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5"/>
  </p:notesMasterIdLst>
  <p:handoutMasterIdLst>
    <p:handoutMasterId r:id="rId106"/>
  </p:handoutMasterIdLst>
  <p:sldIdLst>
    <p:sldId id="308" r:id="rId2"/>
    <p:sldId id="310" r:id="rId3"/>
    <p:sldId id="309" r:id="rId4"/>
    <p:sldId id="258" r:id="rId5"/>
    <p:sldId id="311" r:id="rId6"/>
    <p:sldId id="312" r:id="rId7"/>
    <p:sldId id="259" r:id="rId8"/>
    <p:sldId id="260" r:id="rId9"/>
    <p:sldId id="261" r:id="rId10"/>
    <p:sldId id="264" r:id="rId11"/>
    <p:sldId id="265" r:id="rId12"/>
    <p:sldId id="266" r:id="rId13"/>
    <p:sldId id="267" r:id="rId14"/>
    <p:sldId id="270" r:id="rId15"/>
    <p:sldId id="271" r:id="rId16"/>
    <p:sldId id="272" r:id="rId17"/>
    <p:sldId id="273" r:id="rId18"/>
    <p:sldId id="274" r:id="rId19"/>
    <p:sldId id="275" r:id="rId20"/>
    <p:sldId id="313" r:id="rId21"/>
    <p:sldId id="276" r:id="rId22"/>
    <p:sldId id="314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315" r:id="rId43"/>
    <p:sldId id="316" r:id="rId44"/>
    <p:sldId id="317" r:id="rId45"/>
    <p:sldId id="318" r:id="rId46"/>
    <p:sldId id="319" r:id="rId47"/>
    <p:sldId id="320" r:id="rId48"/>
    <p:sldId id="321" r:id="rId49"/>
    <p:sldId id="322" r:id="rId50"/>
    <p:sldId id="323" r:id="rId51"/>
    <p:sldId id="324" r:id="rId52"/>
    <p:sldId id="325" r:id="rId53"/>
    <p:sldId id="326" r:id="rId54"/>
    <p:sldId id="327" r:id="rId55"/>
    <p:sldId id="328" r:id="rId56"/>
    <p:sldId id="329" r:id="rId57"/>
    <p:sldId id="330" r:id="rId58"/>
    <p:sldId id="331" r:id="rId59"/>
    <p:sldId id="332" r:id="rId60"/>
    <p:sldId id="333" r:id="rId61"/>
    <p:sldId id="334" r:id="rId62"/>
    <p:sldId id="335" r:id="rId63"/>
    <p:sldId id="336" r:id="rId64"/>
    <p:sldId id="337" r:id="rId65"/>
    <p:sldId id="338" r:id="rId66"/>
    <p:sldId id="339" r:id="rId67"/>
    <p:sldId id="340" r:id="rId68"/>
    <p:sldId id="341" r:id="rId69"/>
    <p:sldId id="342" r:id="rId70"/>
    <p:sldId id="343" r:id="rId71"/>
    <p:sldId id="344" r:id="rId72"/>
    <p:sldId id="345" r:id="rId73"/>
    <p:sldId id="346" r:id="rId74"/>
    <p:sldId id="347" r:id="rId75"/>
    <p:sldId id="348" r:id="rId76"/>
    <p:sldId id="349" r:id="rId77"/>
    <p:sldId id="350" r:id="rId78"/>
    <p:sldId id="351" r:id="rId79"/>
    <p:sldId id="352" r:id="rId80"/>
    <p:sldId id="353" r:id="rId81"/>
    <p:sldId id="354" r:id="rId82"/>
    <p:sldId id="355" r:id="rId83"/>
    <p:sldId id="356" r:id="rId84"/>
    <p:sldId id="357" r:id="rId85"/>
    <p:sldId id="358" r:id="rId86"/>
    <p:sldId id="359" r:id="rId87"/>
    <p:sldId id="360" r:id="rId88"/>
    <p:sldId id="361" r:id="rId89"/>
    <p:sldId id="362" r:id="rId90"/>
    <p:sldId id="363" r:id="rId91"/>
    <p:sldId id="364" r:id="rId92"/>
    <p:sldId id="365" r:id="rId93"/>
    <p:sldId id="366" r:id="rId94"/>
    <p:sldId id="367" r:id="rId95"/>
    <p:sldId id="368" r:id="rId96"/>
    <p:sldId id="305" r:id="rId97"/>
    <p:sldId id="306" r:id="rId98"/>
    <p:sldId id="307" r:id="rId99"/>
    <p:sldId id="297" r:id="rId100"/>
    <p:sldId id="301" r:id="rId101"/>
    <p:sldId id="298" r:id="rId102"/>
    <p:sldId id="299" r:id="rId103"/>
    <p:sldId id="369" r:id="rId104"/>
  </p:sldIdLst>
  <p:sldSz cx="9144000" cy="6858000" type="screen4x3"/>
  <p:notesSz cx="6884988" cy="10018713"/>
  <p:defaultTextStyle>
    <a:defPPr>
      <a:defRPr lang="th-TH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9703"/>
    <a:srgbClr val="841865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74" y="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90"/>
    </p:cViewPr>
  </p:sorterViewPr>
  <p:notesViewPr>
    <p:cSldViewPr>
      <p:cViewPr varScale="1">
        <p:scale>
          <a:sx n="59" d="100"/>
          <a:sy n="59" d="100"/>
        </p:scale>
        <p:origin x="-2814" y="-96"/>
      </p:cViewPr>
      <p:guideLst>
        <p:guide orient="horz" pos="3156"/>
        <p:guide pos="216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presProps" Target="presProps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theme" Target="theme/theme1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83495" cy="500936"/>
          </a:xfrm>
          <a:prstGeom prst="rect">
            <a:avLst/>
          </a:prstGeom>
          <a:noFill/>
          <a:ln>
            <a:noFill/>
          </a:ln>
        </p:spPr>
        <p:txBody>
          <a:bodyPr vert="horz" wrap="square" lIns="96588" tIns="48294" rIns="96588" bIns="48294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 sz="1900" kern="0">
                <a:solidFill>
                  <a:srgbClr val="000000"/>
                </a:solidFill>
                <a:latin typeface="Arial" pitchFamily="34"/>
                <a:cs typeface="Angsana New" pitchFamily="18"/>
              </a:defRPr>
            </a:lvl1pPr>
          </a:lstStyle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/>
          </a:p>
        </p:txBody>
      </p:sp>
      <p:sp>
        <p:nvSpPr>
          <p:cNvPr id="4" name="ตัวยึดท้ายกระดาษ 3"/>
          <p:cNvSpPr txBox="1">
            <a:spLocks noGrp="1"/>
          </p:cNvSpPr>
          <p:nvPr>
            <p:ph type="ftr" sz="quarter" idx="2"/>
          </p:nvPr>
        </p:nvSpPr>
        <p:spPr>
          <a:xfrm>
            <a:off x="0" y="9516038"/>
            <a:ext cx="2983495" cy="500936"/>
          </a:xfrm>
          <a:prstGeom prst="rect">
            <a:avLst/>
          </a:prstGeom>
          <a:noFill/>
          <a:ln>
            <a:noFill/>
          </a:ln>
        </p:spPr>
        <p:txBody>
          <a:bodyPr vert="horz" wrap="square" lIns="96588" tIns="48294" rIns="96588" bIns="48294" anchor="b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 sz="1900" kern="0">
                <a:solidFill>
                  <a:srgbClr val="000000"/>
                </a:solidFill>
                <a:latin typeface="Arial" pitchFamily="34"/>
                <a:cs typeface="Angsana New" pitchFamily="18"/>
              </a:defRPr>
            </a:lvl1pPr>
          </a:lstStyle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996785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83495" cy="500936"/>
          </a:xfrm>
          <a:prstGeom prst="rect">
            <a:avLst/>
          </a:prstGeom>
          <a:noFill/>
          <a:ln>
            <a:noFill/>
          </a:ln>
        </p:spPr>
        <p:txBody>
          <a:bodyPr vert="horz" wrap="square" lIns="96588" tIns="48294" rIns="96588" bIns="48294" anchor="t" anchorCtr="0" compatLnSpc="1"/>
          <a:lstStyle>
            <a:lvl1pPr marL="0" marR="0" lvl="0" indent="0" algn="l" defTabSz="965881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3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ngsana New" pitchFamily="18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ตัวยึดวันที่ 2"/>
          <p:cNvSpPr txBox="1">
            <a:spLocks noGrp="1"/>
          </p:cNvSpPr>
          <p:nvPr>
            <p:ph type="dt" idx="1"/>
          </p:nvPr>
        </p:nvSpPr>
        <p:spPr>
          <a:xfrm>
            <a:off x="3899900" y="0"/>
            <a:ext cx="2983495" cy="500936"/>
          </a:xfrm>
          <a:prstGeom prst="rect">
            <a:avLst/>
          </a:prstGeom>
          <a:noFill/>
          <a:ln>
            <a:noFill/>
          </a:ln>
        </p:spPr>
        <p:txBody>
          <a:bodyPr vert="horz" wrap="square" lIns="96588" tIns="48294" rIns="96588" bIns="48294" anchor="t" anchorCtr="0" compatLnSpc="1"/>
          <a:lstStyle>
            <a:lvl1pPr marL="0" marR="0" lvl="0" indent="0" algn="r" defTabSz="965881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3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ngsana New" pitchFamily="18"/>
              </a:defRPr>
            </a:lvl1pPr>
          </a:lstStyle>
          <a:p>
            <a:pPr>
              <a:defRPr/>
            </a:pPr>
            <a:fld id="{0BFC6BD0-6A24-4A31-A1BC-373F2CF792B8}" type="datetime1">
              <a:rPr/>
              <a:pPr>
                <a:defRPr/>
              </a:pPr>
              <a:t>5/12/2015</a:t>
            </a:fld>
            <a:endParaRPr/>
          </a:p>
        </p:txBody>
      </p:sp>
      <p:sp>
        <p:nvSpPr>
          <p:cNvPr id="52228" name="ตัวยึดรูปบนภาพนิ่ง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938213" y="750888"/>
            <a:ext cx="5008562" cy="3757612"/>
          </a:xfrm>
          <a:prstGeom prst="rect">
            <a:avLst/>
          </a:prstGeom>
          <a:noFill/>
          <a:ln w="12701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" name="ตัวยึดบันทึกย่อ 4"/>
          <p:cNvSpPr txBox="1">
            <a:spLocks noGrp="1"/>
          </p:cNvSpPr>
          <p:nvPr>
            <p:ph type="body" sz="quarter" idx="3"/>
          </p:nvPr>
        </p:nvSpPr>
        <p:spPr>
          <a:xfrm>
            <a:off x="688499" y="4758889"/>
            <a:ext cx="5507990" cy="4508421"/>
          </a:xfrm>
          <a:prstGeom prst="rect">
            <a:avLst/>
          </a:prstGeom>
          <a:noFill/>
          <a:ln>
            <a:noFill/>
          </a:ln>
        </p:spPr>
        <p:txBody>
          <a:bodyPr vert="horz" wrap="square" lIns="96588" tIns="48294" rIns="96588" bIns="48294" anchor="t" anchorCtr="0" compatLnSpc="1"/>
          <a:lstStyle/>
          <a:p>
            <a:pPr lvl="0"/>
            <a:r>
              <a:rPr lang="th-TH" noProof="0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noProof="0" smtClean="0"/>
              <a:t>ระดับที่สอง</a:t>
            </a:r>
          </a:p>
          <a:p>
            <a:pPr lvl="2"/>
            <a:r>
              <a:rPr lang="th-TH" noProof="0" smtClean="0"/>
              <a:t>ระดับที่สาม</a:t>
            </a:r>
          </a:p>
          <a:p>
            <a:pPr lvl="3"/>
            <a:r>
              <a:rPr lang="th-TH" noProof="0" smtClean="0"/>
              <a:t>ระดับที่สี่</a:t>
            </a:r>
          </a:p>
          <a:p>
            <a:pPr lvl="4"/>
            <a:r>
              <a:rPr lang="th-TH" noProof="0" smtClean="0"/>
              <a:t>ระดับที่ห้า</a:t>
            </a:r>
            <a:endParaRPr lang="en-US" noProof="0" smtClean="0"/>
          </a:p>
        </p:txBody>
      </p:sp>
      <p:sp>
        <p:nvSpPr>
          <p:cNvPr id="6" name="ตัวยึดท้ายกระดาษ 5"/>
          <p:cNvSpPr txBox="1">
            <a:spLocks noGrp="1"/>
          </p:cNvSpPr>
          <p:nvPr>
            <p:ph type="ftr" sz="quarter" idx="4"/>
          </p:nvPr>
        </p:nvSpPr>
        <p:spPr>
          <a:xfrm>
            <a:off x="0" y="9516038"/>
            <a:ext cx="2983495" cy="500936"/>
          </a:xfrm>
          <a:prstGeom prst="rect">
            <a:avLst/>
          </a:prstGeom>
          <a:noFill/>
          <a:ln>
            <a:noFill/>
          </a:ln>
        </p:spPr>
        <p:txBody>
          <a:bodyPr vert="horz" wrap="square" lIns="96588" tIns="48294" rIns="96588" bIns="48294" anchor="b" anchorCtr="0" compatLnSpc="1"/>
          <a:lstStyle>
            <a:lvl1pPr marL="0" marR="0" lvl="0" indent="0" algn="l" defTabSz="965881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3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ngsana New" pitchFamily="18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ตัวยึดหมายเลขภาพนิ่ง 6"/>
          <p:cNvSpPr txBox="1">
            <a:spLocks noGrp="1"/>
          </p:cNvSpPr>
          <p:nvPr>
            <p:ph type="sldNum" sz="quarter" idx="5"/>
          </p:nvPr>
        </p:nvSpPr>
        <p:spPr>
          <a:xfrm>
            <a:off x="3899900" y="9516038"/>
            <a:ext cx="2983495" cy="500936"/>
          </a:xfrm>
          <a:prstGeom prst="rect">
            <a:avLst/>
          </a:prstGeom>
          <a:noFill/>
          <a:ln>
            <a:noFill/>
          </a:ln>
        </p:spPr>
        <p:txBody>
          <a:bodyPr vert="horz" wrap="square" lIns="96588" tIns="48294" rIns="96588" bIns="48294" anchor="b" anchorCtr="0" compatLnSpc="1"/>
          <a:lstStyle>
            <a:lvl1pPr marL="0" marR="0" lvl="0" indent="0" algn="r" defTabSz="965881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3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ngsana New" pitchFamily="18"/>
              </a:defRPr>
            </a:lvl1pPr>
          </a:lstStyle>
          <a:p>
            <a:pPr>
              <a:defRPr/>
            </a:pPr>
            <a:fld id="{304B019A-80EC-4673-AF9A-A86F410F18CC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756429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ts val="400"/>
      </a:spcBef>
      <a:spcAft>
        <a:spcPct val="0"/>
      </a:spcAft>
      <a:defRPr lang="th-TH" sz="1200" kern="1200">
        <a:solidFill>
          <a:srgbClr val="000000"/>
        </a:solidFill>
        <a:latin typeface="Calibri"/>
        <a:cs typeface="Cordia New"/>
      </a:defRPr>
    </a:lvl1pPr>
    <a:lvl2pPr marL="457200" lvl="1" algn="l" rtl="0" eaLnBrk="0" fontAlgn="base" hangingPunct="0">
      <a:spcBef>
        <a:spcPts val="400"/>
      </a:spcBef>
      <a:spcAft>
        <a:spcPct val="0"/>
      </a:spcAft>
      <a:defRPr lang="th-TH" sz="1200" kern="1200">
        <a:solidFill>
          <a:srgbClr val="000000"/>
        </a:solidFill>
        <a:latin typeface="Calibri"/>
        <a:cs typeface="Cordia New"/>
      </a:defRPr>
    </a:lvl2pPr>
    <a:lvl3pPr marL="914400" lvl="2" algn="l" rtl="0" eaLnBrk="0" fontAlgn="base" hangingPunct="0">
      <a:spcBef>
        <a:spcPts val="400"/>
      </a:spcBef>
      <a:spcAft>
        <a:spcPct val="0"/>
      </a:spcAft>
      <a:defRPr lang="th-TH" sz="1200" kern="1200">
        <a:solidFill>
          <a:srgbClr val="000000"/>
        </a:solidFill>
        <a:latin typeface="Calibri"/>
        <a:cs typeface="Cordia New"/>
      </a:defRPr>
    </a:lvl3pPr>
    <a:lvl4pPr marL="1371600" lvl="3" algn="l" rtl="0" eaLnBrk="0" fontAlgn="base" hangingPunct="0">
      <a:spcBef>
        <a:spcPts val="400"/>
      </a:spcBef>
      <a:spcAft>
        <a:spcPct val="0"/>
      </a:spcAft>
      <a:defRPr lang="th-TH" sz="1200" kern="1200">
        <a:solidFill>
          <a:srgbClr val="000000"/>
        </a:solidFill>
        <a:latin typeface="Calibri"/>
        <a:cs typeface="Cordia New"/>
      </a:defRPr>
    </a:lvl4pPr>
    <a:lvl5pPr marL="1828800" lvl="4" algn="l" rtl="0" eaLnBrk="0" fontAlgn="base" hangingPunct="0">
      <a:spcBef>
        <a:spcPts val="400"/>
      </a:spcBef>
      <a:spcAft>
        <a:spcPct val="0"/>
      </a:spcAft>
      <a:defRPr lang="th-TH" sz="1200" kern="1200">
        <a:solidFill>
          <a:srgbClr val="000000"/>
        </a:solidFill>
        <a:latin typeface="Calibri"/>
        <a:cs typeface="Cordia New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 txBox="1">
            <a:spLocks noChangeArrowheads="1"/>
          </p:cNvSpPr>
          <p:nvPr/>
        </p:nvSpPr>
        <p:spPr bwMode="auto">
          <a:xfrm>
            <a:off x="3899900" y="9516038"/>
            <a:ext cx="2983495" cy="500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588" tIns="48294" rIns="96588" bIns="48294" anchor="b"/>
          <a:lstStyle/>
          <a:p>
            <a:pPr algn="r"/>
            <a:fld id="{5C4ABE9B-A5CB-49E8-8D90-EB87F333FBE2}" type="slidenum">
              <a:rPr lang="en-US" sz="1300">
                <a:solidFill>
                  <a:srgbClr val="000000"/>
                </a:solidFill>
                <a:cs typeface="Cordia New" pitchFamily="34" charset="-34"/>
              </a:rPr>
              <a:pPr algn="r"/>
              <a:t>7</a:t>
            </a:fld>
            <a:endParaRPr lang="th-TH" sz="1300">
              <a:solidFill>
                <a:srgbClr val="000000"/>
              </a:solidFill>
            </a:endParaRPr>
          </a:p>
        </p:txBody>
      </p:sp>
      <p:sp>
        <p:nvSpPr>
          <p:cNvPr id="53251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38213" y="752475"/>
            <a:ext cx="5006975" cy="3756025"/>
          </a:xfrm>
          <a:solidFill>
            <a:srgbClr val="FFFFFF"/>
          </a:solidFill>
          <a:ln/>
        </p:spPr>
      </p:sp>
      <p:sp>
        <p:nvSpPr>
          <p:cNvPr id="53252" name="Rectangle 3"/>
          <p:cNvSpPr txBox="1">
            <a:spLocks noGrp="1"/>
          </p:cNvSpPr>
          <p:nvPr>
            <p:ph type="body" sz="quarter" idx="1"/>
          </p:nvPr>
        </p:nvSpPr>
        <p:spPr bwMode="auto">
          <a:xfrm>
            <a:off x="917999" y="4758889"/>
            <a:ext cx="5048991" cy="4508421"/>
          </a:xfrm>
          <a:solidFill>
            <a:srgbClr val="FFFFFF"/>
          </a:solidFill>
          <a:ln w="9528">
            <a:solidFill>
              <a:srgbClr val="000000"/>
            </a:solidFill>
            <a:miter lim="800000"/>
            <a:headEnd/>
            <a:tailEnd/>
          </a:ln>
        </p:spPr>
        <p:txBody>
          <a:bodyPr lIns="93845" tIns="46922" rIns="93845" bIns="46922" numCol="1">
            <a:prstTxWarp prst="textNoShape">
              <a:avLst/>
            </a:prstTxWarp>
          </a:bodyPr>
          <a:lstStyle/>
          <a:p>
            <a:pPr eaLnBrk="1"/>
            <a:endParaRPr lang="en-US" smtClean="0">
              <a:latin typeface="Calibri" pitchFamily="34" charset="0"/>
              <a:cs typeface="Cordia New" pitchFamily="34" charset="-34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 txBox="1">
            <a:spLocks noChangeArrowheads="1"/>
          </p:cNvSpPr>
          <p:nvPr/>
        </p:nvSpPr>
        <p:spPr bwMode="auto">
          <a:xfrm>
            <a:off x="3899900" y="9516038"/>
            <a:ext cx="2983495" cy="500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588" tIns="48294" rIns="96588" bIns="48294" anchor="b"/>
          <a:lstStyle/>
          <a:p>
            <a:pPr algn="r"/>
            <a:fld id="{12EE7E35-D654-457F-9CB2-12C073172295}" type="slidenum">
              <a:rPr lang="en-US" sz="1300">
                <a:solidFill>
                  <a:srgbClr val="000000"/>
                </a:solidFill>
                <a:cs typeface="Cordia New" pitchFamily="34" charset="-34"/>
              </a:rPr>
              <a:pPr algn="r"/>
              <a:t>99</a:t>
            </a:fld>
            <a:endParaRPr lang="th-TH" sz="1300">
              <a:solidFill>
                <a:srgbClr val="000000"/>
              </a:solidFill>
            </a:endParaRPr>
          </a:p>
        </p:txBody>
      </p:sp>
      <p:sp>
        <p:nvSpPr>
          <p:cNvPr id="65539" name="Rectangle 7"/>
          <p:cNvSpPr txBox="1">
            <a:spLocks noChangeArrowheads="1"/>
          </p:cNvSpPr>
          <p:nvPr/>
        </p:nvSpPr>
        <p:spPr bwMode="auto">
          <a:xfrm>
            <a:off x="3899900" y="9514298"/>
            <a:ext cx="2983495" cy="502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210" tIns="50099" rIns="100210" bIns="50099" anchor="b"/>
          <a:lstStyle/>
          <a:p>
            <a:pPr algn="r" defTabSz="975942"/>
            <a:fld id="{F5BF1B31-6EAF-45A9-84AA-E0CA11273C9F}" type="slidenum">
              <a:rPr lang="en-US" sz="1300">
                <a:solidFill>
                  <a:srgbClr val="000000"/>
                </a:solidFill>
                <a:latin typeface="Times New Roman" pitchFamily="18" charset="0"/>
                <a:cs typeface="Cordia New" pitchFamily="34" charset="-34"/>
              </a:rPr>
              <a:pPr algn="r" defTabSz="975942"/>
              <a:t>99</a:t>
            </a:fld>
            <a:endParaRPr lang="th-TH" sz="1300">
              <a:solidFill>
                <a:srgbClr val="000000"/>
              </a:solidFill>
              <a:latin typeface="Times New Roman" pitchFamily="18" charset="0"/>
              <a:cs typeface="Cordia New" pitchFamily="34" charset="-34"/>
            </a:endParaRPr>
          </a:p>
        </p:txBody>
      </p:sp>
      <p:sp>
        <p:nvSpPr>
          <p:cNvPr id="65540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38213" y="750888"/>
            <a:ext cx="5013325" cy="3760787"/>
          </a:xfrm>
          <a:ln/>
        </p:spPr>
      </p:sp>
      <p:sp>
        <p:nvSpPr>
          <p:cNvPr id="65541" name="Rectangle 3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lIns="100210" tIns="50099" rIns="100210" bIns="50099" numCol="1">
            <a:prstTxWarp prst="textNoShape">
              <a:avLst/>
            </a:prstTxWarp>
          </a:bodyPr>
          <a:lstStyle/>
          <a:p>
            <a:pPr eaLnBrk="1"/>
            <a:endParaRPr lang="en-US" smtClean="0">
              <a:latin typeface="Calibri" pitchFamily="34" charset="0"/>
              <a:cs typeface="Cordia New" pitchFamily="34" charset="-34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 txBox="1">
            <a:spLocks noChangeArrowheads="1"/>
          </p:cNvSpPr>
          <p:nvPr/>
        </p:nvSpPr>
        <p:spPr bwMode="auto">
          <a:xfrm>
            <a:off x="3899900" y="9516038"/>
            <a:ext cx="2983495" cy="500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588" tIns="48294" rIns="96588" bIns="48294" anchor="b"/>
          <a:lstStyle/>
          <a:p>
            <a:pPr algn="r"/>
            <a:fld id="{0604D2F2-6132-4C21-807F-F12AF4652726}" type="slidenum">
              <a:rPr lang="en-US" sz="1300">
                <a:solidFill>
                  <a:srgbClr val="000000"/>
                </a:solidFill>
                <a:cs typeface="Cordia New" pitchFamily="34" charset="-34"/>
              </a:rPr>
              <a:pPr algn="r"/>
              <a:t>100</a:t>
            </a:fld>
            <a:endParaRPr lang="th-TH" sz="1300">
              <a:solidFill>
                <a:srgbClr val="000000"/>
              </a:solidFill>
            </a:endParaRPr>
          </a:p>
        </p:txBody>
      </p:sp>
      <p:sp>
        <p:nvSpPr>
          <p:cNvPr id="66563" name="Rectangle 7"/>
          <p:cNvSpPr txBox="1">
            <a:spLocks noChangeArrowheads="1"/>
          </p:cNvSpPr>
          <p:nvPr/>
        </p:nvSpPr>
        <p:spPr bwMode="auto">
          <a:xfrm>
            <a:off x="3899900" y="9514298"/>
            <a:ext cx="2983495" cy="502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210" tIns="50099" rIns="100210" bIns="50099" anchor="b"/>
          <a:lstStyle/>
          <a:p>
            <a:pPr algn="r" defTabSz="975942"/>
            <a:fld id="{708AF3B7-52D8-4B87-9505-2119F8BB3F2E}" type="slidenum">
              <a:rPr lang="en-US" sz="1300">
                <a:solidFill>
                  <a:srgbClr val="000000"/>
                </a:solidFill>
                <a:latin typeface="Times New Roman" pitchFamily="18" charset="0"/>
                <a:cs typeface="Cordia New" pitchFamily="34" charset="-34"/>
              </a:rPr>
              <a:pPr algn="r" defTabSz="975942"/>
              <a:t>100</a:t>
            </a:fld>
            <a:endParaRPr lang="th-TH" sz="1300">
              <a:solidFill>
                <a:srgbClr val="000000"/>
              </a:solidFill>
              <a:latin typeface="Times New Roman" pitchFamily="18" charset="0"/>
              <a:cs typeface="Cordia New" pitchFamily="34" charset="-34"/>
            </a:endParaRPr>
          </a:p>
        </p:txBody>
      </p:sp>
      <p:sp>
        <p:nvSpPr>
          <p:cNvPr id="66564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38213" y="750888"/>
            <a:ext cx="5013325" cy="3760787"/>
          </a:xfrm>
          <a:ln/>
        </p:spPr>
      </p:sp>
      <p:sp>
        <p:nvSpPr>
          <p:cNvPr id="66565" name="Rectangle 3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lIns="100210" tIns="50099" rIns="100210" bIns="50099" numCol="1">
            <a:prstTxWarp prst="textNoShape">
              <a:avLst/>
            </a:prstTxWarp>
          </a:bodyPr>
          <a:lstStyle/>
          <a:p>
            <a:pPr eaLnBrk="1"/>
            <a:endParaRPr lang="en-US" smtClean="0">
              <a:latin typeface="Calibri" pitchFamily="34" charset="0"/>
              <a:cs typeface="Cordia New" pitchFamily="34" charset="-34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 txBox="1">
            <a:spLocks noChangeArrowheads="1"/>
          </p:cNvSpPr>
          <p:nvPr/>
        </p:nvSpPr>
        <p:spPr bwMode="auto">
          <a:xfrm>
            <a:off x="3899900" y="9516038"/>
            <a:ext cx="2983495" cy="500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588" tIns="48294" rIns="96588" bIns="48294" anchor="b"/>
          <a:lstStyle/>
          <a:p>
            <a:pPr algn="r"/>
            <a:fld id="{7180465D-7A00-4000-8291-7C661C5D7680}" type="slidenum">
              <a:rPr lang="en-US" sz="1300">
                <a:solidFill>
                  <a:srgbClr val="000000"/>
                </a:solidFill>
                <a:cs typeface="Cordia New" pitchFamily="34" charset="-34"/>
              </a:rPr>
              <a:pPr algn="r"/>
              <a:t>101</a:t>
            </a:fld>
            <a:endParaRPr lang="th-TH" sz="1300">
              <a:solidFill>
                <a:srgbClr val="000000"/>
              </a:solidFill>
            </a:endParaRPr>
          </a:p>
        </p:txBody>
      </p:sp>
      <p:sp>
        <p:nvSpPr>
          <p:cNvPr id="67587" name="Rectangle 7"/>
          <p:cNvSpPr txBox="1">
            <a:spLocks noChangeArrowheads="1"/>
          </p:cNvSpPr>
          <p:nvPr/>
        </p:nvSpPr>
        <p:spPr bwMode="auto">
          <a:xfrm>
            <a:off x="3899900" y="9514298"/>
            <a:ext cx="2983495" cy="502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210" tIns="50099" rIns="100210" bIns="50099" anchor="b"/>
          <a:lstStyle/>
          <a:p>
            <a:pPr algn="r" defTabSz="975942"/>
            <a:fld id="{2241509C-E8CF-4B3D-869D-97D52188F4D6}" type="slidenum">
              <a:rPr lang="en-US" sz="1300">
                <a:solidFill>
                  <a:srgbClr val="000000"/>
                </a:solidFill>
                <a:latin typeface="Times New Roman" pitchFamily="18" charset="0"/>
                <a:cs typeface="Cordia New" pitchFamily="34" charset="-34"/>
              </a:rPr>
              <a:pPr algn="r" defTabSz="975942"/>
              <a:t>101</a:t>
            </a:fld>
            <a:endParaRPr lang="th-TH" sz="1300">
              <a:solidFill>
                <a:srgbClr val="000000"/>
              </a:solidFill>
              <a:latin typeface="Times New Roman" pitchFamily="18" charset="0"/>
              <a:cs typeface="Cordia New" pitchFamily="34" charset="-34"/>
            </a:endParaRPr>
          </a:p>
        </p:txBody>
      </p:sp>
      <p:sp>
        <p:nvSpPr>
          <p:cNvPr id="67588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38213" y="750888"/>
            <a:ext cx="5013325" cy="3760787"/>
          </a:xfrm>
          <a:ln/>
        </p:spPr>
      </p:sp>
      <p:sp>
        <p:nvSpPr>
          <p:cNvPr id="67589" name="Rectangle 3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lIns="100210" tIns="50099" rIns="100210" bIns="50099" numCol="1">
            <a:prstTxWarp prst="textNoShape">
              <a:avLst/>
            </a:prstTxWarp>
          </a:bodyPr>
          <a:lstStyle/>
          <a:p>
            <a:pPr eaLnBrk="1"/>
            <a:endParaRPr lang="en-US" smtClean="0">
              <a:latin typeface="Calibri" pitchFamily="34" charset="0"/>
              <a:cs typeface="Cordia New" pitchFamily="34" charset="-34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 txBox="1">
            <a:spLocks noChangeArrowheads="1"/>
          </p:cNvSpPr>
          <p:nvPr/>
        </p:nvSpPr>
        <p:spPr bwMode="auto">
          <a:xfrm>
            <a:off x="3899900" y="9516038"/>
            <a:ext cx="2983495" cy="500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588" tIns="48294" rIns="96588" bIns="48294" anchor="b"/>
          <a:lstStyle/>
          <a:p>
            <a:pPr algn="r"/>
            <a:fld id="{283CDE03-B718-4E46-8AF8-012A89532A78}" type="slidenum">
              <a:rPr lang="en-US" sz="1300">
                <a:solidFill>
                  <a:srgbClr val="000000"/>
                </a:solidFill>
                <a:cs typeface="Cordia New" pitchFamily="34" charset="-34"/>
              </a:rPr>
              <a:pPr algn="r"/>
              <a:t>102</a:t>
            </a:fld>
            <a:endParaRPr lang="th-TH" sz="1300">
              <a:solidFill>
                <a:srgbClr val="000000"/>
              </a:solidFill>
            </a:endParaRPr>
          </a:p>
        </p:txBody>
      </p:sp>
      <p:sp>
        <p:nvSpPr>
          <p:cNvPr id="68611" name="Rectangle 7"/>
          <p:cNvSpPr txBox="1">
            <a:spLocks noChangeArrowheads="1"/>
          </p:cNvSpPr>
          <p:nvPr/>
        </p:nvSpPr>
        <p:spPr bwMode="auto">
          <a:xfrm>
            <a:off x="3899900" y="9514298"/>
            <a:ext cx="2983495" cy="502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210" tIns="50099" rIns="100210" bIns="50099" anchor="b"/>
          <a:lstStyle/>
          <a:p>
            <a:pPr algn="r" defTabSz="975942"/>
            <a:fld id="{AAF42F3E-6D97-4CD1-ACE3-7E48016E1260}" type="slidenum">
              <a:rPr lang="en-US" sz="1300">
                <a:solidFill>
                  <a:srgbClr val="000000"/>
                </a:solidFill>
                <a:latin typeface="Times New Roman" pitchFamily="18" charset="0"/>
                <a:cs typeface="Cordia New" pitchFamily="34" charset="-34"/>
              </a:rPr>
              <a:pPr algn="r" defTabSz="975942"/>
              <a:t>102</a:t>
            </a:fld>
            <a:endParaRPr lang="th-TH" sz="1300">
              <a:solidFill>
                <a:srgbClr val="000000"/>
              </a:solidFill>
              <a:latin typeface="Times New Roman" pitchFamily="18" charset="0"/>
              <a:cs typeface="Cordia New" pitchFamily="34" charset="-34"/>
            </a:endParaRPr>
          </a:p>
        </p:txBody>
      </p:sp>
      <p:sp>
        <p:nvSpPr>
          <p:cNvPr id="68612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38213" y="750888"/>
            <a:ext cx="5013325" cy="3760787"/>
          </a:xfrm>
          <a:ln/>
        </p:spPr>
      </p:sp>
      <p:sp>
        <p:nvSpPr>
          <p:cNvPr id="68613" name="Rectangle 3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lIns="100210" tIns="50099" rIns="100210" bIns="50099" numCol="1">
            <a:prstTxWarp prst="textNoShape">
              <a:avLst/>
            </a:prstTxWarp>
          </a:bodyPr>
          <a:lstStyle/>
          <a:p>
            <a:pPr eaLnBrk="1"/>
            <a:endParaRPr lang="en-US" smtClean="0">
              <a:latin typeface="Calibri" pitchFamily="34" charset="0"/>
              <a:cs typeface="Cordia New" pitchFamily="34" charset="-34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 txBox="1">
            <a:spLocks noChangeArrowheads="1"/>
          </p:cNvSpPr>
          <p:nvPr/>
        </p:nvSpPr>
        <p:spPr bwMode="auto">
          <a:xfrm>
            <a:off x="3899900" y="9516038"/>
            <a:ext cx="2983495" cy="500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588" tIns="48294" rIns="96588" bIns="48294" anchor="b"/>
          <a:lstStyle/>
          <a:p>
            <a:pPr algn="r"/>
            <a:fld id="{F58D4862-F775-4F80-A897-9708453FD8BA}" type="slidenum">
              <a:rPr lang="en-US" sz="1300">
                <a:solidFill>
                  <a:srgbClr val="000000"/>
                </a:solidFill>
                <a:cs typeface="Cordia New" pitchFamily="34" charset="-34"/>
              </a:rPr>
              <a:pPr algn="r"/>
              <a:t>8</a:t>
            </a:fld>
            <a:endParaRPr lang="th-TH" sz="1300">
              <a:solidFill>
                <a:srgbClr val="000000"/>
              </a:solidFill>
            </a:endParaRPr>
          </a:p>
        </p:txBody>
      </p:sp>
      <p:sp>
        <p:nvSpPr>
          <p:cNvPr id="54275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38213" y="752475"/>
            <a:ext cx="5006975" cy="3756025"/>
          </a:xfrm>
          <a:solidFill>
            <a:srgbClr val="FFFFFF"/>
          </a:solidFill>
          <a:ln/>
        </p:spPr>
      </p:sp>
      <p:sp>
        <p:nvSpPr>
          <p:cNvPr id="54276" name="Rectangle 3"/>
          <p:cNvSpPr txBox="1">
            <a:spLocks noGrp="1"/>
          </p:cNvSpPr>
          <p:nvPr>
            <p:ph type="body" sz="quarter" idx="1"/>
          </p:nvPr>
        </p:nvSpPr>
        <p:spPr bwMode="auto">
          <a:xfrm>
            <a:off x="917999" y="4758889"/>
            <a:ext cx="5048991" cy="4508421"/>
          </a:xfrm>
          <a:solidFill>
            <a:srgbClr val="FFFFFF"/>
          </a:solidFill>
          <a:ln w="9528">
            <a:solidFill>
              <a:srgbClr val="000000"/>
            </a:solidFill>
            <a:miter lim="800000"/>
            <a:headEnd/>
            <a:tailEnd/>
          </a:ln>
        </p:spPr>
        <p:txBody>
          <a:bodyPr lIns="93845" tIns="46922" rIns="93845" bIns="46922" numCol="1">
            <a:prstTxWarp prst="textNoShape">
              <a:avLst/>
            </a:prstTxWarp>
          </a:bodyPr>
          <a:lstStyle/>
          <a:p>
            <a:pPr eaLnBrk="1"/>
            <a:endParaRPr lang="en-US" smtClean="0">
              <a:latin typeface="Calibri" pitchFamily="34" charset="0"/>
              <a:cs typeface="Cordia New" pitchFamily="34" charset="-34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 txBox="1">
            <a:spLocks noChangeArrowheads="1"/>
          </p:cNvSpPr>
          <p:nvPr/>
        </p:nvSpPr>
        <p:spPr bwMode="auto">
          <a:xfrm>
            <a:off x="3899900" y="9516038"/>
            <a:ext cx="2983495" cy="500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588" tIns="48294" rIns="96588" bIns="48294" anchor="b"/>
          <a:lstStyle/>
          <a:p>
            <a:pPr algn="r"/>
            <a:fld id="{8BC120AE-0A54-46C6-8F68-7008260143A8}" type="slidenum">
              <a:rPr lang="en-US" sz="1300">
                <a:solidFill>
                  <a:srgbClr val="000000"/>
                </a:solidFill>
                <a:cs typeface="Cordia New" pitchFamily="34" charset="-34"/>
              </a:rPr>
              <a:pPr algn="r"/>
              <a:t>9</a:t>
            </a:fld>
            <a:endParaRPr lang="th-TH" sz="1300">
              <a:solidFill>
                <a:srgbClr val="000000"/>
              </a:solidFill>
            </a:endParaRPr>
          </a:p>
        </p:txBody>
      </p:sp>
      <p:sp>
        <p:nvSpPr>
          <p:cNvPr id="55299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38213" y="752475"/>
            <a:ext cx="5006975" cy="3756025"/>
          </a:xfrm>
          <a:solidFill>
            <a:srgbClr val="FFFFFF"/>
          </a:solidFill>
          <a:ln/>
        </p:spPr>
      </p:sp>
      <p:sp>
        <p:nvSpPr>
          <p:cNvPr id="55300" name="Rectangle 3"/>
          <p:cNvSpPr txBox="1">
            <a:spLocks noGrp="1"/>
          </p:cNvSpPr>
          <p:nvPr>
            <p:ph type="body" sz="quarter" idx="1"/>
          </p:nvPr>
        </p:nvSpPr>
        <p:spPr bwMode="auto">
          <a:xfrm>
            <a:off x="917999" y="4758889"/>
            <a:ext cx="5048991" cy="4508421"/>
          </a:xfrm>
          <a:solidFill>
            <a:srgbClr val="FFFFFF"/>
          </a:solidFill>
          <a:ln w="9528">
            <a:solidFill>
              <a:srgbClr val="000000"/>
            </a:solidFill>
            <a:miter lim="800000"/>
            <a:headEnd/>
            <a:tailEnd/>
          </a:ln>
        </p:spPr>
        <p:txBody>
          <a:bodyPr lIns="93845" tIns="46922" rIns="93845" bIns="46922" numCol="1">
            <a:prstTxWarp prst="textNoShape">
              <a:avLst/>
            </a:prstTxWarp>
          </a:bodyPr>
          <a:lstStyle/>
          <a:p>
            <a:pPr eaLnBrk="1"/>
            <a:endParaRPr lang="en-US" smtClean="0">
              <a:latin typeface="Calibri" pitchFamily="34" charset="0"/>
              <a:cs typeface="Cordia New" pitchFamily="34" charset="-34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 txBox="1">
            <a:spLocks noChangeArrowheads="1"/>
          </p:cNvSpPr>
          <p:nvPr/>
        </p:nvSpPr>
        <p:spPr bwMode="auto">
          <a:xfrm>
            <a:off x="3899900" y="9516038"/>
            <a:ext cx="2983495" cy="500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588" tIns="48294" rIns="96588" bIns="48294" anchor="b"/>
          <a:lstStyle/>
          <a:p>
            <a:pPr algn="r"/>
            <a:fld id="{4AC7BE6D-FE2B-4FA3-A6FA-3C9109AB4794}" type="slidenum">
              <a:rPr lang="en-US" sz="1300">
                <a:solidFill>
                  <a:srgbClr val="000000"/>
                </a:solidFill>
                <a:cs typeface="Cordia New" pitchFamily="34" charset="-34"/>
              </a:rPr>
              <a:pPr algn="r"/>
              <a:t>12</a:t>
            </a:fld>
            <a:endParaRPr lang="th-TH" sz="1300">
              <a:solidFill>
                <a:srgbClr val="000000"/>
              </a:solidFill>
            </a:endParaRPr>
          </a:p>
        </p:txBody>
      </p:sp>
      <p:sp>
        <p:nvSpPr>
          <p:cNvPr id="56323" name="Rectangle 7"/>
          <p:cNvSpPr txBox="1">
            <a:spLocks noChangeArrowheads="1"/>
          </p:cNvSpPr>
          <p:nvPr/>
        </p:nvSpPr>
        <p:spPr bwMode="auto">
          <a:xfrm>
            <a:off x="3899900" y="9514298"/>
            <a:ext cx="2983495" cy="502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210" tIns="50099" rIns="100210" bIns="50099" anchor="b"/>
          <a:lstStyle/>
          <a:p>
            <a:pPr algn="r" defTabSz="975942"/>
            <a:fld id="{B76FE78F-A562-4EE5-B2F1-FA8EC1351B35}" type="slidenum">
              <a:rPr lang="en-US" sz="1300">
                <a:solidFill>
                  <a:srgbClr val="000000"/>
                </a:solidFill>
                <a:latin typeface="Times New Roman" pitchFamily="18" charset="0"/>
                <a:cs typeface="Cordia New" pitchFamily="34" charset="-34"/>
              </a:rPr>
              <a:pPr algn="r" defTabSz="975942"/>
              <a:t>12</a:t>
            </a:fld>
            <a:endParaRPr lang="th-TH" sz="1300">
              <a:solidFill>
                <a:srgbClr val="000000"/>
              </a:solidFill>
              <a:latin typeface="Times New Roman" pitchFamily="18" charset="0"/>
              <a:cs typeface="Cordia New" pitchFamily="34" charset="-34"/>
            </a:endParaRPr>
          </a:p>
        </p:txBody>
      </p:sp>
      <p:sp>
        <p:nvSpPr>
          <p:cNvPr id="56324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38213" y="750888"/>
            <a:ext cx="5013325" cy="3760787"/>
          </a:xfrm>
          <a:ln/>
        </p:spPr>
      </p:sp>
      <p:sp>
        <p:nvSpPr>
          <p:cNvPr id="56325" name="Rectangle 3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lIns="100210" tIns="50099" rIns="100210" bIns="50099" numCol="1">
            <a:prstTxWarp prst="textNoShape">
              <a:avLst/>
            </a:prstTxWarp>
          </a:bodyPr>
          <a:lstStyle/>
          <a:p>
            <a:pPr eaLnBrk="1"/>
            <a:endParaRPr lang="en-US" smtClean="0">
              <a:latin typeface="Calibri" pitchFamily="34" charset="0"/>
              <a:cs typeface="Cordia New" pitchFamily="34" charset="-34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numCol="1">
            <a:prstTxWarp prst="textNoShape">
              <a:avLst/>
            </a:prstTxWarp>
          </a:bodyPr>
          <a:lstStyle/>
          <a:p>
            <a:pPr eaLnBrk="1"/>
            <a:endParaRPr lang="en-US" dirty="0" smtClean="0"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57348" name="Slide Number Placeholder 3"/>
          <p:cNvSpPr txBox="1">
            <a:spLocks noChangeArrowheads="1"/>
          </p:cNvSpPr>
          <p:nvPr/>
        </p:nvSpPr>
        <p:spPr bwMode="auto">
          <a:xfrm>
            <a:off x="3899900" y="9516038"/>
            <a:ext cx="2983495" cy="500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588" tIns="48294" rIns="96588" bIns="48294" anchor="b"/>
          <a:lstStyle/>
          <a:p>
            <a:pPr algn="r"/>
            <a:fld id="{600AD1A3-9517-4B84-964C-F5500A78CC33}" type="slidenum">
              <a:rPr lang="en-US" sz="1300">
                <a:solidFill>
                  <a:srgbClr val="000000"/>
                </a:solidFill>
              </a:rPr>
              <a:pPr algn="r"/>
              <a:t>13</a:t>
            </a:fld>
            <a:endParaRPr lang="en-US" sz="13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ตัวยึดบันทึกย่อ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numCol="1">
            <a:prstTxWarp prst="textNoShape">
              <a:avLst/>
            </a:prstTxWarp>
          </a:bodyPr>
          <a:lstStyle/>
          <a:p>
            <a:pPr eaLnBrk="1"/>
            <a:endParaRPr lang="en-US" smtClean="0"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58372" name="ตัวยึดหมายเลขภาพนิ่ง 3"/>
          <p:cNvSpPr txBox="1">
            <a:spLocks noChangeArrowheads="1"/>
          </p:cNvSpPr>
          <p:nvPr/>
        </p:nvSpPr>
        <p:spPr bwMode="auto">
          <a:xfrm>
            <a:off x="3899900" y="9516038"/>
            <a:ext cx="2983495" cy="500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588" tIns="48294" rIns="96588" bIns="48294" anchor="b"/>
          <a:lstStyle/>
          <a:p>
            <a:pPr algn="r"/>
            <a:fld id="{035FB0F8-C9E1-4855-BD15-213622EA1A93}" type="slidenum">
              <a:rPr lang="en-US" sz="1300">
                <a:solidFill>
                  <a:srgbClr val="000000"/>
                </a:solidFill>
              </a:rPr>
              <a:pPr algn="r"/>
              <a:t>34</a:t>
            </a:fld>
            <a:endParaRPr lang="en-US" sz="13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numCol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E3A7603-78B6-4D4D-9E88-D08B305E1DAB}" type="slidenum">
              <a:rPr smtClean="0">
                <a:latin typeface="Arial" pitchFamily="34" charset="0"/>
                <a:cs typeface="Cordia New" pitchFamily="34" charset="-34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96</a:t>
            </a:fld>
            <a:endParaRPr lang="th-TH" smtClean="0"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62467" name="Rectangle 7"/>
          <p:cNvSpPr txBox="1">
            <a:spLocks noGrp="1" noChangeArrowheads="1"/>
          </p:cNvSpPr>
          <p:nvPr/>
        </p:nvSpPr>
        <p:spPr bwMode="auto">
          <a:xfrm>
            <a:off x="3899900" y="9514298"/>
            <a:ext cx="2983495" cy="502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209" tIns="50105" rIns="100209" bIns="50105" anchor="b"/>
          <a:lstStyle/>
          <a:p>
            <a:pPr algn="r" defTabSz="975942"/>
            <a:fld id="{E5B849C7-5B5A-40AE-98C3-EE4F0B268A38}" type="slidenum">
              <a:rPr lang="en-US" sz="1300">
                <a:latin typeface="Times New Roman" pitchFamily="18" charset="0"/>
                <a:cs typeface="Cordia New" pitchFamily="34" charset="-34"/>
              </a:rPr>
              <a:pPr algn="r" defTabSz="975942"/>
              <a:t>96</a:t>
            </a:fld>
            <a:endParaRPr lang="th-TH" sz="1300">
              <a:latin typeface="Times New Roman" pitchFamily="18" charset="0"/>
              <a:cs typeface="Cordia New" pitchFamily="34" charset="-34"/>
            </a:endParaRPr>
          </a:p>
        </p:txBody>
      </p:sp>
      <p:sp>
        <p:nvSpPr>
          <p:cNvPr id="624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8213" y="750888"/>
            <a:ext cx="5013325" cy="3760787"/>
          </a:xfrm>
          <a:ln/>
        </p:spPr>
      </p:sp>
      <p:sp>
        <p:nvSpPr>
          <p:cNvPr id="62469" name="Rectangle 3"/>
          <p:cNvSpPr txBox="1"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lIns="100209" tIns="50105" rIns="100209" bIns="50105" numCol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pitchFamily="34" charset="0"/>
              <a:cs typeface="Cordia New" pitchFamily="34" charset="-34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numCol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7E9BC37-07C5-4497-821B-4F34F86E22B8}" type="slidenum">
              <a:rPr smtClean="0">
                <a:latin typeface="Arial" pitchFamily="34" charset="0"/>
                <a:cs typeface="Cordia New" pitchFamily="34" charset="-34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97</a:t>
            </a:fld>
            <a:endParaRPr lang="th-TH" smtClean="0"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63491" name="Rectangle 7"/>
          <p:cNvSpPr txBox="1">
            <a:spLocks noGrp="1" noChangeArrowheads="1"/>
          </p:cNvSpPr>
          <p:nvPr/>
        </p:nvSpPr>
        <p:spPr bwMode="auto">
          <a:xfrm>
            <a:off x="3899900" y="9514298"/>
            <a:ext cx="2983495" cy="502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209" tIns="50105" rIns="100209" bIns="50105" anchor="b"/>
          <a:lstStyle/>
          <a:p>
            <a:pPr algn="r" defTabSz="975942"/>
            <a:fld id="{2C7951AC-DCA3-444C-A2D1-B9A8E228F632}" type="slidenum">
              <a:rPr lang="en-US" sz="1300">
                <a:latin typeface="Times New Roman" pitchFamily="18" charset="0"/>
                <a:cs typeface="Cordia New" pitchFamily="34" charset="-34"/>
              </a:rPr>
              <a:pPr algn="r" defTabSz="975942"/>
              <a:t>97</a:t>
            </a:fld>
            <a:endParaRPr lang="th-TH" sz="1300">
              <a:latin typeface="Times New Roman" pitchFamily="18" charset="0"/>
              <a:cs typeface="Cordia New" pitchFamily="34" charset="-34"/>
            </a:endParaRPr>
          </a:p>
        </p:txBody>
      </p:sp>
      <p:sp>
        <p:nvSpPr>
          <p:cNvPr id="634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8213" y="750888"/>
            <a:ext cx="5013325" cy="3760787"/>
          </a:xfrm>
          <a:ln/>
        </p:spPr>
      </p:sp>
      <p:sp>
        <p:nvSpPr>
          <p:cNvPr id="63493" name="Rectangle 3"/>
          <p:cNvSpPr txBox="1"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lIns="100209" tIns="50105" rIns="100209" bIns="50105" numCol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pitchFamily="34" charset="0"/>
              <a:cs typeface="Cordia New" pitchFamily="34" charset="-34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numCol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D3A7D48-3908-4F54-B747-451ADEE55501}" type="slidenum">
              <a:rPr smtClean="0">
                <a:latin typeface="Arial" pitchFamily="34" charset="0"/>
                <a:cs typeface="Cordia New" pitchFamily="34" charset="-34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98</a:t>
            </a:fld>
            <a:endParaRPr lang="th-TH" smtClean="0"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64515" name="Rectangle 7"/>
          <p:cNvSpPr txBox="1">
            <a:spLocks noGrp="1" noChangeArrowheads="1"/>
          </p:cNvSpPr>
          <p:nvPr/>
        </p:nvSpPr>
        <p:spPr bwMode="auto">
          <a:xfrm>
            <a:off x="3899900" y="9514298"/>
            <a:ext cx="2983495" cy="502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209" tIns="50105" rIns="100209" bIns="50105" anchor="b"/>
          <a:lstStyle/>
          <a:p>
            <a:pPr algn="r" defTabSz="975942"/>
            <a:fld id="{BC52266B-535A-44C2-9E3D-504A9237EED0}" type="slidenum">
              <a:rPr lang="en-US" sz="1300">
                <a:latin typeface="Times New Roman" pitchFamily="18" charset="0"/>
                <a:cs typeface="Cordia New" pitchFamily="34" charset="-34"/>
              </a:rPr>
              <a:pPr algn="r" defTabSz="975942"/>
              <a:t>98</a:t>
            </a:fld>
            <a:endParaRPr lang="th-TH" sz="1300">
              <a:latin typeface="Times New Roman" pitchFamily="18" charset="0"/>
              <a:cs typeface="Cordia New" pitchFamily="34" charset="-34"/>
            </a:endParaRPr>
          </a:p>
        </p:txBody>
      </p:sp>
      <p:sp>
        <p:nvSpPr>
          <p:cNvPr id="645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8213" y="750888"/>
            <a:ext cx="5013325" cy="3760787"/>
          </a:xfrm>
          <a:ln/>
        </p:spPr>
      </p:sp>
      <p:sp>
        <p:nvSpPr>
          <p:cNvPr id="64517" name="Rectangle 3"/>
          <p:cNvSpPr txBox="1"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lIns="100209" tIns="50105" rIns="100209" bIns="50105" numCol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pitchFamily="34" charset="0"/>
              <a:cs typeface="Cordia New" pitchFamily="34" charset="-34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ชื่อเรื่องรอง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th-TH"/>
              <a:t>คลิกเพื่อแก้ไขลักษณะชื่อเรื่องรองต้นแบบ</a:t>
            </a:r>
          </a:p>
        </p:txBody>
      </p:sp>
      <p:sp>
        <p:nvSpPr>
          <p:cNvPr id="4" name="ตัวยึดวันที่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7B37D8-857E-4F86-889C-8749FE6FAA5A}" type="datetime1">
              <a:rPr/>
              <a:pPr>
                <a:defRPr/>
              </a:pPr>
              <a:t>12/05/58</a:t>
            </a:fld>
            <a:endParaRPr/>
          </a:p>
        </p:txBody>
      </p:sp>
      <p:sp>
        <p:nvSpPr>
          <p:cNvPr id="5" name="ตัวยึดท้ายกระดาษ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ตัวยึดหมายเลขภาพนิ่ง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F47303-896E-4993-84E8-3D5CDC10F3B5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/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แนวตั้ง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วันที่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44F95B-D6B9-49D1-9A91-BC7B589C88FD}" type="datetime1">
              <a:rPr/>
              <a:pPr>
                <a:defRPr/>
              </a:pPr>
              <a:t>12/05/58</a:t>
            </a:fld>
            <a:endParaRPr/>
          </a:p>
        </p:txBody>
      </p:sp>
      <p:sp>
        <p:nvSpPr>
          <p:cNvPr id="5" name="ตัวยึดท้ายกระดาษ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ตัวยึดหมายเลขภาพนิ่ง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B97D70-1F44-4E8E-A613-2A2E1D096D48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แนวตั้ง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วันที่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C575DE-07B9-4383-B839-468CE47D210B}" type="datetime1">
              <a:rPr/>
              <a:pPr>
                <a:defRPr/>
              </a:pPr>
              <a:t>12/05/58</a:t>
            </a:fld>
            <a:endParaRPr/>
          </a:p>
        </p:txBody>
      </p:sp>
      <p:sp>
        <p:nvSpPr>
          <p:cNvPr id="5" name="ตัวยึดท้ายกระดาษ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ตัวยึดหมายเลขภาพนิ่ง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4203E5-B17B-41C1-9E1F-3FFFC9943A0E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วันที่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495183-DC93-453C-BB84-0CC6945D248D}" type="datetime1">
              <a:rPr/>
              <a:pPr>
                <a:defRPr/>
              </a:pPr>
              <a:t>12/05/58</a:t>
            </a:fld>
            <a:endParaRPr/>
          </a:p>
        </p:txBody>
      </p:sp>
      <p:sp>
        <p:nvSpPr>
          <p:cNvPr id="5" name="ตัวยึดท้ายกระดาษ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ตัวยึดหมายเลขภาพนิ่ง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F153B9-6259-4588-80D5-0AA3AFCBA7A7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/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8658CE-9B8D-4D3E-8203-85E8C92B44EE}" type="datetime1">
              <a:rPr/>
              <a:pPr>
                <a:defRPr/>
              </a:pPr>
              <a:t>12/05/58</a:t>
            </a:fld>
            <a:endParaRPr/>
          </a:p>
        </p:txBody>
      </p:sp>
      <p:sp>
        <p:nvSpPr>
          <p:cNvPr id="5" name="ตัวยึดท้ายกระดาษ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ตัวยึดหมายเลขภาพนิ่ง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957E67-DF3A-43B3-9D3C-ED08BF4DA875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เนื้อหา 3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ยึดวันที่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A156EB-F510-4104-BC0A-8696F87B97C9}" type="datetime1">
              <a:rPr/>
              <a:pPr>
                <a:defRPr/>
              </a:pPr>
              <a:t>12/05/58</a:t>
            </a:fld>
            <a:endParaRPr/>
          </a:p>
        </p:txBody>
      </p:sp>
      <p:sp>
        <p:nvSpPr>
          <p:cNvPr id="6" name="ตัวยึดท้ายกระดาษ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ตัวยึดหมายเลขภาพนิ่ง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5C9643-0ADF-49FB-B37C-E3AA07F47069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ยึดข้อความ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ยึดวันที่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306843-B01B-44F0-8984-3D6EA38CC95E}" type="datetime1">
              <a:rPr/>
              <a:pPr>
                <a:defRPr/>
              </a:pPr>
              <a:t>12/05/58</a:t>
            </a:fld>
            <a:endParaRPr/>
          </a:p>
        </p:txBody>
      </p:sp>
      <p:sp>
        <p:nvSpPr>
          <p:cNvPr id="8" name="ตัวยึดท้ายกระดาษ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ตัวยึดหมายเลขภาพนิ่ง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DFA0FA-814B-4608-8442-18F47D52D0F5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วันที่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ECD743-735F-44BB-B0BE-B0B05C297D20}" type="datetime1">
              <a:rPr/>
              <a:pPr>
                <a:defRPr/>
              </a:pPr>
              <a:t>12/05/58</a:t>
            </a:fld>
            <a:endParaRPr/>
          </a:p>
        </p:txBody>
      </p:sp>
      <p:sp>
        <p:nvSpPr>
          <p:cNvPr id="4" name="ตัวยึดท้ายกระดาษ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ตัวยึดหมายเลขภาพนิ่ง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986863-5A3D-4818-9CE6-9700EDB8FFF8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/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0B2935-24DD-41DA-8C3F-6FEDB30B66ED}" type="datetime1">
              <a:rPr/>
              <a:pPr>
                <a:defRPr/>
              </a:pPr>
              <a:t>12/05/58</a:t>
            </a:fld>
            <a:endParaRPr/>
          </a:p>
        </p:txBody>
      </p:sp>
      <p:sp>
        <p:nvSpPr>
          <p:cNvPr id="3" name="ตัวยึดท้ายกระดาษ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ตัวยึดหมายเลขภาพนิ่ง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E9D3DC-5989-4BAF-A65F-6370283DC08A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/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ข้อความ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D32916-88D7-4EA2-8614-41C1CAF39445}" type="datetime1">
              <a:rPr/>
              <a:pPr>
                <a:defRPr/>
              </a:pPr>
              <a:t>12/05/58</a:t>
            </a:fld>
            <a:endParaRPr/>
          </a:p>
        </p:txBody>
      </p:sp>
      <p:sp>
        <p:nvSpPr>
          <p:cNvPr id="6" name="ตัวยึดท้ายกระดาษ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ตัวยึดหมายเลขภาพนิ่ง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1280CB-A476-47BA-9D92-3C399E3ABA62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รูปภาพ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th-TH" noProof="0" smtClean="0"/>
          </a:p>
        </p:txBody>
      </p:sp>
      <p:sp>
        <p:nvSpPr>
          <p:cNvPr id="4" name="ตัวยึดข้อความ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15B4B7-369E-4A8B-A749-6EF3CAAC88FA}" type="datetime1">
              <a:rPr/>
              <a:pPr>
                <a:defRPr/>
              </a:pPr>
              <a:t>12/05/58</a:t>
            </a:fld>
            <a:endParaRPr/>
          </a:p>
        </p:txBody>
      </p:sp>
      <p:sp>
        <p:nvSpPr>
          <p:cNvPr id="6" name="ตัวยึดท้ายกระดาษ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ตัวยึดหมายเลขภาพนิ่ง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2D63FC-49C5-46C3-8D79-F50216340D86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ตัวยึดชื่อเรื่อง 1"/>
          <p:cNvSpPr txBox="1"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คลิกเพื่อแก้ไขลักษณะชื่อเรื่องต้นแบบ</a:t>
            </a:r>
          </a:p>
        </p:txBody>
      </p:sp>
      <p:sp>
        <p:nvSpPr>
          <p:cNvPr id="1027" name="ตัวยึดข้อความ 2"/>
          <p:cNvSpPr txBox="1"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</a:p>
        </p:txBody>
      </p:sp>
      <p:sp>
        <p:nvSpPr>
          <p:cNvPr id="4" name="ตัวยึดวันที่ 3"/>
          <p:cNvSpPr txBox="1"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th-TH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cs typeface="Cordia New"/>
              </a:defRPr>
            </a:lvl1pPr>
          </a:lstStyle>
          <a:p>
            <a:pPr>
              <a:defRPr/>
            </a:pPr>
            <a:fld id="{737C6250-F49C-4E94-AFC9-2DE341312B0F}" type="datetime1">
              <a:rPr/>
              <a:pPr>
                <a:defRPr/>
              </a:pPr>
              <a:t>12/05/58</a:t>
            </a:fld>
            <a:endParaRPr/>
          </a:p>
        </p:txBody>
      </p:sp>
      <p:sp>
        <p:nvSpPr>
          <p:cNvPr id="5" name="ตัวยึดท้ายกระดาษ 4"/>
          <p:cNvSpPr txBox="1"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th-TH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cs typeface="Cordia New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ตัวยึดหมายเลขภาพนิ่ง 5"/>
          <p:cNvSpPr txBox="1"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th-TH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cs typeface="Cordia New"/>
              </a:defRPr>
            </a:lvl1pPr>
          </a:lstStyle>
          <a:p>
            <a:pPr>
              <a:defRPr/>
            </a:pPr>
            <a:fld id="{FA3EAD8F-08A5-4E9D-8743-816351FD2FE4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th-TH" sz="4400" kern="1200">
          <a:solidFill>
            <a:srgbClr val="000000"/>
          </a:solidFill>
          <a:latin typeface="Calibri"/>
          <a:cs typeface="Angsana New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itchFamily="34" charset="0"/>
          <a:cs typeface="Angsana New" pitchFamily="18" charset="-34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itchFamily="34" charset="0"/>
          <a:cs typeface="Angsana New" pitchFamily="18" charset="-34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itchFamily="34" charset="0"/>
          <a:cs typeface="Angsana New" pitchFamily="18" charset="-34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itchFamily="34" charset="0"/>
          <a:cs typeface="Angsana New" pitchFamily="18" charset="-34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itchFamily="34" charset="0"/>
          <a:cs typeface="Angsana New" pitchFamily="18" charset="-34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itchFamily="34" charset="0"/>
          <a:cs typeface="Angsana New" pitchFamily="18" charset="-34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itchFamily="34" charset="0"/>
          <a:cs typeface="Angsana New" pitchFamily="18" charset="-34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itchFamily="34" charset="0"/>
          <a:cs typeface="Angsana New" pitchFamily="18" charset="-34"/>
        </a:defRPr>
      </a:lvl9pPr>
    </p:titleStyle>
    <p:bodyStyle>
      <a:lvl1pPr marL="342900" indent="-342900" algn="l" rtl="0" eaLnBrk="0" fontAlgn="base" hangingPunct="0">
        <a:spcBef>
          <a:spcPts val="800"/>
        </a:spcBef>
        <a:spcAft>
          <a:spcPct val="0"/>
        </a:spcAft>
        <a:buSzPct val="100000"/>
        <a:buFont typeface="Arial" pitchFamily="34" charset="0"/>
        <a:buChar char="•"/>
        <a:defRPr lang="th-TH" sz="3200" kern="1200">
          <a:solidFill>
            <a:srgbClr val="000000"/>
          </a:solidFill>
          <a:latin typeface="Calibri"/>
          <a:cs typeface="Cordia New"/>
        </a:defRPr>
      </a:lvl1pPr>
      <a:lvl2pPr marL="742950" lvl="1" indent="-285750" algn="l" rtl="0" eaLnBrk="0" fontAlgn="base" hangingPunct="0">
        <a:spcBef>
          <a:spcPts val="700"/>
        </a:spcBef>
        <a:spcAft>
          <a:spcPct val="0"/>
        </a:spcAft>
        <a:buSzPct val="100000"/>
        <a:buFont typeface="Arial" pitchFamily="34" charset="0"/>
        <a:buChar char="–"/>
        <a:defRPr lang="th-TH" sz="2800" kern="1200">
          <a:solidFill>
            <a:srgbClr val="000000"/>
          </a:solidFill>
          <a:latin typeface="Calibri"/>
          <a:cs typeface="Cordia New"/>
        </a:defRPr>
      </a:lvl2pPr>
      <a:lvl3pPr marL="1143000" lvl="2" indent="-228600" algn="l" rtl="0" eaLnBrk="0" fontAlgn="base" hangingPunct="0">
        <a:spcBef>
          <a:spcPts val="600"/>
        </a:spcBef>
        <a:spcAft>
          <a:spcPct val="0"/>
        </a:spcAft>
        <a:buSzPct val="100000"/>
        <a:buFont typeface="Arial" pitchFamily="34" charset="0"/>
        <a:buChar char="•"/>
        <a:defRPr lang="th-TH" sz="2400" kern="1200">
          <a:solidFill>
            <a:srgbClr val="000000"/>
          </a:solidFill>
          <a:latin typeface="Calibri"/>
          <a:cs typeface="Cordia New"/>
        </a:defRPr>
      </a:lvl3pPr>
      <a:lvl4pPr marL="1600200" lvl="3" indent="-228600" algn="l" rtl="0" eaLnBrk="0" fontAlgn="base" hangingPunct="0">
        <a:spcBef>
          <a:spcPts val="500"/>
        </a:spcBef>
        <a:spcAft>
          <a:spcPct val="0"/>
        </a:spcAft>
        <a:buSzPct val="100000"/>
        <a:buFont typeface="Arial" pitchFamily="34" charset="0"/>
        <a:buChar char="–"/>
        <a:defRPr lang="th-TH" sz="2000" kern="1200">
          <a:solidFill>
            <a:srgbClr val="000000"/>
          </a:solidFill>
          <a:latin typeface="Calibri"/>
          <a:cs typeface="Cordia New"/>
        </a:defRPr>
      </a:lvl4pPr>
      <a:lvl5pPr marL="2057400" lvl="4" indent="-228600" algn="l" rtl="0" eaLnBrk="0" fontAlgn="base" hangingPunct="0">
        <a:spcBef>
          <a:spcPts val="500"/>
        </a:spcBef>
        <a:spcAft>
          <a:spcPct val="0"/>
        </a:spcAft>
        <a:buSzPct val="100000"/>
        <a:buFont typeface="Arial" pitchFamily="34" charset="0"/>
        <a:buChar char="»"/>
        <a:defRPr lang="th-TH" sz="2000" kern="1200">
          <a:solidFill>
            <a:srgbClr val="000000"/>
          </a:solidFill>
          <a:latin typeface="Calibri"/>
          <a:cs typeface="Cordia New"/>
        </a:defRPr>
      </a:lvl5pPr>
      <a:lvl6pPr marL="2514600" indent="-228600" algn="l" rtl="0" eaLnBrk="0" fontAlgn="base" hangingPunct="0">
        <a:spcBef>
          <a:spcPts val="500"/>
        </a:spcBef>
        <a:spcAft>
          <a:spcPct val="0"/>
        </a:spcAft>
        <a:buSzPct val="100000"/>
        <a:buFont typeface="Arial" pitchFamily="34" charset="0"/>
        <a:buChar char="»"/>
        <a:defRPr lang="th-TH" sz="2000" kern="1200">
          <a:solidFill>
            <a:srgbClr val="000000"/>
          </a:solidFill>
          <a:latin typeface="Calibri"/>
          <a:cs typeface="Cordia New"/>
        </a:defRPr>
      </a:lvl6pPr>
      <a:lvl7pPr marL="2971800" indent="-228600" algn="l" rtl="0" eaLnBrk="0" fontAlgn="base" hangingPunct="0">
        <a:spcBef>
          <a:spcPts val="500"/>
        </a:spcBef>
        <a:spcAft>
          <a:spcPct val="0"/>
        </a:spcAft>
        <a:buSzPct val="100000"/>
        <a:buFont typeface="Arial" pitchFamily="34" charset="0"/>
        <a:buChar char="»"/>
        <a:defRPr lang="th-TH" sz="2000" kern="1200">
          <a:solidFill>
            <a:srgbClr val="000000"/>
          </a:solidFill>
          <a:latin typeface="Calibri"/>
          <a:cs typeface="Cordia New"/>
        </a:defRPr>
      </a:lvl7pPr>
      <a:lvl8pPr marL="3429000" indent="-228600" algn="l" rtl="0" eaLnBrk="0" fontAlgn="base" hangingPunct="0">
        <a:spcBef>
          <a:spcPts val="500"/>
        </a:spcBef>
        <a:spcAft>
          <a:spcPct val="0"/>
        </a:spcAft>
        <a:buSzPct val="100000"/>
        <a:buFont typeface="Arial" pitchFamily="34" charset="0"/>
        <a:buChar char="»"/>
        <a:defRPr lang="th-TH" sz="2000" kern="1200">
          <a:solidFill>
            <a:srgbClr val="000000"/>
          </a:solidFill>
          <a:latin typeface="Calibri"/>
          <a:cs typeface="Cordia New"/>
        </a:defRPr>
      </a:lvl8pPr>
      <a:lvl9pPr marL="3886200" indent="-228600" algn="l" rtl="0" eaLnBrk="0" fontAlgn="base" hangingPunct="0">
        <a:spcBef>
          <a:spcPts val="500"/>
        </a:spcBef>
        <a:spcAft>
          <a:spcPct val="0"/>
        </a:spcAft>
        <a:buSzPct val="100000"/>
        <a:buFont typeface="Arial" pitchFamily="34" charset="0"/>
        <a:buChar char="»"/>
        <a:defRPr lang="th-TH" sz="2000" kern="1200">
          <a:solidFill>
            <a:srgbClr val="000000"/>
          </a:solidFill>
          <a:latin typeface="Calibri"/>
          <a:cs typeface="Cordia New"/>
        </a:defRPr>
      </a:lvl9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333375"/>
            <a:ext cx="1511300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ตัวเชื่อมต่อตรง 5"/>
          <p:cNvCxnSpPr/>
          <p:nvPr/>
        </p:nvCxnSpPr>
        <p:spPr>
          <a:xfrm>
            <a:off x="214313" y="3743325"/>
            <a:ext cx="8642350" cy="0"/>
          </a:xfrm>
          <a:prstGeom prst="straightConnector1">
            <a:avLst/>
          </a:prstGeom>
          <a:noFill/>
          <a:ln w="38103">
            <a:solidFill>
              <a:srgbClr val="7030A0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</p:cxnSp>
      <p:sp>
        <p:nvSpPr>
          <p:cNvPr id="2052" name="TextBox 6"/>
          <p:cNvSpPr txBox="1">
            <a:spLocks noChangeArrowheads="1"/>
          </p:cNvSpPr>
          <p:nvPr/>
        </p:nvSpPr>
        <p:spPr bwMode="auto">
          <a:xfrm>
            <a:off x="322263" y="4076700"/>
            <a:ext cx="86423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sz="3600" b="1">
                <a:solidFill>
                  <a:srgbClr val="000000"/>
                </a:solidFill>
                <a:latin typeface="Calibri" pitchFamily="34" charset="0"/>
                <a:cs typeface="Cordia New" pitchFamily="34" charset="-34"/>
              </a:rPr>
              <a:t>การประเมินคุณธรรมและความโปร่งใสในการดำเนินงาน</a:t>
            </a:r>
          </a:p>
          <a:p>
            <a:pPr algn="ctr" eaLnBrk="1" hangingPunct="1"/>
            <a:r>
              <a:rPr lang="th-TH" sz="3600" b="1">
                <a:solidFill>
                  <a:srgbClr val="000000"/>
                </a:solidFill>
                <a:latin typeface="Calibri" pitchFamily="34" charset="0"/>
                <a:cs typeface="Cordia New" pitchFamily="34" charset="-34"/>
              </a:rPr>
              <a:t>ของหน่วยงานภาครัฐ</a:t>
            </a:r>
          </a:p>
        </p:txBody>
      </p:sp>
      <p:sp>
        <p:nvSpPr>
          <p:cNvPr id="2053" name="TextBox 7"/>
          <p:cNvSpPr txBox="1">
            <a:spLocks noChangeArrowheads="1"/>
          </p:cNvSpPr>
          <p:nvPr/>
        </p:nvSpPr>
        <p:spPr bwMode="auto">
          <a:xfrm>
            <a:off x="395288" y="2924175"/>
            <a:ext cx="8353425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en-US" sz="3800" b="1">
                <a:solidFill>
                  <a:srgbClr val="000000"/>
                </a:solidFill>
                <a:latin typeface="AngsanaUPC" pitchFamily="18" charset="-34"/>
                <a:cs typeface="Cordia New" pitchFamily="34" charset="-34"/>
              </a:rPr>
              <a:t>Office of The National Anti-Corruption Commission</a:t>
            </a:r>
            <a:endParaRPr lang="th-TH" sz="3800">
              <a:solidFill>
                <a:srgbClr val="000000"/>
              </a:solidFill>
              <a:latin typeface="AngsanaUPC" pitchFamily="18" charset="-34"/>
              <a:cs typeface="Cordia New" pitchFamily="34" charset="-34"/>
            </a:endParaRPr>
          </a:p>
        </p:txBody>
      </p:sp>
      <p:sp>
        <p:nvSpPr>
          <p:cNvPr id="2054" name="TextBox 9"/>
          <p:cNvSpPr txBox="1">
            <a:spLocks noChangeArrowheads="1"/>
          </p:cNvSpPr>
          <p:nvPr/>
        </p:nvSpPr>
        <p:spPr bwMode="auto">
          <a:xfrm>
            <a:off x="468313" y="2565400"/>
            <a:ext cx="82073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sz="3200" b="1">
                <a:solidFill>
                  <a:srgbClr val="000000"/>
                </a:solidFill>
                <a:latin typeface="Calibri" pitchFamily="34" charset="0"/>
                <a:cs typeface="Cordia New" pitchFamily="34" charset="-34"/>
              </a:rPr>
              <a:t>สำนักงานคณะกรรมการป้องกันและปราบปรามการทุจริตแห่งชาติ</a:t>
            </a:r>
            <a:endParaRPr lang="th-TH" sz="3200">
              <a:solidFill>
                <a:srgbClr val="000000"/>
              </a:solidFill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2055" name="TextBox 11"/>
          <p:cNvSpPr txBox="1">
            <a:spLocks noChangeArrowheads="1"/>
          </p:cNvSpPr>
          <p:nvPr/>
        </p:nvSpPr>
        <p:spPr bwMode="auto">
          <a:xfrm>
            <a:off x="755650" y="5300663"/>
            <a:ext cx="7632700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en-US" sz="3800" b="1">
                <a:solidFill>
                  <a:srgbClr val="000000"/>
                </a:solidFill>
                <a:latin typeface="AngsanaUPC" pitchFamily="18" charset="-34"/>
                <a:cs typeface="Cordia New" pitchFamily="34" charset="-34"/>
              </a:rPr>
              <a:t>(Integrity &amp; Transparency Assessment: ITA)</a:t>
            </a:r>
            <a:endParaRPr lang="th-TH" sz="3800">
              <a:solidFill>
                <a:srgbClr val="000000"/>
              </a:solidFill>
              <a:latin typeface="AngsanaUPC" pitchFamily="18" charset="-34"/>
              <a:cs typeface="Cord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463704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8"/>
          <p:cNvSpPr txBox="1">
            <a:spLocks noChangeArrowheads="1"/>
          </p:cNvSpPr>
          <p:nvPr/>
        </p:nvSpPr>
        <p:spPr bwMode="auto">
          <a:xfrm>
            <a:off x="539750" y="1006475"/>
            <a:ext cx="8064500" cy="184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SzPct val="100000"/>
              <a:buFont typeface="Wingdings" pitchFamily="2" charset="2"/>
              <a:buChar char="§"/>
            </a:pPr>
            <a:r>
              <a:rPr lang="th-TH">
                <a:solidFill>
                  <a:srgbClr val="000000"/>
                </a:solidFill>
                <a:latin typeface="Calibri" pitchFamily="34" charset="0"/>
                <a:cs typeface="Cordia New" pitchFamily="34" charset="-34"/>
              </a:rPr>
              <a:t> </a:t>
            </a:r>
            <a:r>
              <a:rPr lang="th-TH" sz="3000" b="1">
                <a:solidFill>
                  <a:srgbClr val="FF0000"/>
                </a:solidFill>
                <a:latin typeface="Calibri" pitchFamily="34" charset="0"/>
                <a:cs typeface="Cordia New" pitchFamily="34" charset="-34"/>
              </a:rPr>
              <a:t>2554</a:t>
            </a:r>
            <a:r>
              <a:rPr lang="th-TH" sz="3000" b="1">
                <a:solidFill>
                  <a:srgbClr val="000000"/>
                </a:solidFill>
                <a:latin typeface="Calibri" pitchFamily="34" charset="0"/>
                <a:cs typeface="Cordia New" pitchFamily="34" charset="-34"/>
              </a:rPr>
              <a:t> </a:t>
            </a:r>
            <a:r>
              <a:rPr lang="th-TH" b="1">
                <a:solidFill>
                  <a:srgbClr val="000000"/>
                </a:solidFill>
                <a:latin typeface="Calibri" pitchFamily="34" charset="0"/>
                <a:cs typeface="Cordia New" pitchFamily="34" charset="-34"/>
              </a:rPr>
              <a:t>คณะกรรมการ ป.ป.ช. มีมติให้บูรณาการเครื่องมือการประเมินระหว่าง </a:t>
            </a:r>
            <a:r>
              <a:rPr lang="en-US" sz="2400" b="1">
                <a:solidFill>
                  <a:srgbClr val="000000"/>
                </a:solidFill>
                <a:latin typeface="Calibri" pitchFamily="34" charset="0"/>
                <a:cs typeface="Cordia New" pitchFamily="34" charset="-34"/>
              </a:rPr>
              <a:t>Integrity Assessment </a:t>
            </a:r>
            <a:r>
              <a:rPr lang="th-TH" b="1">
                <a:solidFill>
                  <a:srgbClr val="000000"/>
                </a:solidFill>
                <a:latin typeface="Calibri" pitchFamily="34" charset="0"/>
                <a:cs typeface="Cordia New" pitchFamily="34" charset="-34"/>
              </a:rPr>
              <a:t>และ </a:t>
            </a:r>
            <a:r>
              <a:rPr lang="en-US" sz="2400" b="1">
                <a:solidFill>
                  <a:srgbClr val="000000"/>
                </a:solidFill>
                <a:latin typeface="Calibri" pitchFamily="34" charset="0"/>
                <a:cs typeface="Cordia New" pitchFamily="34" charset="-34"/>
              </a:rPr>
              <a:t>Transparency Index </a:t>
            </a:r>
            <a:r>
              <a:rPr lang="th-TH" b="1">
                <a:solidFill>
                  <a:srgbClr val="000000"/>
                </a:solidFill>
                <a:latin typeface="Calibri" pitchFamily="34" charset="0"/>
                <a:cs typeface="Cordia New" pitchFamily="34" charset="-34"/>
              </a:rPr>
              <a:t>เข้าด้วยกัน เนื่องจากแนวคิดของทั้ง 2 ระบบ มีความคล้ายคลึงกัน เพื่อสร้างเครื่องมือที่ช่วยเสริมสร้างการป้องกันการทุจริตคอร์รัปชันของประเทศต่อไป</a:t>
            </a:r>
          </a:p>
        </p:txBody>
      </p:sp>
      <p:sp>
        <p:nvSpPr>
          <p:cNvPr id="3" name="TextBox 10"/>
          <p:cNvSpPr txBox="1"/>
          <p:nvPr/>
        </p:nvSpPr>
        <p:spPr>
          <a:xfrm>
            <a:off x="0" y="-26988"/>
            <a:ext cx="9144000" cy="647701"/>
          </a:xfrm>
          <a:prstGeom prst="rect">
            <a:avLst/>
          </a:prstGeom>
          <a:gradFill>
            <a:gsLst>
              <a:gs pos="0">
                <a:srgbClr val="5D417E"/>
              </a:gs>
              <a:gs pos="100000">
                <a:srgbClr val="7B58A6"/>
              </a:gs>
            </a:gsLst>
            <a:lin ang="16200000"/>
          </a:gradFill>
          <a:ln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anchorCtr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h-TH" sz="3500" b="1" kern="0">
                <a:solidFill>
                  <a:srgbClr val="FFFFFF"/>
                </a:solidFill>
                <a:latin typeface="Calibri"/>
                <a:cs typeface="Cordia New"/>
              </a:rPr>
              <a:t>ความเป็นมา</a:t>
            </a:r>
          </a:p>
        </p:txBody>
      </p:sp>
      <p:sp>
        <p:nvSpPr>
          <p:cNvPr id="8196" name="TextBox 15"/>
          <p:cNvSpPr txBox="1">
            <a:spLocks noChangeArrowheads="1"/>
          </p:cNvSpPr>
          <p:nvPr/>
        </p:nvSpPr>
        <p:spPr bwMode="auto">
          <a:xfrm>
            <a:off x="539750" y="3141663"/>
            <a:ext cx="8064500" cy="203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SzPct val="100000"/>
              <a:buFont typeface="Wingdings" pitchFamily="2" charset="2"/>
              <a:buChar char="§"/>
            </a:pPr>
            <a:r>
              <a:rPr lang="th-TH">
                <a:solidFill>
                  <a:srgbClr val="000000"/>
                </a:solidFill>
                <a:latin typeface="Calibri" pitchFamily="34" charset="0"/>
                <a:cs typeface="Cordia New" pitchFamily="34" charset="-34"/>
              </a:rPr>
              <a:t> </a:t>
            </a:r>
            <a:r>
              <a:rPr lang="th-TH" b="1">
                <a:solidFill>
                  <a:srgbClr val="FF0000"/>
                </a:solidFill>
                <a:latin typeface="Calibri" pitchFamily="34" charset="0"/>
                <a:cs typeface="Cordia New" pitchFamily="34" charset="-34"/>
              </a:rPr>
              <a:t>2555</a:t>
            </a:r>
            <a:r>
              <a:rPr lang="th-TH" b="1">
                <a:solidFill>
                  <a:srgbClr val="000000"/>
                </a:solidFill>
                <a:latin typeface="Calibri" pitchFamily="34" charset="0"/>
                <a:cs typeface="Cordia New" pitchFamily="34" charset="-34"/>
              </a:rPr>
              <a:t> ศึกษาแนวคิดของทั้ง 2 ระบบ เพื่อบูรณาการเครื่องมือการประเมินคุณธรรมการดำเนินงาน (</a:t>
            </a:r>
            <a:r>
              <a:rPr lang="en-US" sz="2400" b="1">
                <a:solidFill>
                  <a:srgbClr val="000000"/>
                </a:solidFill>
                <a:latin typeface="Calibri" pitchFamily="34" charset="0"/>
                <a:cs typeface="Cordia New" pitchFamily="34" charset="-34"/>
              </a:rPr>
              <a:t>Integrity Assessment</a:t>
            </a:r>
            <a:r>
              <a:rPr lang="th-TH" b="1">
                <a:solidFill>
                  <a:srgbClr val="000000"/>
                </a:solidFill>
                <a:latin typeface="Calibri" pitchFamily="34" charset="0"/>
                <a:cs typeface="Cordia New" pitchFamily="34" charset="-34"/>
              </a:rPr>
              <a:t>)</a:t>
            </a:r>
            <a:r>
              <a:rPr lang="en-US" b="1">
                <a:solidFill>
                  <a:srgbClr val="000000"/>
                </a:solidFill>
                <a:latin typeface="Calibri" pitchFamily="34" charset="0"/>
                <a:cs typeface="Cordia New" pitchFamily="34" charset="-34"/>
              </a:rPr>
              <a:t> </a:t>
            </a:r>
            <a:r>
              <a:rPr lang="th-TH" b="1">
                <a:solidFill>
                  <a:srgbClr val="000000"/>
                </a:solidFill>
                <a:latin typeface="Calibri" pitchFamily="34" charset="0"/>
                <a:cs typeface="Cordia New" pitchFamily="34" charset="-34"/>
              </a:rPr>
              <a:t>หน่วยงานภาครัฐ และดัชนีวัดความโปร่งใสของหน่วยงานภาครัฐเข้าด้วยกัน เป็น</a:t>
            </a:r>
          </a:p>
          <a:p>
            <a:pPr algn="ctr">
              <a:spcBef>
                <a:spcPts val="1200"/>
              </a:spcBef>
            </a:pPr>
            <a:endParaRPr lang="th-TH" sz="3200" b="1">
              <a:solidFill>
                <a:srgbClr val="FF0000"/>
              </a:solidFill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8197" name="TextBox 18"/>
          <p:cNvSpPr txBox="1">
            <a:spLocks noChangeArrowheads="1"/>
          </p:cNvSpPr>
          <p:nvPr/>
        </p:nvSpPr>
        <p:spPr bwMode="auto">
          <a:xfrm>
            <a:off x="684213" y="4873625"/>
            <a:ext cx="7775575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Ctr="1">
            <a:spAutoFit/>
          </a:bodyPr>
          <a:lstStyle/>
          <a:p>
            <a:pPr algn="ctr">
              <a:spcBef>
                <a:spcPts val="1200"/>
              </a:spcBef>
            </a:pPr>
            <a:r>
              <a:rPr lang="th-TH" sz="3000" b="1">
                <a:solidFill>
                  <a:srgbClr val="FF0000"/>
                </a:solidFill>
                <a:latin typeface="Calibri" pitchFamily="34" charset="0"/>
                <a:cs typeface="Cordia New" pitchFamily="34" charset="-34"/>
              </a:rPr>
              <a:t>“การประเมินคุณธรรมและความโปร่งใสในการดำเนินงาน</a:t>
            </a:r>
          </a:p>
          <a:p>
            <a:pPr algn="ctr"/>
            <a:r>
              <a:rPr lang="th-TH" sz="3000" b="1">
                <a:solidFill>
                  <a:srgbClr val="FF0000"/>
                </a:solidFill>
                <a:latin typeface="Calibri" pitchFamily="34" charset="0"/>
                <a:cs typeface="Cordia New" pitchFamily="34" charset="-34"/>
              </a:rPr>
              <a:t>ของหน่วยงานภาครัฐ</a:t>
            </a:r>
          </a:p>
          <a:p>
            <a:pPr algn="ctr"/>
            <a:r>
              <a:rPr lang="th-TH" sz="3000" b="1">
                <a:solidFill>
                  <a:srgbClr val="FF0000"/>
                </a:solidFill>
                <a:latin typeface="Calibri" pitchFamily="34" charset="0"/>
                <a:cs typeface="Cordia New" pitchFamily="34" charset="-34"/>
              </a:rPr>
              <a:t>(</a:t>
            </a:r>
            <a:r>
              <a:rPr lang="en-US" sz="3000" b="1">
                <a:solidFill>
                  <a:srgbClr val="FF0000"/>
                </a:solidFill>
                <a:latin typeface="Calibri" pitchFamily="34" charset="0"/>
                <a:cs typeface="Cordia New" pitchFamily="34" charset="-34"/>
              </a:rPr>
              <a:t>Integrity &amp; Transparency Assessment</a:t>
            </a:r>
            <a:r>
              <a:rPr lang="th-TH" sz="3000" b="1">
                <a:solidFill>
                  <a:srgbClr val="FF0000"/>
                </a:solidFill>
                <a:latin typeface="Calibri" pitchFamily="34" charset="0"/>
                <a:cs typeface="Cordia New" pitchFamily="34" charset="-34"/>
              </a:rPr>
              <a:t>)”</a:t>
            </a:r>
            <a:endParaRPr lang="th-TH" sz="3000">
              <a:solidFill>
                <a:srgbClr val="000000"/>
              </a:solidFill>
              <a:latin typeface="Calibri" pitchFamily="34" charset="0"/>
              <a:cs typeface="Cordia New" pitchFamily="34" charset="-34"/>
            </a:endParaRPr>
          </a:p>
        </p:txBody>
      </p:sp>
      <p:pic>
        <p:nvPicPr>
          <p:cNvPr id="6" name="Picture 28" descr="logo1200t3 copy"/>
          <p:cNvPicPr>
            <a:picLocks noChangeAspect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146050" y="0"/>
            <a:ext cx="387350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/>
          <p:cNvSpPr/>
          <p:nvPr/>
        </p:nvSpPr>
        <p:spPr>
          <a:xfrm>
            <a:off x="642938" y="1571625"/>
            <a:ext cx="7848600" cy="3500438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anchor="b" anchorCtr="1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4400" b="1" kern="0">
              <a:solidFill>
                <a:srgbClr val="3333CC"/>
              </a:solidFill>
              <a:effectLst>
                <a:outerShdw dist="38096" dir="2700000">
                  <a:srgbClr val="C0C0C0"/>
                </a:outerShdw>
              </a:effectLst>
              <a:latin typeface="TH SarabunPSK" pitchFamily="34"/>
              <a:ea typeface="Tahoma" pitchFamily="34"/>
              <a:cs typeface="Cordia New"/>
            </a:endParaRP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4400" b="1" kern="0">
              <a:solidFill>
                <a:srgbClr val="3333CC"/>
              </a:solidFill>
              <a:effectLst>
                <a:outerShdw dist="38096" dir="2700000">
                  <a:srgbClr val="C0C0C0"/>
                </a:outerShdw>
              </a:effectLst>
              <a:latin typeface="TH SarabunPSK" pitchFamily="34"/>
              <a:ea typeface="Tahoma" pitchFamily="34"/>
              <a:cs typeface="Cordia New"/>
            </a:endParaRPr>
          </a:p>
        </p:txBody>
      </p:sp>
      <p:sp>
        <p:nvSpPr>
          <p:cNvPr id="48131" name="Rectangle 16"/>
          <p:cNvSpPr>
            <a:spLocks noChangeArrowheads="1"/>
          </p:cNvSpPr>
          <p:nvPr/>
        </p:nvSpPr>
        <p:spPr bwMode="auto">
          <a:xfrm>
            <a:off x="2884488" y="5926138"/>
            <a:ext cx="60452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80000"/>
              </a:lnSpc>
            </a:pPr>
            <a:r>
              <a:rPr lang="th-TH" b="1">
                <a:solidFill>
                  <a:srgbClr val="0000CC"/>
                </a:solidFill>
                <a:latin typeface="TH SarabunPSK" pitchFamily="34" charset="-34"/>
                <a:cs typeface="Tahoma" pitchFamily="34" charset="0"/>
              </a:rPr>
              <a:t>               </a:t>
            </a:r>
          </a:p>
        </p:txBody>
      </p:sp>
      <p:sp>
        <p:nvSpPr>
          <p:cNvPr id="48132" name="Slide Number Placeholder 13"/>
          <p:cNvSpPr txBox="1">
            <a:spLocks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7609A84D-B424-412D-8732-D00B9BA1E537}" type="slidenum">
              <a:rPr lang="en-US" sz="1200">
                <a:solidFill>
                  <a:srgbClr val="898989"/>
                </a:solidFill>
                <a:latin typeface="Calibri" pitchFamily="34" charset="0"/>
                <a:cs typeface="Cordia New" pitchFamily="34" charset="-34"/>
              </a:rPr>
              <a:pPr algn="r"/>
              <a:t>100</a:t>
            </a:fld>
            <a:endParaRPr lang="th-TH" sz="1200">
              <a:solidFill>
                <a:srgbClr val="898989"/>
              </a:solidFill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6" name="สี่เหลี่ยมผืนผ้า 9"/>
          <p:cNvSpPr/>
          <p:nvPr/>
        </p:nvSpPr>
        <p:spPr>
          <a:xfrm>
            <a:off x="0" y="0"/>
            <a:ext cx="9144000" cy="554038"/>
          </a:xfrm>
          <a:prstGeom prst="rect">
            <a:avLst/>
          </a:prstGeom>
          <a:gradFill>
            <a:gsLst>
              <a:gs pos="0">
                <a:srgbClr val="5D417E"/>
              </a:gs>
              <a:gs pos="100000">
                <a:srgbClr val="7B58A6"/>
              </a:gs>
            </a:gsLst>
            <a:lin ang="16200000"/>
          </a:gradFill>
          <a:ln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anchorCtr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h-TH" sz="3000" b="1" kern="0" dirty="0">
                <a:solidFill>
                  <a:srgbClr val="FFFFFF"/>
                </a:solidFill>
                <a:latin typeface="TH SarabunPSK" pitchFamily="34"/>
                <a:cs typeface="Cordia New"/>
              </a:rPr>
              <a:t>     ข้อแนะนำ (ต่อ)</a:t>
            </a:r>
            <a:endParaRPr lang="en-US" sz="3000" b="1" kern="0" spc="150" dirty="0">
              <a:solidFill>
                <a:srgbClr val="FFFFFF"/>
              </a:solidFill>
              <a:effectLst>
                <a:outerShdw>
                  <a:srgbClr val="000000"/>
                </a:outerShdw>
              </a:effectLst>
              <a:latin typeface="Calibri"/>
              <a:cs typeface="+mn-cs"/>
            </a:endParaRPr>
          </a:p>
        </p:txBody>
      </p:sp>
      <p:pic>
        <p:nvPicPr>
          <p:cNvPr id="7" name="Picture 28" descr="logo1200t3 copy"/>
          <p:cNvPicPr>
            <a:picLocks noChangeAspect="1"/>
          </p:cNvPicPr>
          <p:nvPr/>
        </p:nvPicPr>
        <p:blipFill>
          <a:blip r:embed="rId3">
            <a:lum bright="10000"/>
          </a:blip>
          <a:srcRect/>
          <a:stretch>
            <a:fillRect/>
          </a:stretch>
        </p:blipFill>
        <p:spPr bwMode="auto">
          <a:xfrm>
            <a:off x="138113" y="50800"/>
            <a:ext cx="546100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ตัวยึดเนื้อหา 7"/>
          <p:cNvSpPr>
            <a:spLocks noGrp="1"/>
          </p:cNvSpPr>
          <p:nvPr>
            <p:ph idx="1"/>
          </p:nvPr>
        </p:nvSpPr>
        <p:spPr>
          <a:xfrm>
            <a:off x="611188" y="908050"/>
            <a:ext cx="8229600" cy="4525963"/>
          </a:xfrm>
        </p:spPr>
        <p:txBody>
          <a:bodyPr/>
          <a:lstStyle/>
          <a:p>
            <a:pPr marL="457200" indent="-457200" algn="thaiDist">
              <a:buFont typeface="Arial" pitchFamily="34" charset="0"/>
              <a:buAutoNum type="arabicPeriod" startAt="3"/>
              <a:defRPr/>
            </a:pPr>
            <a:endParaRPr sz="2600" dirty="0" smtClean="0"/>
          </a:p>
          <a:p>
            <a:pPr marL="514350" indent="-514350" algn="thaiDist">
              <a:buFont typeface="Arial" pitchFamily="34" charset="0"/>
              <a:buNone/>
              <a:defRPr/>
            </a:pPr>
            <a:r>
              <a:rPr sz="2600" dirty="0" smtClean="0"/>
              <a:t>4.     ควรศึกษาคู่มือคำอธิบายหลักคำอธิบายแบบสำรวจใช้หลักฐานเชิงประจักษ์ ให้ละเอียดเพื่อจะได้จัดเตรียมเอกสารหลักฐานหรือเอกสารอื่นๆ ที่เกี่ยวข้องสำหรับใช้ประกอบแบบสำรวจ </a:t>
            </a:r>
            <a:r>
              <a:rPr lang="en-US" sz="2000" dirty="0" smtClean="0">
                <a:latin typeface="+mj-lt"/>
              </a:rPr>
              <a:t>Evidence – Based </a:t>
            </a:r>
            <a:r>
              <a:rPr sz="2600" dirty="0" smtClean="0">
                <a:latin typeface="+mj-lt"/>
              </a:rPr>
              <a:t>เพื่อจะ</a:t>
            </a:r>
            <a:r>
              <a:rPr sz="2600" dirty="0" smtClean="0"/>
              <a:t>ได้จัดส่งเอกสารหลักฐานได้ตรงตามวัตถุประสงค์และตรงตามเกณฑ์การให้คะแนน </a:t>
            </a:r>
          </a:p>
          <a:p>
            <a:pPr marL="514350" indent="-514350" algn="thaiDist">
              <a:buFont typeface="Arial" pitchFamily="34" charset="0"/>
              <a:buNone/>
              <a:defRPr/>
            </a:pPr>
            <a:r>
              <a:rPr sz="2600" dirty="0" smtClean="0"/>
              <a:t>5.     ควรสอบทานเอกสาร</a:t>
            </a:r>
            <a:r>
              <a:rPr lang="en-US" sz="2000" dirty="0" smtClean="0"/>
              <a:t>/</a:t>
            </a:r>
            <a:r>
              <a:rPr sz="2600" dirty="0" smtClean="0"/>
              <a:t>หลักฐานในแต่ละประเด็นคำถามให้สอดคล้องกับภารกิจที่หน่วยงานเลือก โดยเฉพาะประเด็นคำถามที่มีลักษณะความต่อเนื่องหรือเชื่อมโยงกันรวมทั้งสอบทานระยะเวลาของเอกสาร</a:t>
            </a:r>
            <a:r>
              <a:rPr lang="en-US" sz="2000" dirty="0" smtClean="0"/>
              <a:t>/</a:t>
            </a:r>
            <a:r>
              <a:rPr sz="2600" dirty="0" smtClean="0"/>
              <a:t>หลักฐาน ให้สอดคล้องกับรอบปีงบประมาณที่ดำเนินการประเมิน</a:t>
            </a:r>
          </a:p>
          <a:p>
            <a:pPr marL="514350" indent="-514350" algn="thaiDist">
              <a:buFont typeface="Arial" pitchFamily="34" charset="0"/>
              <a:buNone/>
              <a:defRPr/>
            </a:pPr>
            <a:r>
              <a:rPr sz="2600" dirty="0" smtClean="0"/>
              <a:t>5.      เอกสารหลักฐานบางรายการที่เป็นเอกสารลับของหน่วยงานที่ไม่สามารถเปิดเผยได้    ให้หน่วยงาน รีบดำเนินการแจ้งต่อผู้ประเมินให้รับทราบ เพื่อที่จะได้ดำเนินการนัดหมายการเข้าไปตรวจประเมิน ณ ที่ทำการของหน่วยงานนั้นๆ</a:t>
            </a:r>
            <a:endParaRPr lang="en-US" sz="2600" dirty="0" smtClean="0"/>
          </a:p>
          <a:p>
            <a:pPr>
              <a:defRPr/>
            </a:pPr>
            <a:endParaRPr sz="2400" dirty="0">
              <a:cs typeface="+mn-cs"/>
            </a:endParaRPr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/>
          <p:cNvSpPr/>
          <p:nvPr/>
        </p:nvSpPr>
        <p:spPr>
          <a:xfrm>
            <a:off x="642938" y="1571625"/>
            <a:ext cx="7848600" cy="3500438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anchor="b" anchorCtr="1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4400" b="1" kern="0">
              <a:solidFill>
                <a:srgbClr val="3333CC"/>
              </a:solidFill>
              <a:effectLst>
                <a:outerShdw dist="38096" dir="2700000">
                  <a:srgbClr val="C0C0C0"/>
                </a:outerShdw>
              </a:effectLst>
              <a:latin typeface="TH SarabunPSK" pitchFamily="34"/>
              <a:ea typeface="Tahoma" pitchFamily="34"/>
              <a:cs typeface="Cordia New"/>
            </a:endParaRP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4400" b="1" kern="0">
              <a:solidFill>
                <a:srgbClr val="3333CC"/>
              </a:solidFill>
              <a:effectLst>
                <a:outerShdw dist="38096" dir="2700000">
                  <a:srgbClr val="C0C0C0"/>
                </a:outerShdw>
              </a:effectLst>
              <a:latin typeface="TH SarabunPSK" pitchFamily="34"/>
              <a:ea typeface="Tahoma" pitchFamily="34"/>
              <a:cs typeface="Cordia New"/>
            </a:endParaRPr>
          </a:p>
        </p:txBody>
      </p:sp>
      <p:sp>
        <p:nvSpPr>
          <p:cNvPr id="49155" name="Rectangle 16"/>
          <p:cNvSpPr>
            <a:spLocks noChangeArrowheads="1"/>
          </p:cNvSpPr>
          <p:nvPr/>
        </p:nvSpPr>
        <p:spPr bwMode="auto">
          <a:xfrm>
            <a:off x="2884488" y="5926138"/>
            <a:ext cx="60452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80000"/>
              </a:lnSpc>
            </a:pPr>
            <a:r>
              <a:rPr lang="th-TH" b="1">
                <a:solidFill>
                  <a:srgbClr val="0000CC"/>
                </a:solidFill>
                <a:latin typeface="TH SarabunPSK" pitchFamily="34" charset="-34"/>
                <a:cs typeface="Tahoma" pitchFamily="34" charset="0"/>
              </a:rPr>
              <a:t>               </a:t>
            </a:r>
          </a:p>
        </p:txBody>
      </p:sp>
      <p:sp>
        <p:nvSpPr>
          <p:cNvPr id="49156" name="Slide Number Placeholder 13"/>
          <p:cNvSpPr txBox="1">
            <a:spLocks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42B3F2C1-0B8E-483F-A69E-A1CB893FE264}" type="slidenum">
              <a:rPr lang="en-US" sz="1200">
                <a:solidFill>
                  <a:srgbClr val="898989"/>
                </a:solidFill>
                <a:latin typeface="Calibri" pitchFamily="34" charset="0"/>
                <a:cs typeface="Cordia New" pitchFamily="34" charset="-34"/>
              </a:rPr>
              <a:pPr algn="r"/>
              <a:t>101</a:t>
            </a:fld>
            <a:endParaRPr lang="th-TH" sz="1200">
              <a:solidFill>
                <a:srgbClr val="898989"/>
              </a:solidFill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5" name="สี่เหลี่ยมผืนผ้า 9"/>
          <p:cNvSpPr/>
          <p:nvPr/>
        </p:nvSpPr>
        <p:spPr>
          <a:xfrm>
            <a:off x="0" y="0"/>
            <a:ext cx="9144000" cy="769938"/>
          </a:xfrm>
          <a:prstGeom prst="rect">
            <a:avLst/>
          </a:prstGeom>
          <a:gradFill>
            <a:gsLst>
              <a:gs pos="0">
                <a:srgbClr val="5D417E"/>
              </a:gs>
              <a:gs pos="100000">
                <a:srgbClr val="7B58A6"/>
              </a:gs>
            </a:gsLst>
            <a:lin ang="16200000"/>
          </a:gradFill>
          <a:ln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anchorCtr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h-TH" sz="4400" b="1" kern="0">
                <a:solidFill>
                  <a:srgbClr val="FFFFFF"/>
                </a:solidFill>
                <a:latin typeface="TH SarabunPSK" pitchFamily="34"/>
                <a:cs typeface="Cordia New"/>
              </a:rPr>
              <a:t>สรุป</a:t>
            </a:r>
            <a:endParaRPr lang="en-US" sz="4400" b="1" kern="0" spc="150">
              <a:solidFill>
                <a:srgbClr val="FFFFFF"/>
              </a:solidFill>
              <a:effectLst>
                <a:outerShdw>
                  <a:srgbClr val="000000"/>
                </a:outerShdw>
              </a:effectLst>
              <a:latin typeface="Calibri"/>
              <a:cs typeface="+mn-cs"/>
            </a:endParaRPr>
          </a:p>
        </p:txBody>
      </p:sp>
      <p:pic>
        <p:nvPicPr>
          <p:cNvPr id="6" name="Picture 28" descr="logo1200t3 copy"/>
          <p:cNvPicPr>
            <a:picLocks noChangeAspect="1"/>
          </p:cNvPicPr>
          <p:nvPr/>
        </p:nvPicPr>
        <p:blipFill>
          <a:blip r:embed="rId3">
            <a:lum bright="10000"/>
          </a:blip>
          <a:srcRect/>
          <a:stretch>
            <a:fillRect/>
          </a:stretch>
        </p:blipFill>
        <p:spPr bwMode="auto">
          <a:xfrm>
            <a:off x="71438" y="44450"/>
            <a:ext cx="546100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11"/>
          <p:cNvSpPr txBox="1"/>
          <p:nvPr/>
        </p:nvSpPr>
        <p:spPr>
          <a:xfrm>
            <a:off x="755650" y="1196975"/>
            <a:ext cx="8137525" cy="5016500"/>
          </a:xfrm>
          <a:prstGeom prst="rect">
            <a:avLst/>
          </a:prstGeom>
          <a:noFill/>
          <a:ln>
            <a:noFill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h-TH" sz="3200" b="1" kern="0" dirty="0">
                <a:solidFill>
                  <a:srgbClr val="002060"/>
                </a:solidFill>
                <a:latin typeface="Calibri"/>
                <a:cs typeface="+mn-cs"/>
              </a:rPr>
              <a:t>การประเมินคุณธรรมและความโปร่งใสในการดำเนินงานของหน่วยงานภาครัฐ เป็นโครงการสำคัญ </a:t>
            </a:r>
            <a:r>
              <a:rPr lang="th-TH" sz="2400" b="1" kern="0" dirty="0">
                <a:solidFill>
                  <a:srgbClr val="002060"/>
                </a:solidFill>
                <a:latin typeface="+mn-lt"/>
                <a:cs typeface="+mn-cs"/>
              </a:rPr>
              <a:t>(</a:t>
            </a:r>
            <a:r>
              <a:rPr lang="en-US" sz="2400" b="1" kern="0" dirty="0">
                <a:solidFill>
                  <a:srgbClr val="002060"/>
                </a:solidFill>
                <a:latin typeface="+mn-lt"/>
                <a:cs typeface="+mn-cs"/>
              </a:rPr>
              <a:t>Flagship</a:t>
            </a:r>
            <a:r>
              <a:rPr lang="th-TH" sz="2400" b="1" kern="0" dirty="0">
                <a:solidFill>
                  <a:srgbClr val="002060"/>
                </a:solidFill>
                <a:latin typeface="+mn-lt"/>
                <a:cs typeface="+mn-cs"/>
              </a:rPr>
              <a:t> </a:t>
            </a:r>
            <a:r>
              <a:rPr lang="en-US" sz="2400" b="1" kern="0" dirty="0">
                <a:solidFill>
                  <a:srgbClr val="002060"/>
                </a:solidFill>
                <a:latin typeface="+mn-lt"/>
                <a:cs typeface="+mn-cs"/>
              </a:rPr>
              <a:t>Project)</a:t>
            </a:r>
            <a:r>
              <a:rPr lang="th-TH" sz="2400" b="1" kern="0" dirty="0">
                <a:solidFill>
                  <a:srgbClr val="002060"/>
                </a:solidFill>
                <a:latin typeface="+mn-lt"/>
                <a:cs typeface="+mn-cs"/>
              </a:rPr>
              <a:t> </a:t>
            </a:r>
            <a:r>
              <a:rPr lang="th-TH" sz="3200" b="1" kern="0" dirty="0">
                <a:solidFill>
                  <a:srgbClr val="002060"/>
                </a:solidFill>
                <a:latin typeface="Calibri"/>
                <a:cs typeface="+mn-cs"/>
              </a:rPr>
              <a:t>ของสำนักงาน </a:t>
            </a:r>
            <a:r>
              <a:rPr lang="th-TH" sz="3200" b="1" u="sng" kern="0" dirty="0">
                <a:solidFill>
                  <a:srgbClr val="FF0000"/>
                </a:solidFill>
                <a:latin typeface="Calibri"/>
                <a:cs typeface="+mn-cs"/>
              </a:rPr>
              <a:t>ป.ป.ช. โดยเป็นมาตรการเสริมในเชิงบวก (ไม่ใช่การจับผิด) ที่จะทำให้ทราบถึงสถานการณ์การดำเนินงานและการบริหารงานของหน่วยงาน ว่ามีความโปร่งใสเป็นธรรมเพียงใด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h-TH" sz="3200" b="1" kern="0" dirty="0">
                <a:solidFill>
                  <a:srgbClr val="002060"/>
                </a:solidFill>
                <a:latin typeface="Calibri"/>
                <a:cs typeface="+mn-cs"/>
              </a:rPr>
              <a:t>ผลการประเมินที่ได้จะนำมาสู่การวิเคราะห์ พัฒนา ปรับปรุงขั้นตอนการดำเนินงานให้มีประสิทธิภาพมากขึ้น ตลอดจนการพัฒนาเจ้าหน้าที่และผู้บริหารของหน่วยงานในด้านคุณธรรมจริยธรรม เพื่อการยกระดับคุณธรรมและความโปร่งใสของหน่วยงาน </a:t>
            </a:r>
            <a:endParaRPr lang="en-US" sz="3200" b="1" kern="0" dirty="0">
              <a:solidFill>
                <a:srgbClr val="002060"/>
              </a:solidFill>
              <a:latin typeface="Calibri"/>
              <a:cs typeface="+mn-cs"/>
            </a:endParaRPr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/>
          <p:cNvSpPr/>
          <p:nvPr/>
        </p:nvSpPr>
        <p:spPr>
          <a:xfrm>
            <a:off x="642938" y="1571625"/>
            <a:ext cx="7848600" cy="3500438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anchor="b" anchorCtr="1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4400" b="1" kern="0">
              <a:solidFill>
                <a:srgbClr val="3333CC"/>
              </a:solidFill>
              <a:effectLst>
                <a:outerShdw dist="38096" dir="2700000">
                  <a:srgbClr val="C0C0C0"/>
                </a:outerShdw>
              </a:effectLst>
              <a:latin typeface="TH SarabunPSK" pitchFamily="34"/>
              <a:ea typeface="Tahoma" pitchFamily="34"/>
              <a:cs typeface="Cordia New"/>
            </a:endParaRP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4400" b="1" kern="0">
              <a:solidFill>
                <a:srgbClr val="3333CC"/>
              </a:solidFill>
              <a:effectLst>
                <a:outerShdw dist="38096" dir="2700000">
                  <a:srgbClr val="C0C0C0"/>
                </a:outerShdw>
              </a:effectLst>
              <a:latin typeface="TH SarabunPSK" pitchFamily="34"/>
              <a:ea typeface="Tahoma" pitchFamily="34"/>
              <a:cs typeface="Cordia New"/>
            </a:endParaRPr>
          </a:p>
        </p:txBody>
      </p:sp>
      <p:sp>
        <p:nvSpPr>
          <p:cNvPr id="50179" name="Rectangle 16"/>
          <p:cNvSpPr>
            <a:spLocks noChangeArrowheads="1"/>
          </p:cNvSpPr>
          <p:nvPr/>
        </p:nvSpPr>
        <p:spPr bwMode="auto">
          <a:xfrm>
            <a:off x="2884488" y="5926138"/>
            <a:ext cx="60452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80000"/>
              </a:lnSpc>
            </a:pPr>
            <a:r>
              <a:rPr lang="th-TH" b="1">
                <a:solidFill>
                  <a:srgbClr val="0000CC"/>
                </a:solidFill>
                <a:latin typeface="TH SarabunPSK" pitchFamily="34" charset="-34"/>
                <a:cs typeface="Tahoma" pitchFamily="34" charset="0"/>
              </a:rPr>
              <a:t>               </a:t>
            </a:r>
          </a:p>
        </p:txBody>
      </p:sp>
      <p:sp>
        <p:nvSpPr>
          <p:cNvPr id="50180" name="Slide Number Placeholder 13"/>
          <p:cNvSpPr txBox="1">
            <a:spLocks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DF2F0D9F-DA57-4A1C-B9C5-C03DBEC3FEEB}" type="slidenum">
              <a:rPr lang="en-US" sz="1200">
                <a:solidFill>
                  <a:srgbClr val="898989"/>
                </a:solidFill>
                <a:latin typeface="Calibri" pitchFamily="34" charset="0"/>
                <a:cs typeface="Cordia New" pitchFamily="34" charset="-34"/>
              </a:rPr>
              <a:pPr algn="r"/>
              <a:t>102</a:t>
            </a:fld>
            <a:endParaRPr lang="th-TH" sz="1200">
              <a:solidFill>
                <a:srgbClr val="898989"/>
              </a:solidFill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5" name="สี่เหลี่ยมผืนผ้า 9"/>
          <p:cNvSpPr/>
          <p:nvPr/>
        </p:nvSpPr>
        <p:spPr>
          <a:xfrm>
            <a:off x="0" y="-26988"/>
            <a:ext cx="9144000" cy="554038"/>
          </a:xfrm>
          <a:prstGeom prst="rect">
            <a:avLst/>
          </a:prstGeom>
          <a:gradFill>
            <a:gsLst>
              <a:gs pos="0">
                <a:srgbClr val="5D417E"/>
              </a:gs>
              <a:gs pos="100000">
                <a:srgbClr val="7B58A6"/>
              </a:gs>
            </a:gsLst>
            <a:lin ang="16200000"/>
          </a:gradFill>
          <a:ln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anchor="ctr" anchorCtr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000" b="1" kern="0">
                <a:solidFill>
                  <a:srgbClr val="FFFFFF"/>
                </a:solidFill>
                <a:latin typeface="Calibri"/>
                <a:cs typeface="+mn-cs"/>
              </a:rPr>
              <a:t>Key Words of ITA </a:t>
            </a:r>
            <a:endParaRPr lang="en-US" sz="3000" b="1" kern="0" spc="150">
              <a:solidFill>
                <a:srgbClr val="FFFFFF"/>
              </a:solidFill>
              <a:effectLst>
                <a:outerShdw>
                  <a:srgbClr val="000000"/>
                </a:outerShdw>
              </a:effectLst>
              <a:latin typeface="Calibri"/>
              <a:cs typeface="+mn-cs"/>
            </a:endParaRPr>
          </a:p>
        </p:txBody>
      </p:sp>
      <p:pic>
        <p:nvPicPr>
          <p:cNvPr id="6" name="Picture 28" descr="logo1200t3 copy"/>
          <p:cNvPicPr>
            <a:picLocks noChangeAspect="1"/>
          </p:cNvPicPr>
          <p:nvPr/>
        </p:nvPicPr>
        <p:blipFill>
          <a:blip r:embed="rId3">
            <a:lum bright="10000"/>
          </a:blip>
          <a:srcRect/>
          <a:stretch>
            <a:fillRect/>
          </a:stretch>
        </p:blipFill>
        <p:spPr bwMode="auto">
          <a:xfrm>
            <a:off x="71438" y="-26988"/>
            <a:ext cx="468312" cy="673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สี่เหลี่ยมผืนผ้า 8"/>
          <p:cNvSpPr/>
          <p:nvPr/>
        </p:nvSpPr>
        <p:spPr>
          <a:xfrm>
            <a:off x="323850" y="1484313"/>
            <a:ext cx="8496300" cy="4402137"/>
          </a:xfrm>
          <a:prstGeom prst="rect">
            <a:avLst/>
          </a:prstGeom>
          <a:gradFill>
            <a:gsLst>
              <a:gs pos="0">
                <a:srgbClr val="C9B5E8"/>
              </a:gs>
              <a:gs pos="100000">
                <a:srgbClr val="D9CBEE"/>
              </a:gs>
            </a:gsLst>
            <a:lin ang="16200000"/>
          </a:gradFill>
          <a:ln w="9528">
            <a:solidFill>
              <a:srgbClr val="7D60A0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1800" b="1" kern="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alibri"/>
              <a:cs typeface="Cordia New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h-TH" sz="3600" b="1" kern="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/>
                <a:cs typeface="Cordia New"/>
              </a:rPr>
              <a:t>การประเมินคุณธรรมและความโปร่งใสในการดำเนินงานครั้งนี้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h-TH" sz="3600" b="1" kern="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/>
                <a:cs typeface="Cordia New"/>
              </a:rPr>
              <a:t>“เป็นการประเมินเชิงบวก เพื่อการยกระดับคุณธรรมและความโปร่งใสของหน่วยงาน”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3600" b="1" kern="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alibri"/>
              <a:cs typeface="Cordia New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h-TH" sz="3600" b="1" kern="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/>
                <a:cs typeface="Cordia New"/>
              </a:rPr>
              <a:t>“ไม่ใช่การจับผิด แต่เพื่อให้ได้ข้อมูลที่จะนำไปสู่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h-TH" sz="3600" b="1" kern="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/>
                <a:cs typeface="Cordia New"/>
              </a:rPr>
              <a:t>การสร้างความร่วมมือและเพื่อปรับปรุงการทำงาน ของหน่วยงานภาครัฐให้มีประสิทธิภาพมากขึ้น”</a:t>
            </a:r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xit" presetSubtype="16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7" grpId="2" animBg="1"/>
      <p:bldP spid="7" grpId="3" animBg="1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thumbs.dreamstime.com/z/thank-you-word-colorful-labels-35336465.jpg"/>
          <p:cNvPicPr>
            <a:picLocks noChangeAspect="1" noChangeArrowheads="1"/>
          </p:cNvPicPr>
          <p:nvPr/>
        </p:nvPicPr>
        <p:blipFill>
          <a:blip r:embed="rId2" cstate="print"/>
          <a:srcRect b="14185"/>
          <a:stretch>
            <a:fillRect/>
          </a:stretch>
        </p:blipFill>
        <p:spPr bwMode="auto">
          <a:xfrm>
            <a:off x="-1" y="-47084"/>
            <a:ext cx="9144001" cy="4916244"/>
          </a:xfrm>
          <a:prstGeom prst="rect">
            <a:avLst/>
          </a:prstGeom>
          <a:noFill/>
        </p:spPr>
      </p:pic>
      <p:pic>
        <p:nvPicPr>
          <p:cNvPr id="4" name="Picture 3" descr="FR-G1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477648"/>
            <a:ext cx="2000296" cy="238035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004048" y="5467769"/>
            <a:ext cx="3960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2000" b="1" dirty="0" smtClean="0">
                <a:latin typeface="TH SarabunIT๙" pitchFamily="34" charset="-34"/>
                <a:cs typeface="TH SarabunIT๙" pitchFamily="34" charset="-34"/>
              </a:rPr>
              <a:t>จัดทำโดย </a:t>
            </a:r>
            <a:r>
              <a:rPr lang="en-US" sz="2000" b="1" dirty="0" smtClean="0">
                <a:latin typeface="TH SarabunIT๙" pitchFamily="34" charset="-34"/>
                <a:cs typeface="TH SarabunIT๙" pitchFamily="34" charset="-34"/>
              </a:rPr>
              <a:t>:  </a:t>
            </a:r>
            <a:r>
              <a:rPr lang="th-TH" sz="2000" b="1" dirty="0" smtClean="0">
                <a:latin typeface="TH SarabunIT๙" pitchFamily="34" charset="-34"/>
                <a:cs typeface="TH SarabunIT๙" pitchFamily="34" charset="-34"/>
              </a:rPr>
              <a:t>สำนักงาน ป.ป.ช. ประจำจังหวัดแพร่</a:t>
            </a:r>
            <a:endParaRPr lang="th-TH" sz="2000" b="1" dirty="0"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16216" y="4987035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b="1" dirty="0" smtClean="0">
                <a:solidFill>
                  <a:srgbClr val="7030A0"/>
                </a:solidFill>
                <a:latin typeface="TH SarabunIT๙" pitchFamily="34" charset="-34"/>
                <a:cs typeface="TH SarabunIT๙" pitchFamily="34" charset="-34"/>
              </a:rPr>
              <a:t>......ขอบคุณ</a:t>
            </a:r>
            <a:endParaRPr lang="th-TH" b="1" dirty="0">
              <a:solidFill>
                <a:srgbClr val="7030A0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pic>
        <p:nvPicPr>
          <p:cNvPr id="6" name="Picture 5" descr="LogoNCCCNewb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52250" y="4817723"/>
            <a:ext cx="854823" cy="119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1925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8"/>
          <p:cNvSpPr txBox="1"/>
          <p:nvPr/>
        </p:nvSpPr>
        <p:spPr>
          <a:xfrm>
            <a:off x="4932363" y="2060575"/>
            <a:ext cx="3600450" cy="1108075"/>
          </a:xfrm>
          <a:prstGeom prst="rect">
            <a:avLst/>
          </a:prstGeom>
          <a:gradFill>
            <a:gsLst>
              <a:gs pos="0">
                <a:srgbClr val="C9B5E8"/>
              </a:gs>
              <a:gs pos="100000">
                <a:srgbClr val="D9CBEE"/>
              </a:gs>
            </a:gsLst>
            <a:lin ang="16200000"/>
          </a:gradFill>
          <a:ln>
            <a:noFill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anchorCtr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300" b="1" kern="0">
                <a:solidFill>
                  <a:srgbClr val="000000"/>
                </a:solidFill>
                <a:latin typeface="Calibri"/>
                <a:cs typeface="+mn-cs"/>
              </a:rPr>
              <a:t>Integrity Assessment</a:t>
            </a:r>
            <a:endParaRPr lang="th-TH" sz="3300" b="1" kern="0">
              <a:solidFill>
                <a:srgbClr val="000000"/>
              </a:solidFill>
              <a:latin typeface="Calibri"/>
              <a:cs typeface="Cordia New"/>
            </a:endParaRPr>
          </a:p>
        </p:txBody>
      </p:sp>
      <p:sp>
        <p:nvSpPr>
          <p:cNvPr id="3" name="TextBox 10"/>
          <p:cNvSpPr txBox="1"/>
          <p:nvPr/>
        </p:nvSpPr>
        <p:spPr>
          <a:xfrm>
            <a:off x="0" y="-26988"/>
            <a:ext cx="9144000" cy="646113"/>
          </a:xfrm>
          <a:prstGeom prst="rect">
            <a:avLst/>
          </a:prstGeom>
          <a:gradFill>
            <a:gsLst>
              <a:gs pos="0">
                <a:srgbClr val="5D417E"/>
              </a:gs>
              <a:gs pos="100000">
                <a:srgbClr val="7B58A6"/>
              </a:gs>
            </a:gsLst>
            <a:lin ang="16200000"/>
          </a:gradFill>
          <a:ln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anchorCtr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1" kern="0">
                <a:solidFill>
                  <a:srgbClr val="FFFFFF"/>
                </a:solidFill>
                <a:latin typeface="Calibri"/>
                <a:cs typeface="+mn-cs"/>
              </a:rPr>
              <a:t>ITA</a:t>
            </a:r>
            <a:r>
              <a:rPr lang="en-US" sz="3500" b="1" kern="0">
                <a:solidFill>
                  <a:srgbClr val="FFFFFF"/>
                </a:solidFill>
                <a:latin typeface="Calibri"/>
                <a:cs typeface="+mn-cs"/>
              </a:rPr>
              <a:t> </a:t>
            </a:r>
            <a:r>
              <a:rPr lang="th-TH" sz="3500" b="1" kern="0">
                <a:solidFill>
                  <a:srgbClr val="FFFFFF"/>
                </a:solidFill>
                <a:latin typeface="Calibri"/>
                <a:cs typeface="Cordia New"/>
              </a:rPr>
              <a:t>เป็นการรวม 2 ดัชนีเข้าด้วยกัน</a:t>
            </a:r>
          </a:p>
        </p:txBody>
      </p:sp>
      <p:sp>
        <p:nvSpPr>
          <p:cNvPr id="4" name="TextBox 15"/>
          <p:cNvSpPr txBox="1"/>
          <p:nvPr/>
        </p:nvSpPr>
        <p:spPr>
          <a:xfrm>
            <a:off x="611188" y="2060575"/>
            <a:ext cx="3313112" cy="1108075"/>
          </a:xfrm>
          <a:prstGeom prst="rect">
            <a:avLst/>
          </a:prstGeom>
          <a:gradFill>
            <a:gsLst>
              <a:gs pos="0">
                <a:srgbClr val="C9B5E8"/>
              </a:gs>
              <a:gs pos="100000">
                <a:srgbClr val="D9CBEE"/>
              </a:gs>
            </a:gsLst>
            <a:lin ang="16200000"/>
          </a:gradFill>
          <a:ln>
            <a:noFill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anchorCtr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300" b="1" kern="0">
                <a:solidFill>
                  <a:srgbClr val="000000"/>
                </a:solidFill>
                <a:latin typeface="Calibri"/>
                <a:cs typeface="+mn-cs"/>
              </a:rPr>
              <a:t>Transparency Index</a:t>
            </a:r>
            <a:endParaRPr lang="th-TH" sz="3300" b="1" kern="0">
              <a:solidFill>
                <a:srgbClr val="FF0000"/>
              </a:solidFill>
              <a:latin typeface="Calibri"/>
              <a:cs typeface="Cordia Ne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67175" y="1989138"/>
            <a:ext cx="865188" cy="13239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000" b="1" kern="0">
                <a:solidFill>
                  <a:srgbClr val="00B0F0"/>
                </a:solidFill>
                <a:effectLst>
                  <a:outerShdw dist="38096" dir="2700000">
                    <a:srgbClr val="000000"/>
                  </a:outerShdw>
                </a:effectLst>
                <a:latin typeface="Calibri"/>
                <a:cs typeface="+mn-cs"/>
              </a:rPr>
              <a:t>+</a:t>
            </a:r>
            <a:endParaRPr lang="th-TH" sz="8000" b="1" kern="0">
              <a:solidFill>
                <a:srgbClr val="00B0F0"/>
              </a:solidFill>
              <a:effectLst>
                <a:outerShdw dist="38096" dir="2700000">
                  <a:srgbClr val="000000"/>
                </a:outerShdw>
              </a:effectLst>
              <a:latin typeface="Calibri"/>
              <a:cs typeface="Cordia New"/>
            </a:endParaRPr>
          </a:p>
        </p:txBody>
      </p:sp>
      <p:sp>
        <p:nvSpPr>
          <p:cNvPr id="9222" name="สี่เหลี่ยมผืนผ้า 22"/>
          <p:cNvSpPr>
            <a:spLocks noChangeArrowheads="1"/>
          </p:cNvSpPr>
          <p:nvPr/>
        </p:nvSpPr>
        <p:spPr bwMode="auto">
          <a:xfrm>
            <a:off x="250825" y="4341813"/>
            <a:ext cx="864235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Ctr="1">
            <a:spAutoFit/>
          </a:bodyPr>
          <a:lstStyle/>
          <a:p>
            <a:pPr algn="ctr"/>
            <a:r>
              <a:rPr lang="en-US" sz="3300" b="1">
                <a:solidFill>
                  <a:srgbClr val="C0504D"/>
                </a:solidFill>
                <a:latin typeface="Calibri" pitchFamily="34" charset="0"/>
                <a:cs typeface="Cordia New" pitchFamily="34" charset="-34"/>
              </a:rPr>
              <a:t>Thailand Integrity &amp; Transparency Assessment</a:t>
            </a:r>
            <a:endParaRPr lang="th-TH" sz="3300">
              <a:solidFill>
                <a:srgbClr val="C0504D"/>
              </a:solidFill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9223" name="TextBox 23"/>
          <p:cNvSpPr txBox="1">
            <a:spLocks noChangeArrowheads="1"/>
          </p:cNvSpPr>
          <p:nvPr/>
        </p:nvSpPr>
        <p:spPr bwMode="auto">
          <a:xfrm>
            <a:off x="539750" y="4943475"/>
            <a:ext cx="8135938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Ctr="1">
            <a:spAutoFit/>
          </a:bodyPr>
          <a:lstStyle/>
          <a:p>
            <a:pPr algn="ctr"/>
            <a:r>
              <a:rPr lang="th-TH" sz="3200" b="1">
                <a:solidFill>
                  <a:srgbClr val="000000"/>
                </a:solidFill>
                <a:latin typeface="Calibri" pitchFamily="34" charset="0"/>
                <a:cs typeface="Cordia New" pitchFamily="34" charset="-34"/>
              </a:rPr>
              <a:t>เครื่องมือการป้องกันการทุจริตให้มีรูปแบบ และมีความเป็นเอกลักษณ์เหมาะสมสำหรับวัฒนธรรมไทย</a:t>
            </a:r>
            <a:endParaRPr lang="th-TH" sz="3200">
              <a:solidFill>
                <a:srgbClr val="000000"/>
              </a:solidFill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8" name="ลูกศรลง 24"/>
          <p:cNvSpPr/>
          <p:nvPr/>
        </p:nvSpPr>
        <p:spPr>
          <a:xfrm>
            <a:off x="4067175" y="3284538"/>
            <a:ext cx="649288" cy="720725"/>
          </a:xfrm>
          <a:custGeom>
            <a:avLst>
              <a:gd name="f0" fmla="val 11880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-270"/>
              <a:gd name="f11" fmla="+- 0 0 -90"/>
              <a:gd name="f12" fmla="*/ f5 1 21600"/>
              <a:gd name="f13" fmla="*/ f6 1 21600"/>
              <a:gd name="f14" fmla="val f7"/>
              <a:gd name="f15" fmla="val f8"/>
              <a:gd name="f16" fmla="pin 0 f1 10800"/>
              <a:gd name="f17" fmla="pin 0 f0 21600"/>
              <a:gd name="f18" fmla="*/ f10 f2 1"/>
              <a:gd name="f19" fmla="*/ f11 f2 1"/>
              <a:gd name="f20" fmla="+- f15 0 f14"/>
              <a:gd name="f21" fmla="val f16"/>
              <a:gd name="f22" fmla="val f17"/>
              <a:gd name="f23" fmla="*/ f16 f12 1"/>
              <a:gd name="f24" fmla="*/ f17 f13 1"/>
              <a:gd name="f25" fmla="*/ f18 1 f4"/>
              <a:gd name="f26" fmla="*/ f19 1 f4"/>
              <a:gd name="f27" fmla="*/ f20 1 21600"/>
              <a:gd name="f28" fmla="+- 21600 0 f21"/>
              <a:gd name="f29" fmla="+- 21600 0 f22"/>
              <a:gd name="f30" fmla="*/ f21 f12 1"/>
              <a:gd name="f31" fmla="*/ f22 f13 1"/>
              <a:gd name="f32" fmla="+- f25 0 f3"/>
              <a:gd name="f33" fmla="+- f26 0 f3"/>
              <a:gd name="f34" fmla="*/ 0 f27 1"/>
              <a:gd name="f35" fmla="*/ 21600 f27 1"/>
              <a:gd name="f36" fmla="*/ f29 f21 1"/>
              <a:gd name="f37" fmla="*/ f28 f12 1"/>
              <a:gd name="f38" fmla="*/ f36 1 10800"/>
              <a:gd name="f39" fmla="*/ f34 1 f27"/>
              <a:gd name="f40" fmla="*/ f35 1 f27"/>
              <a:gd name="f41" fmla="+- f22 f38 0"/>
              <a:gd name="f42" fmla="*/ f39 f13 1"/>
              <a:gd name="f43" fmla="*/ f39 f12 1"/>
              <a:gd name="f44" fmla="*/ f40 f12 1"/>
              <a:gd name="f45" fmla="*/ f41 f13 1"/>
            </a:gdLst>
            <a:ahLst>
              <a:ahXY gdRefX="f1" minX="f7" maxX="f9" gdRefY="f0" minY="f7" maxY="f8">
                <a:pos x="f23" y="f24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43" y="f31"/>
              </a:cxn>
              <a:cxn ang="f33">
                <a:pos x="f44" y="f31"/>
              </a:cxn>
            </a:cxnLst>
            <a:rect l="f30" t="f42" r="f37" b="f45"/>
            <a:pathLst>
              <a:path w="21600" h="21600">
                <a:moveTo>
                  <a:pt x="f21" y="f7"/>
                </a:moveTo>
                <a:lnTo>
                  <a:pt x="f21" y="f22"/>
                </a:lnTo>
                <a:lnTo>
                  <a:pt x="f7" y="f22"/>
                </a:lnTo>
                <a:lnTo>
                  <a:pt x="f9" y="f8"/>
                </a:lnTo>
                <a:lnTo>
                  <a:pt x="f8" y="f22"/>
                </a:lnTo>
                <a:lnTo>
                  <a:pt x="f28" y="f22"/>
                </a:lnTo>
                <a:lnTo>
                  <a:pt x="f28" y="f7"/>
                </a:lnTo>
                <a:close/>
              </a:path>
            </a:pathLst>
          </a:custGeom>
          <a:gradFill>
            <a:gsLst>
              <a:gs pos="0">
                <a:srgbClr val="2787A0"/>
              </a:gs>
              <a:gs pos="100000">
                <a:srgbClr val="36B1D2"/>
              </a:gs>
            </a:gsLst>
            <a:lin ang="16200000"/>
          </a:gradFill>
          <a:ln>
            <a:noFill/>
            <a:prstDash val="solid"/>
          </a:ln>
          <a:effectLst>
            <a:outerShdw dist="38096" dir="18900000" algn="tl">
              <a:srgbClr val="000000">
                <a:alpha val="40000"/>
              </a:srgbClr>
            </a:outerShdw>
          </a:effectLst>
        </p:spPr>
        <p:txBody>
          <a:bodyPr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1800" kern="0">
              <a:solidFill>
                <a:srgbClr val="FFFFFF"/>
              </a:solidFill>
              <a:latin typeface="Calibri"/>
              <a:cs typeface="Cordia New"/>
            </a:endParaRPr>
          </a:p>
        </p:txBody>
      </p:sp>
      <p:pic>
        <p:nvPicPr>
          <p:cNvPr id="9" name="Picture 28" descr="logo1200t3 copy"/>
          <p:cNvPicPr>
            <a:picLocks noChangeAspect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146050" y="0"/>
            <a:ext cx="387350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/>
          <p:cNvSpPr/>
          <p:nvPr/>
        </p:nvSpPr>
        <p:spPr>
          <a:xfrm>
            <a:off x="642938" y="1571625"/>
            <a:ext cx="7848600" cy="3500438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anchor="b" anchorCtr="1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4400" b="1" kern="0">
              <a:solidFill>
                <a:srgbClr val="3333CC"/>
              </a:solidFill>
              <a:effectLst>
                <a:outerShdw dist="38096" dir="2700000">
                  <a:srgbClr val="C0C0C0"/>
                </a:outerShdw>
              </a:effectLst>
              <a:latin typeface="TH SarabunPSK" pitchFamily="34"/>
              <a:ea typeface="Tahoma" pitchFamily="34"/>
              <a:cs typeface="Cordia New"/>
            </a:endParaRP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4400" b="1" kern="0">
              <a:solidFill>
                <a:srgbClr val="3333CC"/>
              </a:solidFill>
              <a:effectLst>
                <a:outerShdw dist="38096" dir="2700000">
                  <a:srgbClr val="C0C0C0"/>
                </a:outerShdw>
              </a:effectLst>
              <a:latin typeface="TH SarabunPSK" pitchFamily="34"/>
              <a:ea typeface="Tahoma" pitchFamily="34"/>
              <a:cs typeface="Cordia New"/>
            </a:endParaRPr>
          </a:p>
        </p:txBody>
      </p:sp>
      <p:sp>
        <p:nvSpPr>
          <p:cNvPr id="10243" name="Rectangle 16"/>
          <p:cNvSpPr>
            <a:spLocks noChangeArrowheads="1"/>
          </p:cNvSpPr>
          <p:nvPr/>
        </p:nvSpPr>
        <p:spPr bwMode="auto">
          <a:xfrm>
            <a:off x="2884488" y="5926138"/>
            <a:ext cx="60452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80000"/>
              </a:lnSpc>
            </a:pPr>
            <a:r>
              <a:rPr lang="th-TH" b="1">
                <a:solidFill>
                  <a:srgbClr val="0000CC"/>
                </a:solidFill>
                <a:latin typeface="TH SarabunPSK" pitchFamily="34" charset="-34"/>
                <a:ea typeface="Tahoma" pitchFamily="34" charset="0"/>
                <a:cs typeface="Browallia New" pitchFamily="34" charset="-34"/>
              </a:rPr>
              <a:t>               </a:t>
            </a:r>
          </a:p>
        </p:txBody>
      </p:sp>
      <p:sp>
        <p:nvSpPr>
          <p:cNvPr id="10244" name="Slide Number Placeholder 13"/>
          <p:cNvSpPr txBox="1">
            <a:spLocks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FFEA49A2-974E-449F-8964-20052F5AF2DB}" type="slidenum">
              <a:rPr lang="en-US" sz="1200">
                <a:solidFill>
                  <a:srgbClr val="898989"/>
                </a:solidFill>
                <a:latin typeface="Calibri" pitchFamily="34" charset="0"/>
                <a:cs typeface="Cordia New" pitchFamily="34" charset="-34"/>
              </a:rPr>
              <a:pPr algn="r"/>
              <a:t>12</a:t>
            </a:fld>
            <a:endParaRPr lang="th-TH" sz="1200">
              <a:solidFill>
                <a:srgbClr val="898989"/>
              </a:solidFill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10245" name="Content Placeholder 8"/>
          <p:cNvSpPr txBox="1">
            <a:spLocks noGrp="1"/>
          </p:cNvSpPr>
          <p:nvPr>
            <p:ph type="body" idx="4294967295"/>
          </p:nvPr>
        </p:nvSpPr>
        <p:spPr>
          <a:xfrm>
            <a:off x="231775" y="2132856"/>
            <a:ext cx="8751888" cy="4406056"/>
          </a:xfrm>
          <a:solidFill>
            <a:srgbClr val="B7DEE8"/>
          </a:solidFill>
          <a:ln w="9528">
            <a:solidFill>
              <a:srgbClr val="4BACC6"/>
            </a:solidFill>
          </a:ln>
        </p:spPr>
        <p:txBody>
          <a:bodyPr/>
          <a:lstStyle/>
          <a:p>
            <a:pPr marL="0" indent="0" eaLnBrk="1" hangingPunct="1">
              <a:spcBef>
                <a:spcPts val="500"/>
              </a:spcBef>
              <a:buNone/>
            </a:pPr>
            <a:r>
              <a:rPr lang="th-TH" sz="2800" b="1" dirty="0">
                <a:latin typeface="Calibri" pitchFamily="34" charset="0"/>
                <a:cs typeface="Cordia New" pitchFamily="34" charset="-34"/>
              </a:rPr>
              <a:t>	</a:t>
            </a:r>
            <a:r>
              <a:rPr lang="th-TH" sz="2800" b="1" dirty="0" smtClean="0">
                <a:latin typeface="Calibri" pitchFamily="34" charset="0"/>
                <a:cs typeface="Cordia New" pitchFamily="34" charset="-34"/>
              </a:rPr>
              <a:t>การประเมินคุณธรรมและความโปร่งใสในการดำเนินงานของหน่วยงานภาครัฐ จะเป็นแนวทางนำไปสู่การพัฒนาหน่วยงานให้มีคุณธรรมและความโปร่งใสในการปฏิบัติงานสูงยิ่งขึ้น ซึ่งจะเป็นประโยชน์ต่อประชาชนที่จะได้รับการบริการอย่างมีคุณภาพ เป็นธรรม และค่านิยมของสังคมไทยจะได้รับการปรับเปลี่ยนไปในทางที่ถูกต้องดีงามจากการที่หน่วยงานภาครัฐ ได้พัฒนาปรับปรุงการปฏิบัติงานให้ถูกต้องตามระเบียบกฎหมาย</a:t>
            </a:r>
          </a:p>
          <a:p>
            <a:pPr marL="0" indent="0" eaLnBrk="1" hangingPunct="1">
              <a:spcBef>
                <a:spcPts val="500"/>
              </a:spcBef>
              <a:buNone/>
            </a:pPr>
            <a:r>
              <a:rPr lang="th-TH" sz="2800" b="1" dirty="0">
                <a:latin typeface="Calibri" pitchFamily="34" charset="0"/>
                <a:cs typeface="Cordia New" pitchFamily="34" charset="-34"/>
              </a:rPr>
              <a:t>	</a:t>
            </a:r>
            <a:r>
              <a:rPr lang="th-TH" sz="2800" b="1" dirty="0" smtClean="0">
                <a:latin typeface="Calibri" pitchFamily="34" charset="0"/>
                <a:cs typeface="Cordia New" pitchFamily="34" charset="-34"/>
              </a:rPr>
              <a:t>ในท้ายที่สุดประเทศไทยจะเป็นประเทศที่มีการทุจริตลดลงหรือความโปร่งใสของประเทศเพิ่งสูงขึ้นทัดเทียมอารยะประเทศ และความเป็นอยู่ของประชาชนจะได้พัฒนาให้ดียิ่งขึ้นจากงบประมาณที่นำมาพัฒนาประเทศได้อย่างเต็มจำนวนเงินงบประมาณ</a:t>
            </a:r>
          </a:p>
          <a:p>
            <a:pPr marL="0" indent="0" eaLnBrk="1" hangingPunct="1">
              <a:spcBef>
                <a:spcPts val="500"/>
              </a:spcBef>
              <a:buNone/>
            </a:pPr>
            <a:r>
              <a:rPr lang="th-TH" sz="2800" b="1" dirty="0">
                <a:latin typeface="Calibri" pitchFamily="34" charset="0"/>
                <a:cs typeface="Cordia New" pitchFamily="34" charset="-34"/>
              </a:rPr>
              <a:t>	</a:t>
            </a:r>
            <a:endParaRPr sz="2800" b="1" dirty="0" smtClean="0"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6" name="TextBox 8"/>
          <p:cNvSpPr txBox="1"/>
          <p:nvPr/>
        </p:nvSpPr>
        <p:spPr>
          <a:xfrm>
            <a:off x="0" y="0"/>
            <a:ext cx="9144000" cy="647700"/>
          </a:xfrm>
          <a:prstGeom prst="rect">
            <a:avLst/>
          </a:prstGeom>
          <a:gradFill>
            <a:gsLst>
              <a:gs pos="0">
                <a:srgbClr val="5D417E"/>
              </a:gs>
              <a:gs pos="100000">
                <a:srgbClr val="7B58A6"/>
              </a:gs>
            </a:gsLst>
            <a:lin ang="16200000"/>
          </a:gradFill>
          <a:ln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anchorCtr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h-TH" sz="3500" b="1" kern="0" dirty="0" smtClean="0">
                <a:solidFill>
                  <a:srgbClr val="FFFFFF"/>
                </a:solidFill>
                <a:latin typeface="TH SarabunPSK" pitchFamily="34"/>
                <a:cs typeface="Cordia New"/>
              </a:rPr>
              <a:t>ประเทศไทยจะได้อะไร ???</a:t>
            </a:r>
            <a:endParaRPr lang="th-TH" sz="3500" b="1" kern="0" dirty="0">
              <a:solidFill>
                <a:srgbClr val="FFFFFF"/>
              </a:solidFill>
              <a:latin typeface="Calibri"/>
              <a:cs typeface="Cordia New"/>
            </a:endParaRPr>
          </a:p>
        </p:txBody>
      </p:sp>
      <p:pic>
        <p:nvPicPr>
          <p:cNvPr id="7" name="Picture 28" descr="logo1200t3 copy"/>
          <p:cNvPicPr>
            <a:picLocks noChangeAspect="1"/>
          </p:cNvPicPr>
          <p:nvPr/>
        </p:nvPicPr>
        <p:blipFill>
          <a:blip r:embed="rId3">
            <a:lum bright="10000"/>
          </a:blip>
          <a:srcRect/>
          <a:stretch>
            <a:fillRect/>
          </a:stretch>
        </p:blipFill>
        <p:spPr bwMode="auto">
          <a:xfrm>
            <a:off x="142875" y="0"/>
            <a:ext cx="387350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สี่เหลี่ยมผืนผ้า 7"/>
          <p:cNvSpPr/>
          <p:nvPr/>
        </p:nvSpPr>
        <p:spPr>
          <a:xfrm>
            <a:off x="539750" y="908720"/>
            <a:ext cx="8135938" cy="1077913"/>
          </a:xfrm>
          <a:prstGeom prst="rect">
            <a:avLst/>
          </a:prstGeom>
          <a:gradFill>
            <a:gsLst>
              <a:gs pos="0">
                <a:srgbClr val="C9B5E8"/>
              </a:gs>
              <a:gs pos="100000">
                <a:srgbClr val="D9CBEE"/>
              </a:gs>
            </a:gsLst>
            <a:lin ang="16200000"/>
          </a:gradFill>
          <a:ln w="9528">
            <a:solidFill>
              <a:srgbClr val="7030A0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anchorCtr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h-TH" sz="3200" b="1" kern="0" dirty="0">
                <a:solidFill>
                  <a:srgbClr val="000000"/>
                </a:solidFill>
                <a:latin typeface="TH SarabunPSK" pitchFamily="34"/>
                <a:cs typeface="Cordia New"/>
              </a:rPr>
              <a:t>ในการนำเครื่องมือประเมินคุณธรรม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h-TH" sz="3200" b="1" kern="0" dirty="0">
                <a:solidFill>
                  <a:srgbClr val="000000"/>
                </a:solidFill>
                <a:latin typeface="TH SarabunPSK" pitchFamily="34"/>
                <a:cs typeface="Cordia New"/>
              </a:rPr>
              <a:t>และความโปร่งใสมาใช้ในการประเมินหน่วยงานภาครัฐ</a:t>
            </a:r>
            <a:endParaRPr lang="th-TH" sz="3200" b="1" kern="0" dirty="0">
              <a:solidFill>
                <a:srgbClr val="000000"/>
              </a:solidFill>
              <a:latin typeface="Calibri"/>
              <a:cs typeface="Cordia New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/>
          <p:cNvSpPr txBox="1"/>
          <p:nvPr/>
        </p:nvSpPr>
        <p:spPr>
          <a:xfrm>
            <a:off x="0" y="0"/>
            <a:ext cx="9144000" cy="584200"/>
          </a:xfrm>
          <a:prstGeom prst="rect">
            <a:avLst/>
          </a:prstGeom>
          <a:gradFill>
            <a:gsLst>
              <a:gs pos="0">
                <a:srgbClr val="5D417E"/>
              </a:gs>
              <a:gs pos="100000">
                <a:srgbClr val="7B58A6"/>
              </a:gs>
            </a:gsLst>
            <a:lin ang="16200000"/>
          </a:gradFill>
          <a:ln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anchorCtr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h-TH" sz="3200" b="1" kern="0">
                <a:solidFill>
                  <a:srgbClr val="FFFFFF"/>
                </a:solidFill>
                <a:latin typeface="TH SarabunPSK" pitchFamily="34"/>
                <a:cs typeface="Cordia New"/>
              </a:rPr>
              <a:t>ขอบเขตการประเมิน</a:t>
            </a:r>
            <a:endParaRPr lang="th-TH" sz="3200" b="1" kern="0">
              <a:solidFill>
                <a:srgbClr val="FFFFFF"/>
              </a:solidFill>
              <a:latin typeface="Calibri"/>
              <a:cs typeface="Cordia New"/>
            </a:endParaRPr>
          </a:p>
        </p:txBody>
      </p:sp>
      <p:pic>
        <p:nvPicPr>
          <p:cNvPr id="3" name="Picture 28" descr="logo1200t3 copy"/>
          <p:cNvPicPr>
            <a:picLocks noChangeAspect="1"/>
          </p:cNvPicPr>
          <p:nvPr/>
        </p:nvPicPr>
        <p:blipFill>
          <a:blip r:embed="rId3">
            <a:lum bright="10000"/>
          </a:blip>
          <a:srcRect/>
          <a:stretch>
            <a:fillRect/>
          </a:stretch>
        </p:blipFill>
        <p:spPr bwMode="auto">
          <a:xfrm>
            <a:off x="142875" y="0"/>
            <a:ext cx="387350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TextBox 4"/>
          <p:cNvSpPr txBox="1">
            <a:spLocks noChangeArrowheads="1"/>
          </p:cNvSpPr>
          <p:nvPr/>
        </p:nvSpPr>
        <p:spPr bwMode="auto">
          <a:xfrm>
            <a:off x="395288" y="911225"/>
            <a:ext cx="1512887" cy="1077913"/>
          </a:xfrm>
          <a:prstGeom prst="rect">
            <a:avLst/>
          </a:prstGeom>
          <a:solidFill>
            <a:srgbClr val="B7DEE8"/>
          </a:solidFill>
          <a:ln w="9525">
            <a:noFill/>
            <a:miter lim="800000"/>
            <a:headEnd/>
            <a:tailEnd/>
          </a:ln>
        </p:spPr>
        <p:txBody>
          <a:bodyPr anchorCtr="1">
            <a:spAutoFit/>
          </a:bodyPr>
          <a:lstStyle/>
          <a:p>
            <a:pPr algn="ctr"/>
            <a:r>
              <a:rPr lang="th-TH" sz="3200" b="1">
                <a:solidFill>
                  <a:srgbClr val="000000"/>
                </a:solidFill>
                <a:cs typeface="Cordia New" pitchFamily="34" charset="-34"/>
              </a:rPr>
              <a:t>สำนักงาน ป.ป.ช.</a:t>
            </a:r>
          </a:p>
        </p:txBody>
      </p:sp>
      <p:sp>
        <p:nvSpPr>
          <p:cNvPr id="5" name="เครื่องหมายบั้ง 20"/>
          <p:cNvSpPr/>
          <p:nvPr/>
        </p:nvSpPr>
        <p:spPr>
          <a:xfrm>
            <a:off x="1979613" y="1268413"/>
            <a:ext cx="576262" cy="4318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50000"/>
              <a:gd name="f8" fmla="+- 0 0 -360"/>
              <a:gd name="f9" fmla="+- 0 0 -270"/>
              <a:gd name="f10" fmla="+- 0 0 -180"/>
              <a:gd name="f11" fmla="abs f3"/>
              <a:gd name="f12" fmla="abs f4"/>
              <a:gd name="f13" fmla="abs f5"/>
              <a:gd name="f14" fmla="*/ f8 f0 1"/>
              <a:gd name="f15" fmla="*/ f9 f0 1"/>
              <a:gd name="f16" fmla="*/ f10 f0 1"/>
              <a:gd name="f17" fmla="?: f11 f3 1"/>
              <a:gd name="f18" fmla="?: f12 f4 1"/>
              <a:gd name="f19" fmla="?: f13 f5 1"/>
              <a:gd name="f20" fmla="*/ f14 1 f2"/>
              <a:gd name="f21" fmla="*/ f15 1 f2"/>
              <a:gd name="f22" fmla="*/ f16 1 f2"/>
              <a:gd name="f23" fmla="*/ f17 1 21600"/>
              <a:gd name="f24" fmla="*/ f18 1 21600"/>
              <a:gd name="f25" fmla="*/ 21600 f17 1"/>
              <a:gd name="f26" fmla="*/ 21600 f18 1"/>
              <a:gd name="f27" fmla="+- f20 0 f1"/>
              <a:gd name="f28" fmla="+- f21 0 f1"/>
              <a:gd name="f29" fmla="+- f22 0 f1"/>
              <a:gd name="f30" fmla="min f24 f23"/>
              <a:gd name="f31" fmla="*/ f25 1 f19"/>
              <a:gd name="f32" fmla="*/ f26 1 f19"/>
              <a:gd name="f33" fmla="val f31"/>
              <a:gd name="f34" fmla="val f32"/>
              <a:gd name="f35" fmla="*/ f6 f30 1"/>
              <a:gd name="f36" fmla="+- f34 0 f6"/>
              <a:gd name="f37" fmla="+- f33 0 f6"/>
              <a:gd name="f38" fmla="*/ f34 f30 1"/>
              <a:gd name="f39" fmla="*/ f33 f30 1"/>
              <a:gd name="f40" fmla="*/ f36 1 2"/>
              <a:gd name="f41" fmla="min f37 f36"/>
              <a:gd name="f42" fmla="+- f6 f40 0"/>
              <a:gd name="f43" fmla="*/ f41 f7 1"/>
              <a:gd name="f44" fmla="*/ f43 1 100000"/>
              <a:gd name="f45" fmla="*/ f42 f30 1"/>
              <a:gd name="f46" fmla="+- f33 0 f44"/>
              <a:gd name="f47" fmla="*/ f44 f30 1"/>
              <a:gd name="f48" fmla="*/ f46 1 2"/>
              <a:gd name="f49" fmla="+- f46 0 f44"/>
              <a:gd name="f50" fmla="*/ f46 f30 1"/>
              <a:gd name="f51" fmla="?: f49 f44 f6"/>
              <a:gd name="f52" fmla="?: f49 f46 f33"/>
              <a:gd name="f53" fmla="*/ f48 f30 1"/>
              <a:gd name="f54" fmla="*/ f51 f30 1"/>
              <a:gd name="f55" fmla="*/ f52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">
                <a:pos x="f53" y="f35"/>
              </a:cxn>
              <a:cxn ang="f28">
                <a:pos x="f47" y="f45"/>
              </a:cxn>
              <a:cxn ang="f29">
                <a:pos x="f53" y="f38"/>
              </a:cxn>
            </a:cxnLst>
            <a:rect l="f54" t="f35" r="f55" b="f38"/>
            <a:pathLst>
              <a:path>
                <a:moveTo>
                  <a:pt x="f35" y="f35"/>
                </a:moveTo>
                <a:lnTo>
                  <a:pt x="f50" y="f35"/>
                </a:lnTo>
                <a:lnTo>
                  <a:pt x="f39" y="f45"/>
                </a:lnTo>
                <a:lnTo>
                  <a:pt x="f50" y="f38"/>
                </a:lnTo>
                <a:lnTo>
                  <a:pt x="f35" y="f38"/>
                </a:lnTo>
                <a:lnTo>
                  <a:pt x="f47" y="f45"/>
                </a:lnTo>
                <a:close/>
              </a:path>
            </a:pathLst>
          </a:custGeom>
          <a:gradFill>
            <a:gsLst>
              <a:gs pos="0">
                <a:srgbClr val="5D417E"/>
              </a:gs>
              <a:gs pos="100000">
                <a:srgbClr val="7B58A6"/>
              </a:gs>
            </a:gsLst>
            <a:lin ang="16200000"/>
          </a:gradFill>
          <a:ln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1800" kern="0">
              <a:solidFill>
                <a:srgbClr val="000000"/>
              </a:solidFill>
              <a:latin typeface="Calibri"/>
              <a:cs typeface="Cordia New"/>
            </a:endParaRPr>
          </a:p>
        </p:txBody>
      </p:sp>
      <p:sp>
        <p:nvSpPr>
          <p:cNvPr id="11270" name="TextBox 12"/>
          <p:cNvSpPr txBox="1">
            <a:spLocks noChangeArrowheads="1"/>
          </p:cNvSpPr>
          <p:nvPr/>
        </p:nvSpPr>
        <p:spPr bwMode="auto">
          <a:xfrm>
            <a:off x="2627313" y="692150"/>
            <a:ext cx="61214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sz="2400" b="1">
                <a:solidFill>
                  <a:srgbClr val="000000"/>
                </a:solidFill>
                <a:cs typeface="Cordia New" pitchFamily="34" charset="-34"/>
              </a:rPr>
              <a:t>รับผิดชอบการประเมินหน่วยงานภาครัฐ </a:t>
            </a:r>
            <a:r>
              <a:rPr lang="th-TH" sz="2400" b="1">
                <a:solidFill>
                  <a:srgbClr val="FF0000"/>
                </a:solidFill>
                <a:cs typeface="Cordia New" pitchFamily="34" charset="-34"/>
              </a:rPr>
              <a:t>จำนวน 121 หน่วยงาน</a:t>
            </a:r>
            <a:r>
              <a:rPr lang="th-TH" sz="2400" b="1">
                <a:solidFill>
                  <a:srgbClr val="0606EA"/>
                </a:solidFill>
                <a:cs typeface="Cordia New" pitchFamily="34" charset="-34"/>
              </a:rPr>
              <a:t> </a:t>
            </a:r>
            <a:r>
              <a:rPr lang="th-TH" sz="2400">
                <a:solidFill>
                  <a:srgbClr val="000000"/>
                </a:solidFill>
                <a:cs typeface="Cordia New" pitchFamily="34" charset="-34"/>
              </a:rPr>
              <a:t>ประกอบด้วย องค์กรอิสระ องค์กรอื่นตามรัฐธรรมนูญ องค์กรศาล  (เฉพาะหน่วยธุรการศาล) สำนักงานเลขาธิการสภาผู้แทนราษฎร สำนักงานเลขาธิการวุฒิสภา รัฐวิสาหกิจ และองค์การมหาชน</a:t>
            </a:r>
          </a:p>
        </p:txBody>
      </p:sp>
      <p:sp>
        <p:nvSpPr>
          <p:cNvPr id="11271" name="TextBox 9"/>
          <p:cNvSpPr txBox="1">
            <a:spLocks noChangeArrowheads="1"/>
          </p:cNvSpPr>
          <p:nvPr/>
        </p:nvSpPr>
        <p:spPr bwMode="auto">
          <a:xfrm>
            <a:off x="395288" y="2708275"/>
            <a:ext cx="1512887" cy="1076325"/>
          </a:xfrm>
          <a:prstGeom prst="rect">
            <a:avLst/>
          </a:prstGeom>
          <a:solidFill>
            <a:srgbClr val="B7DEE8"/>
          </a:solidFill>
          <a:ln w="9525">
            <a:noFill/>
            <a:miter lim="800000"/>
            <a:headEnd/>
            <a:tailEnd/>
          </a:ln>
        </p:spPr>
        <p:txBody>
          <a:bodyPr anchorCtr="1">
            <a:spAutoFit/>
          </a:bodyPr>
          <a:lstStyle/>
          <a:p>
            <a:pPr algn="ctr"/>
            <a:r>
              <a:rPr lang="th-TH" sz="3200" b="1">
                <a:solidFill>
                  <a:srgbClr val="000000"/>
                </a:solidFill>
                <a:cs typeface="Cordia New" pitchFamily="34" charset="-34"/>
              </a:rPr>
              <a:t>สำนักงาน ป.ป.ท.</a:t>
            </a:r>
          </a:p>
        </p:txBody>
      </p:sp>
      <p:sp>
        <p:nvSpPr>
          <p:cNvPr id="8" name="เครื่องหมายบั้ง 21"/>
          <p:cNvSpPr/>
          <p:nvPr/>
        </p:nvSpPr>
        <p:spPr>
          <a:xfrm>
            <a:off x="1979613" y="3141663"/>
            <a:ext cx="576262" cy="4318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50000"/>
              <a:gd name="f8" fmla="+- 0 0 -360"/>
              <a:gd name="f9" fmla="+- 0 0 -270"/>
              <a:gd name="f10" fmla="+- 0 0 -180"/>
              <a:gd name="f11" fmla="abs f3"/>
              <a:gd name="f12" fmla="abs f4"/>
              <a:gd name="f13" fmla="abs f5"/>
              <a:gd name="f14" fmla="*/ f8 f0 1"/>
              <a:gd name="f15" fmla="*/ f9 f0 1"/>
              <a:gd name="f16" fmla="*/ f10 f0 1"/>
              <a:gd name="f17" fmla="?: f11 f3 1"/>
              <a:gd name="f18" fmla="?: f12 f4 1"/>
              <a:gd name="f19" fmla="?: f13 f5 1"/>
              <a:gd name="f20" fmla="*/ f14 1 f2"/>
              <a:gd name="f21" fmla="*/ f15 1 f2"/>
              <a:gd name="f22" fmla="*/ f16 1 f2"/>
              <a:gd name="f23" fmla="*/ f17 1 21600"/>
              <a:gd name="f24" fmla="*/ f18 1 21600"/>
              <a:gd name="f25" fmla="*/ 21600 f17 1"/>
              <a:gd name="f26" fmla="*/ 21600 f18 1"/>
              <a:gd name="f27" fmla="+- f20 0 f1"/>
              <a:gd name="f28" fmla="+- f21 0 f1"/>
              <a:gd name="f29" fmla="+- f22 0 f1"/>
              <a:gd name="f30" fmla="min f24 f23"/>
              <a:gd name="f31" fmla="*/ f25 1 f19"/>
              <a:gd name="f32" fmla="*/ f26 1 f19"/>
              <a:gd name="f33" fmla="val f31"/>
              <a:gd name="f34" fmla="val f32"/>
              <a:gd name="f35" fmla="*/ f6 f30 1"/>
              <a:gd name="f36" fmla="+- f34 0 f6"/>
              <a:gd name="f37" fmla="+- f33 0 f6"/>
              <a:gd name="f38" fmla="*/ f34 f30 1"/>
              <a:gd name="f39" fmla="*/ f33 f30 1"/>
              <a:gd name="f40" fmla="*/ f36 1 2"/>
              <a:gd name="f41" fmla="min f37 f36"/>
              <a:gd name="f42" fmla="+- f6 f40 0"/>
              <a:gd name="f43" fmla="*/ f41 f7 1"/>
              <a:gd name="f44" fmla="*/ f43 1 100000"/>
              <a:gd name="f45" fmla="*/ f42 f30 1"/>
              <a:gd name="f46" fmla="+- f33 0 f44"/>
              <a:gd name="f47" fmla="*/ f44 f30 1"/>
              <a:gd name="f48" fmla="*/ f46 1 2"/>
              <a:gd name="f49" fmla="+- f46 0 f44"/>
              <a:gd name="f50" fmla="*/ f46 f30 1"/>
              <a:gd name="f51" fmla="?: f49 f44 f6"/>
              <a:gd name="f52" fmla="?: f49 f46 f33"/>
              <a:gd name="f53" fmla="*/ f48 f30 1"/>
              <a:gd name="f54" fmla="*/ f51 f30 1"/>
              <a:gd name="f55" fmla="*/ f52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">
                <a:pos x="f53" y="f35"/>
              </a:cxn>
              <a:cxn ang="f28">
                <a:pos x="f47" y="f45"/>
              </a:cxn>
              <a:cxn ang="f29">
                <a:pos x="f53" y="f38"/>
              </a:cxn>
            </a:cxnLst>
            <a:rect l="f54" t="f35" r="f55" b="f38"/>
            <a:pathLst>
              <a:path>
                <a:moveTo>
                  <a:pt x="f35" y="f35"/>
                </a:moveTo>
                <a:lnTo>
                  <a:pt x="f50" y="f35"/>
                </a:lnTo>
                <a:lnTo>
                  <a:pt x="f39" y="f45"/>
                </a:lnTo>
                <a:lnTo>
                  <a:pt x="f50" y="f38"/>
                </a:lnTo>
                <a:lnTo>
                  <a:pt x="f35" y="f38"/>
                </a:lnTo>
                <a:lnTo>
                  <a:pt x="f47" y="f45"/>
                </a:lnTo>
                <a:close/>
              </a:path>
            </a:pathLst>
          </a:custGeom>
          <a:gradFill>
            <a:gsLst>
              <a:gs pos="0">
                <a:srgbClr val="5D417E"/>
              </a:gs>
              <a:gs pos="100000">
                <a:srgbClr val="7B58A6"/>
              </a:gs>
            </a:gsLst>
            <a:lin ang="16200000"/>
          </a:gradFill>
          <a:ln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1800" kern="0">
              <a:solidFill>
                <a:srgbClr val="000000"/>
              </a:solidFill>
              <a:latin typeface="Calibri"/>
              <a:cs typeface="Cordia New"/>
            </a:endParaRPr>
          </a:p>
        </p:txBody>
      </p:sp>
      <p:sp>
        <p:nvSpPr>
          <p:cNvPr id="11273" name="TextBox 14"/>
          <p:cNvSpPr txBox="1">
            <a:spLocks noChangeArrowheads="1"/>
          </p:cNvSpPr>
          <p:nvPr/>
        </p:nvSpPr>
        <p:spPr bwMode="auto">
          <a:xfrm>
            <a:off x="2627313" y="2420938"/>
            <a:ext cx="6048375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sz="2400" b="1">
                <a:solidFill>
                  <a:srgbClr val="000000"/>
                </a:solidFill>
                <a:cs typeface="Cordia New" pitchFamily="34" charset="-34"/>
              </a:rPr>
              <a:t>รับผิดชอบการประเมินหน่วยงานภาครัฐ </a:t>
            </a:r>
            <a:r>
              <a:rPr lang="th-TH" sz="2400" b="1">
                <a:solidFill>
                  <a:srgbClr val="FF0000"/>
                </a:solidFill>
                <a:cs typeface="Cordia New" pitchFamily="34" charset="-34"/>
              </a:rPr>
              <a:t>จำนวน 505 หน่วยงาน </a:t>
            </a:r>
            <a:r>
              <a:rPr lang="th-TH" sz="2400">
                <a:solidFill>
                  <a:srgbClr val="000000"/>
                </a:solidFill>
                <a:cs typeface="Cordia New" pitchFamily="34" charset="-34"/>
              </a:rPr>
              <a:t>ประกอบด้วย ส่วนราชการระดับกรม ส่วนราชการระดับจังหวัด องค์กรปกครองส่วนท้องถิ่น องค์การบริหารส่วนจังหวัด เทศบาลนคร เทศบาลเมือง และ องค์กรปกครองท้องถิ่นรูปแบบพิเศษ (กรุงเทพมหานครและเมืองพัทยา)</a:t>
            </a:r>
          </a:p>
        </p:txBody>
      </p:sp>
      <p:sp>
        <p:nvSpPr>
          <p:cNvPr id="11274" name="TextBox 12"/>
          <p:cNvSpPr txBox="1">
            <a:spLocks noChangeArrowheads="1"/>
          </p:cNvSpPr>
          <p:nvPr/>
        </p:nvSpPr>
        <p:spPr bwMode="auto">
          <a:xfrm>
            <a:off x="428625" y="4724400"/>
            <a:ext cx="1512888" cy="1384995"/>
          </a:xfrm>
          <a:prstGeom prst="rect">
            <a:avLst/>
          </a:prstGeom>
          <a:solidFill>
            <a:srgbClr val="B7DEE8"/>
          </a:solidFill>
          <a:ln w="9525">
            <a:noFill/>
            <a:miter lim="800000"/>
            <a:headEnd/>
            <a:tailEnd/>
          </a:ln>
        </p:spPr>
        <p:txBody>
          <a:bodyPr anchorCtr="1">
            <a:spAutoFit/>
          </a:bodyPr>
          <a:lstStyle/>
          <a:p>
            <a:pPr algn="ctr"/>
            <a:r>
              <a:rPr lang="th-TH" b="1" dirty="0">
                <a:solidFill>
                  <a:srgbClr val="000000"/>
                </a:solidFill>
                <a:cs typeface="Cordia New" pitchFamily="34" charset="-34"/>
              </a:rPr>
              <a:t>กรมส่งเสริมการ</a:t>
            </a:r>
            <a:r>
              <a:rPr lang="th-TH" b="1" dirty="0" smtClean="0">
                <a:solidFill>
                  <a:srgbClr val="000000"/>
                </a:solidFill>
                <a:cs typeface="Cordia New" pitchFamily="34" charset="-34"/>
              </a:rPr>
              <a:t>ปกครองท้องถิ่น</a:t>
            </a:r>
            <a:endParaRPr lang="th-TH" b="1" dirty="0">
              <a:solidFill>
                <a:srgbClr val="000000"/>
              </a:solidFill>
              <a:cs typeface="Cordia New" pitchFamily="34" charset="-34"/>
            </a:endParaRPr>
          </a:p>
        </p:txBody>
      </p:sp>
      <p:sp>
        <p:nvSpPr>
          <p:cNvPr id="11" name="เครื่องหมายบั้ง 21"/>
          <p:cNvSpPr/>
          <p:nvPr/>
        </p:nvSpPr>
        <p:spPr>
          <a:xfrm>
            <a:off x="2000250" y="5157788"/>
            <a:ext cx="576263" cy="4318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50000"/>
              <a:gd name="f8" fmla="+- 0 0 -360"/>
              <a:gd name="f9" fmla="+- 0 0 -270"/>
              <a:gd name="f10" fmla="+- 0 0 -180"/>
              <a:gd name="f11" fmla="abs f3"/>
              <a:gd name="f12" fmla="abs f4"/>
              <a:gd name="f13" fmla="abs f5"/>
              <a:gd name="f14" fmla="*/ f8 f0 1"/>
              <a:gd name="f15" fmla="*/ f9 f0 1"/>
              <a:gd name="f16" fmla="*/ f10 f0 1"/>
              <a:gd name="f17" fmla="?: f11 f3 1"/>
              <a:gd name="f18" fmla="?: f12 f4 1"/>
              <a:gd name="f19" fmla="?: f13 f5 1"/>
              <a:gd name="f20" fmla="*/ f14 1 f2"/>
              <a:gd name="f21" fmla="*/ f15 1 f2"/>
              <a:gd name="f22" fmla="*/ f16 1 f2"/>
              <a:gd name="f23" fmla="*/ f17 1 21600"/>
              <a:gd name="f24" fmla="*/ f18 1 21600"/>
              <a:gd name="f25" fmla="*/ 21600 f17 1"/>
              <a:gd name="f26" fmla="*/ 21600 f18 1"/>
              <a:gd name="f27" fmla="+- f20 0 f1"/>
              <a:gd name="f28" fmla="+- f21 0 f1"/>
              <a:gd name="f29" fmla="+- f22 0 f1"/>
              <a:gd name="f30" fmla="min f24 f23"/>
              <a:gd name="f31" fmla="*/ f25 1 f19"/>
              <a:gd name="f32" fmla="*/ f26 1 f19"/>
              <a:gd name="f33" fmla="val f31"/>
              <a:gd name="f34" fmla="val f32"/>
              <a:gd name="f35" fmla="*/ f6 f30 1"/>
              <a:gd name="f36" fmla="+- f34 0 f6"/>
              <a:gd name="f37" fmla="+- f33 0 f6"/>
              <a:gd name="f38" fmla="*/ f34 f30 1"/>
              <a:gd name="f39" fmla="*/ f33 f30 1"/>
              <a:gd name="f40" fmla="*/ f36 1 2"/>
              <a:gd name="f41" fmla="min f37 f36"/>
              <a:gd name="f42" fmla="+- f6 f40 0"/>
              <a:gd name="f43" fmla="*/ f41 f7 1"/>
              <a:gd name="f44" fmla="*/ f43 1 100000"/>
              <a:gd name="f45" fmla="*/ f42 f30 1"/>
              <a:gd name="f46" fmla="+- f33 0 f44"/>
              <a:gd name="f47" fmla="*/ f44 f30 1"/>
              <a:gd name="f48" fmla="*/ f46 1 2"/>
              <a:gd name="f49" fmla="+- f46 0 f44"/>
              <a:gd name="f50" fmla="*/ f46 f30 1"/>
              <a:gd name="f51" fmla="?: f49 f44 f6"/>
              <a:gd name="f52" fmla="?: f49 f46 f33"/>
              <a:gd name="f53" fmla="*/ f48 f30 1"/>
              <a:gd name="f54" fmla="*/ f51 f30 1"/>
              <a:gd name="f55" fmla="*/ f52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">
                <a:pos x="f53" y="f35"/>
              </a:cxn>
              <a:cxn ang="f28">
                <a:pos x="f47" y="f45"/>
              </a:cxn>
              <a:cxn ang="f29">
                <a:pos x="f53" y="f38"/>
              </a:cxn>
            </a:cxnLst>
            <a:rect l="f54" t="f35" r="f55" b="f38"/>
            <a:pathLst>
              <a:path>
                <a:moveTo>
                  <a:pt x="f35" y="f35"/>
                </a:moveTo>
                <a:lnTo>
                  <a:pt x="f50" y="f35"/>
                </a:lnTo>
                <a:lnTo>
                  <a:pt x="f39" y="f45"/>
                </a:lnTo>
                <a:lnTo>
                  <a:pt x="f50" y="f38"/>
                </a:lnTo>
                <a:lnTo>
                  <a:pt x="f35" y="f38"/>
                </a:lnTo>
                <a:lnTo>
                  <a:pt x="f47" y="f45"/>
                </a:lnTo>
                <a:close/>
              </a:path>
            </a:pathLst>
          </a:custGeom>
          <a:gradFill>
            <a:gsLst>
              <a:gs pos="0">
                <a:srgbClr val="5D417E"/>
              </a:gs>
              <a:gs pos="100000">
                <a:srgbClr val="7B58A6"/>
              </a:gs>
            </a:gsLst>
            <a:lin ang="16200000"/>
          </a:gradFill>
          <a:ln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1800" kern="0">
              <a:solidFill>
                <a:srgbClr val="000000"/>
              </a:solidFill>
              <a:latin typeface="Calibri"/>
              <a:cs typeface="Cordia New"/>
            </a:endParaRPr>
          </a:p>
        </p:txBody>
      </p:sp>
      <p:sp>
        <p:nvSpPr>
          <p:cNvPr id="11276" name="TextBox 14"/>
          <p:cNvSpPr txBox="1">
            <a:spLocks noChangeArrowheads="1"/>
          </p:cNvSpPr>
          <p:nvPr/>
        </p:nvSpPr>
        <p:spPr bwMode="auto">
          <a:xfrm>
            <a:off x="2779713" y="5072063"/>
            <a:ext cx="60483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th-TH" sz="2400">
              <a:solidFill>
                <a:srgbClr val="000000"/>
              </a:solidFill>
              <a:cs typeface="Cordia New" pitchFamily="34" charset="-34"/>
            </a:endParaRPr>
          </a:p>
          <a:p>
            <a:endParaRPr lang="th-TH" sz="2400">
              <a:solidFill>
                <a:srgbClr val="000000"/>
              </a:solidFill>
              <a:cs typeface="Cordia New" pitchFamily="34" charset="-34"/>
            </a:endParaRPr>
          </a:p>
          <a:p>
            <a:endParaRPr lang="th-TH" sz="2400">
              <a:solidFill>
                <a:srgbClr val="000000"/>
              </a:solidFill>
              <a:cs typeface="Cordia New" pitchFamily="34" charset="-34"/>
            </a:endParaRPr>
          </a:p>
        </p:txBody>
      </p:sp>
      <p:sp>
        <p:nvSpPr>
          <p:cNvPr id="11277" name="TextBox 14"/>
          <p:cNvSpPr txBox="1">
            <a:spLocks noChangeArrowheads="1"/>
          </p:cNvSpPr>
          <p:nvPr/>
        </p:nvSpPr>
        <p:spPr bwMode="auto">
          <a:xfrm>
            <a:off x="2714625" y="4652963"/>
            <a:ext cx="60483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sz="2400" b="1">
                <a:solidFill>
                  <a:srgbClr val="000000"/>
                </a:solidFill>
                <a:cs typeface="Cordia New" pitchFamily="34" charset="-34"/>
              </a:rPr>
              <a:t>รับผิดชอบการประเมินหน่วยงานภาครัฐ </a:t>
            </a:r>
            <a:r>
              <a:rPr lang="th-TH" sz="2400" b="1">
                <a:solidFill>
                  <a:srgbClr val="FF0000"/>
                </a:solidFill>
                <a:cs typeface="Cordia New" pitchFamily="34" charset="-34"/>
              </a:rPr>
              <a:t>จำนวน 7</a:t>
            </a:r>
            <a:r>
              <a:rPr lang="en-US" sz="1800" b="1">
                <a:solidFill>
                  <a:srgbClr val="FF0000"/>
                </a:solidFill>
                <a:cs typeface="Cordia New" pitchFamily="34" charset="-34"/>
              </a:rPr>
              <a:t>,</a:t>
            </a:r>
            <a:r>
              <a:rPr lang="th-TH" sz="2400" b="1">
                <a:solidFill>
                  <a:srgbClr val="FF0000"/>
                </a:solidFill>
                <a:cs typeface="Cordia New" pitchFamily="34" charset="-34"/>
              </a:rPr>
              <a:t>571 หน่วยงาน </a:t>
            </a:r>
            <a:r>
              <a:rPr lang="th-TH" sz="2400">
                <a:solidFill>
                  <a:srgbClr val="000000"/>
                </a:solidFill>
                <a:cs typeface="Cordia New" pitchFamily="34" charset="-34"/>
              </a:rPr>
              <a:t>ประกอบด้วย เทศบาลเมือง(ที่ยกระดับจากเทศบาลตำบล) เทศบาลตำบล และ องค์การบริหารส่วนตำบล</a:t>
            </a:r>
          </a:p>
        </p:txBody>
      </p:sp>
      <p:sp>
        <p:nvSpPr>
          <p:cNvPr id="14" name="TextBox 9"/>
          <p:cNvSpPr txBox="1">
            <a:spLocks noChangeArrowheads="1"/>
          </p:cNvSpPr>
          <p:nvPr/>
        </p:nvSpPr>
        <p:spPr bwMode="auto">
          <a:xfrm>
            <a:off x="3275856" y="5949280"/>
            <a:ext cx="3888432" cy="5847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Ctr="1">
            <a:spAutoFit/>
          </a:bodyPr>
          <a:lstStyle/>
          <a:p>
            <a:pPr algn="ctr">
              <a:defRPr/>
            </a:pPr>
            <a:r>
              <a:rPr lang="th-TH" sz="3200" b="1" dirty="0">
                <a:solidFill>
                  <a:schemeClr val="bg1"/>
                </a:solidFill>
              </a:rPr>
              <a:t>รวมทั้งสิ้น 8,197  หน่วยงาน</a:t>
            </a: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0"/>
          <p:cNvSpPr txBox="1"/>
          <p:nvPr/>
        </p:nvSpPr>
        <p:spPr>
          <a:xfrm>
            <a:off x="0" y="-26988"/>
            <a:ext cx="9144000" cy="584201"/>
          </a:xfrm>
          <a:prstGeom prst="rect">
            <a:avLst/>
          </a:prstGeom>
          <a:gradFill>
            <a:gsLst>
              <a:gs pos="0">
                <a:srgbClr val="5D417E"/>
              </a:gs>
              <a:gs pos="100000">
                <a:srgbClr val="7B58A6"/>
              </a:gs>
            </a:gsLst>
            <a:lin ang="16200000"/>
          </a:gradFill>
          <a:ln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anchorCtr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h-TH" sz="3200" b="1" kern="0">
                <a:solidFill>
                  <a:srgbClr val="FFFFFF"/>
                </a:solidFill>
                <a:latin typeface="Calibri"/>
                <a:cs typeface="Cordia New"/>
              </a:rPr>
              <a:t>     กรอบแนวคิดการประเมินคุณธรรมและความโปร่งใสในการดำเนินงาน</a:t>
            </a:r>
          </a:p>
        </p:txBody>
      </p:sp>
      <p:sp>
        <p:nvSpPr>
          <p:cNvPr id="3" name="Rectangle 2"/>
          <p:cNvSpPr/>
          <p:nvPr/>
        </p:nvSpPr>
        <p:spPr>
          <a:xfrm>
            <a:off x="142875" y="3143250"/>
            <a:ext cx="2343150" cy="655638"/>
          </a:xfrm>
          <a:prstGeom prst="rect">
            <a:avLst/>
          </a:prstGeom>
          <a:solidFill>
            <a:srgbClr val="FF0000"/>
          </a:solidFill>
          <a:ln w="25402">
            <a:solidFill>
              <a:srgbClr val="002060"/>
            </a:solidFill>
            <a:prstDash val="solid"/>
          </a:ln>
        </p:spPr>
        <p:txBody>
          <a:bodyPr lIns="91421" tIns="45710" rIns="91421" bIns="45710" anchorCtr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30" b="1" i="1" kern="0">
                <a:solidFill>
                  <a:srgbClr val="FFFFFF"/>
                </a:solidFill>
                <a:latin typeface="TH SarabunPSK" pitchFamily="34"/>
                <a:ea typeface="Angsana New" pitchFamily="18"/>
                <a:cs typeface="+mn-cs"/>
              </a:rPr>
              <a:t>Integrity &amp; Transparency Assessment</a:t>
            </a:r>
            <a:endParaRPr lang="th-TH" sz="1830" kern="0">
              <a:solidFill>
                <a:srgbClr val="000000"/>
              </a:solidFill>
              <a:latin typeface="Arial" pitchFamily="34"/>
              <a:cs typeface="Cordia New"/>
            </a:endParaRPr>
          </a:p>
        </p:txBody>
      </p:sp>
      <p:sp>
        <p:nvSpPr>
          <p:cNvPr id="14340" name="Text Box 3"/>
          <p:cNvSpPr txBox="1">
            <a:spLocks noChangeArrowheads="1"/>
          </p:cNvSpPr>
          <p:nvPr/>
        </p:nvSpPr>
        <p:spPr bwMode="auto">
          <a:xfrm>
            <a:off x="2943225" y="1000125"/>
            <a:ext cx="1700213" cy="554038"/>
          </a:xfrm>
          <a:prstGeom prst="rect">
            <a:avLst/>
          </a:prstGeom>
          <a:solidFill>
            <a:srgbClr val="7030A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Ctr="1">
            <a:spAutoFit/>
          </a:bodyPr>
          <a:lstStyle/>
          <a:p>
            <a:pPr algn="ctr"/>
            <a:r>
              <a:rPr lang="th-TH" sz="1800" b="1">
                <a:solidFill>
                  <a:srgbClr val="FFFFFF"/>
                </a:solidFill>
                <a:latin typeface="TH SarabunPSK" pitchFamily="34" charset="-34"/>
                <a:ea typeface="Angsana New" pitchFamily="18" charset="-34"/>
                <a:cs typeface="TH SarabunPSK" pitchFamily="34" charset="-34"/>
              </a:rPr>
              <a:t>ความโปร่งใส</a:t>
            </a:r>
            <a:endParaRPr lang="en-US" sz="1800" b="1">
              <a:solidFill>
                <a:srgbClr val="FFFFFF"/>
              </a:solidFill>
              <a:latin typeface="TH SarabunPSK" pitchFamily="34" charset="-34"/>
              <a:ea typeface="Angsana New" pitchFamily="18" charset="-34"/>
              <a:cs typeface="TH SarabunPSK" pitchFamily="34" charset="-34"/>
            </a:endParaRPr>
          </a:p>
          <a:p>
            <a:pPr algn="ctr"/>
            <a:r>
              <a:rPr lang="th-TH" sz="1800" b="1">
                <a:solidFill>
                  <a:srgbClr val="FFFFFF"/>
                </a:solidFill>
                <a:latin typeface="TH SarabunPSK" pitchFamily="34" charset="-34"/>
                <a:ea typeface="Angsana New" pitchFamily="18" charset="-34"/>
                <a:cs typeface="TH SarabunPSK" pitchFamily="34" charset="-34"/>
              </a:rPr>
              <a:t>(</a:t>
            </a:r>
            <a:r>
              <a:rPr lang="en-US" sz="1800" b="1">
                <a:solidFill>
                  <a:srgbClr val="FFFFFF"/>
                </a:solidFill>
                <a:latin typeface="TH SarabunPSK" pitchFamily="34" charset="-34"/>
                <a:ea typeface="Angsana New" pitchFamily="18" charset="-34"/>
                <a:cs typeface="TH SarabunPSK" pitchFamily="34" charset="-34"/>
              </a:rPr>
              <a:t>Transparency)</a:t>
            </a:r>
            <a:endParaRPr lang="th-TH" sz="1800">
              <a:solidFill>
                <a:srgbClr val="000000"/>
              </a:solidFill>
              <a:latin typeface="Calibri" pitchFamily="34" charset="0"/>
              <a:ea typeface="Angsana New" pitchFamily="18" charset="-34"/>
              <a:cs typeface="TH SarabunPSK" pitchFamily="34" charset="-34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2943225" y="1857375"/>
            <a:ext cx="1700213" cy="554038"/>
          </a:xfrm>
          <a:prstGeom prst="rect">
            <a:avLst/>
          </a:prstGeom>
          <a:gradFill>
            <a:gsLst>
              <a:gs pos="0">
                <a:srgbClr val="2787A0"/>
              </a:gs>
              <a:gs pos="100000">
                <a:srgbClr val="36B1D2"/>
              </a:gs>
            </a:gsLst>
            <a:lin ang="16200000"/>
          </a:gradFill>
          <a:ln w="9528">
            <a:solidFill>
              <a:srgbClr val="46AAC5"/>
            </a:solidFill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lIns="0" tIns="0" rIns="0" bIns="0" anchorCtr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h-TH" sz="1800" b="1" kern="0">
                <a:solidFill>
                  <a:srgbClr val="FFFFFF"/>
                </a:solidFill>
                <a:latin typeface="TH SarabunPSK" pitchFamily="34"/>
                <a:ea typeface="Angsana New" pitchFamily="18"/>
                <a:cs typeface="TH SarabunPSK" pitchFamily="34"/>
              </a:rPr>
              <a:t>ความพร้อมรับผิด</a:t>
            </a:r>
            <a:endParaRPr lang="en-US" sz="1800" b="1" kern="0">
              <a:solidFill>
                <a:srgbClr val="FFFFFF"/>
              </a:solidFill>
              <a:latin typeface="TH SarabunPSK" pitchFamily="34"/>
              <a:ea typeface="Angsana New" pitchFamily="18"/>
              <a:cs typeface="TH SarabunPSK" pitchFamily="34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h-TH" sz="1800" b="1" kern="0">
                <a:solidFill>
                  <a:srgbClr val="FFFFFF"/>
                </a:solidFill>
                <a:latin typeface="TH SarabunPSK" pitchFamily="34"/>
                <a:ea typeface="Angsana New" pitchFamily="18"/>
                <a:cs typeface="TH SarabunPSK" pitchFamily="34"/>
              </a:rPr>
              <a:t>(</a:t>
            </a:r>
            <a:r>
              <a:rPr lang="en-US" sz="1800" b="1" kern="0">
                <a:solidFill>
                  <a:srgbClr val="FFFFFF"/>
                </a:solidFill>
                <a:latin typeface="TH SarabunPSK" pitchFamily="34"/>
                <a:ea typeface="Angsana New" pitchFamily="18"/>
                <a:cs typeface="TH SarabunPSK" pitchFamily="34"/>
              </a:rPr>
              <a:t>Accountability)</a:t>
            </a:r>
            <a:endParaRPr lang="th-TH" sz="1800" kern="0">
              <a:solidFill>
                <a:srgbClr val="000000"/>
              </a:solidFill>
              <a:latin typeface="Arial" pitchFamily="34"/>
              <a:cs typeface="Angsana New" pitchFamily="18"/>
            </a:endParaRPr>
          </a:p>
        </p:txBody>
      </p:sp>
      <p:sp>
        <p:nvSpPr>
          <p:cNvPr id="14342" name="Text Box 5"/>
          <p:cNvSpPr txBox="1">
            <a:spLocks noChangeArrowheads="1"/>
          </p:cNvSpPr>
          <p:nvPr/>
        </p:nvSpPr>
        <p:spPr bwMode="auto">
          <a:xfrm>
            <a:off x="2916238" y="2720975"/>
            <a:ext cx="1700212" cy="708025"/>
          </a:xfrm>
          <a:prstGeom prst="rect">
            <a:avLst/>
          </a:prstGeom>
          <a:solidFill>
            <a:srgbClr val="808080"/>
          </a:solidFill>
          <a:ln w="9528">
            <a:solidFill>
              <a:srgbClr val="5A5A5A"/>
            </a:solidFill>
            <a:miter lim="800000"/>
            <a:headEnd/>
            <a:tailEnd/>
          </a:ln>
        </p:spPr>
        <p:txBody>
          <a:bodyPr lIns="0" tIns="0" rIns="0" bIns="0" anchorCtr="1">
            <a:spAutoFit/>
          </a:bodyPr>
          <a:lstStyle/>
          <a:p>
            <a:pPr algn="ctr"/>
            <a:r>
              <a:rPr lang="th-TH" sz="1600" b="1">
                <a:solidFill>
                  <a:srgbClr val="FFFFFF"/>
                </a:solidFill>
                <a:latin typeface="TH SarabunPSK" pitchFamily="34" charset="-34"/>
                <a:ea typeface="Angsana New" pitchFamily="18" charset="-34"/>
                <a:cs typeface="TH SarabunPSK" pitchFamily="34" charset="-34"/>
              </a:rPr>
              <a:t>คุณธรรมการให้บริการของหน่วยงาน</a:t>
            </a:r>
            <a:endParaRPr lang="en-US" sz="1600" b="1">
              <a:solidFill>
                <a:srgbClr val="FFFFFF"/>
              </a:solidFill>
              <a:latin typeface="TH SarabunPSK" pitchFamily="34" charset="-34"/>
              <a:ea typeface="Angsana New" pitchFamily="18" charset="-34"/>
              <a:cs typeface="TH SarabunPSK" pitchFamily="34" charset="-34"/>
            </a:endParaRPr>
          </a:p>
          <a:p>
            <a:pPr algn="ctr"/>
            <a:r>
              <a:rPr lang="th-TH" sz="1400" b="1">
                <a:solidFill>
                  <a:srgbClr val="FFFFFF"/>
                </a:solidFill>
                <a:latin typeface="TH SarabunPSK" pitchFamily="34" charset="-34"/>
                <a:ea typeface="Angsana New" pitchFamily="18" charset="-34"/>
                <a:cs typeface="TH SarabunPSK" pitchFamily="34" charset="-34"/>
              </a:rPr>
              <a:t>(</a:t>
            </a:r>
            <a:r>
              <a:rPr lang="en-US" sz="1400" b="1">
                <a:solidFill>
                  <a:srgbClr val="FFFFFF"/>
                </a:solidFill>
                <a:latin typeface="TH SarabunPSK" pitchFamily="34" charset="-34"/>
                <a:ea typeface="Angsana New" pitchFamily="18" charset="-34"/>
                <a:cs typeface="TH SarabunPSK" pitchFamily="34" charset="-34"/>
              </a:rPr>
              <a:t>Integrity in Service Delivery)</a:t>
            </a:r>
            <a:endParaRPr lang="th-TH" sz="1400">
              <a:solidFill>
                <a:srgbClr val="000000"/>
              </a:solidFill>
              <a:latin typeface="Calibri" pitchFamily="34" charset="0"/>
              <a:ea typeface="Angsana New" pitchFamily="18" charset="-34"/>
              <a:cs typeface="TH SarabunPSK" pitchFamily="34" charset="-34"/>
            </a:endParaRPr>
          </a:p>
        </p:txBody>
      </p:sp>
      <p:sp>
        <p:nvSpPr>
          <p:cNvPr id="14343" name="Text Box 6"/>
          <p:cNvSpPr txBox="1">
            <a:spLocks noChangeArrowheads="1"/>
          </p:cNvSpPr>
          <p:nvPr/>
        </p:nvSpPr>
        <p:spPr bwMode="auto">
          <a:xfrm>
            <a:off x="2941638" y="4089400"/>
            <a:ext cx="1701800" cy="492125"/>
          </a:xfrm>
          <a:prstGeom prst="rect">
            <a:avLst/>
          </a:prstGeom>
          <a:solidFill>
            <a:srgbClr val="C00000"/>
          </a:solidFill>
          <a:ln w="9528">
            <a:solidFill>
              <a:srgbClr val="8DB3E2"/>
            </a:solidFill>
            <a:miter lim="800000"/>
            <a:headEnd/>
            <a:tailEnd/>
          </a:ln>
        </p:spPr>
        <p:txBody>
          <a:bodyPr lIns="0" tIns="0" rIns="0" bIns="0" anchorCtr="1">
            <a:spAutoFit/>
          </a:bodyPr>
          <a:lstStyle/>
          <a:p>
            <a:pPr algn="ctr"/>
            <a:r>
              <a:rPr lang="th-TH" sz="1600" b="1">
                <a:solidFill>
                  <a:srgbClr val="FFFFFF"/>
                </a:solidFill>
                <a:latin typeface="TH SarabunPSK" pitchFamily="34" charset="-34"/>
                <a:ea typeface="Angsana New" pitchFamily="18" charset="-34"/>
                <a:cs typeface="TH SarabunPSK" pitchFamily="34" charset="-34"/>
              </a:rPr>
              <a:t>วัฒนธรรมคุณธรรมในองค์กร</a:t>
            </a:r>
            <a:endParaRPr lang="en-US" sz="1600" b="1">
              <a:solidFill>
                <a:srgbClr val="FFFFFF"/>
              </a:solidFill>
              <a:latin typeface="TH SarabunPSK" pitchFamily="34" charset="-34"/>
              <a:ea typeface="Angsana New" pitchFamily="18" charset="-34"/>
              <a:cs typeface="TH SarabunPSK" pitchFamily="34" charset="-34"/>
            </a:endParaRPr>
          </a:p>
          <a:p>
            <a:pPr algn="ctr"/>
            <a:r>
              <a:rPr lang="en-US" sz="1600" b="1">
                <a:solidFill>
                  <a:srgbClr val="FFFFFF"/>
                </a:solidFill>
                <a:latin typeface="TH SarabunPSK" pitchFamily="34" charset="-34"/>
                <a:ea typeface="Angsana New" pitchFamily="18" charset="-34"/>
                <a:cs typeface="TH SarabunPSK" pitchFamily="34" charset="-34"/>
              </a:rPr>
              <a:t>(Integrity Culture)</a:t>
            </a:r>
            <a:endParaRPr lang="th-TH" sz="1600" b="1">
              <a:solidFill>
                <a:srgbClr val="000000"/>
              </a:solidFill>
              <a:latin typeface="Calibri" pitchFamily="34" charset="0"/>
              <a:ea typeface="Angsana New" pitchFamily="18" charset="-34"/>
              <a:cs typeface="TH SarabunPSK" pitchFamily="34" charset="-34"/>
            </a:endParaRPr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2771775" y="5476875"/>
            <a:ext cx="1871663" cy="523875"/>
          </a:xfrm>
          <a:prstGeom prst="rect">
            <a:avLst/>
          </a:prstGeom>
          <a:solidFill>
            <a:srgbClr val="0070C0"/>
          </a:solidFill>
          <a:ln w="9528">
            <a:solidFill>
              <a:srgbClr val="8DB3E2"/>
            </a:solidFill>
            <a:miter lim="800000"/>
            <a:headEnd/>
            <a:tailEnd/>
          </a:ln>
        </p:spPr>
        <p:txBody>
          <a:bodyPr lIns="0" tIns="0" rIns="0" bIns="0" anchorCtr="1">
            <a:spAutoFit/>
          </a:bodyPr>
          <a:lstStyle/>
          <a:p>
            <a:pPr algn="ctr"/>
            <a:r>
              <a:rPr lang="th-TH" sz="1600" b="1">
                <a:solidFill>
                  <a:srgbClr val="FFFFFF"/>
                </a:solidFill>
                <a:latin typeface="TH SarabunPSK" pitchFamily="34" charset="-34"/>
                <a:ea typeface="Angsana New" pitchFamily="18" charset="-34"/>
                <a:cs typeface="TH SarabunPSK" pitchFamily="34" charset="-34"/>
              </a:rPr>
              <a:t>คุณธรรมการทำงานในหน่วยงาน</a:t>
            </a:r>
            <a:endParaRPr lang="en-US" sz="1600" b="1">
              <a:solidFill>
                <a:srgbClr val="FFFFFF"/>
              </a:solidFill>
              <a:latin typeface="TH SarabunPSK" pitchFamily="34" charset="-34"/>
              <a:ea typeface="Angsana New" pitchFamily="18" charset="-34"/>
              <a:cs typeface="TH SarabunPSK" pitchFamily="34" charset="-34"/>
            </a:endParaRPr>
          </a:p>
          <a:p>
            <a:pPr algn="ctr"/>
            <a:r>
              <a:rPr lang="en-US" sz="1800" b="1">
                <a:solidFill>
                  <a:srgbClr val="FFFFFF"/>
                </a:solidFill>
                <a:latin typeface="TH SarabunPSK" pitchFamily="34" charset="-34"/>
                <a:ea typeface="Angsana New" pitchFamily="18" charset="-34"/>
                <a:cs typeface="TH SarabunPSK" pitchFamily="34" charset="-34"/>
              </a:rPr>
              <a:t>(Work Integrity)</a:t>
            </a:r>
            <a:endParaRPr lang="th-TH" sz="1800" b="1">
              <a:solidFill>
                <a:srgbClr val="000000"/>
              </a:solidFill>
              <a:latin typeface="Calibri" pitchFamily="34" charset="0"/>
              <a:ea typeface="Angsana New" pitchFamily="18" charset="-34"/>
              <a:cs typeface="TH SarabunPSK" pitchFamily="34" charset="-34"/>
            </a:endParaRPr>
          </a:p>
        </p:txBody>
      </p:sp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5003800" y="928688"/>
            <a:ext cx="2711450" cy="276225"/>
          </a:xfrm>
          <a:prstGeom prst="rect">
            <a:avLst/>
          </a:prstGeom>
          <a:solidFill>
            <a:srgbClr val="7030A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Ctr="1">
            <a:spAutoFit/>
          </a:bodyPr>
          <a:lstStyle/>
          <a:p>
            <a:pPr algn="ctr">
              <a:spcBef>
                <a:spcPts val="500"/>
              </a:spcBef>
              <a:spcAft>
                <a:spcPts val="500"/>
              </a:spcAft>
            </a:pPr>
            <a:r>
              <a:rPr lang="th-TH" sz="1800" b="1">
                <a:solidFill>
                  <a:srgbClr val="FFFFFF"/>
                </a:solidFill>
                <a:latin typeface="TH SarabunPSK" pitchFamily="34" charset="-34"/>
                <a:ea typeface="Angsana New" pitchFamily="18" charset="-34"/>
                <a:cs typeface="TH SarabunPSK" pitchFamily="34" charset="-34"/>
              </a:rPr>
              <a:t>การดำเนินงานขององค์กร</a:t>
            </a:r>
            <a:endParaRPr lang="th-TH" sz="1800">
              <a:solidFill>
                <a:srgbClr val="000000"/>
              </a:solidFill>
              <a:latin typeface="Calibri" pitchFamily="34" charset="0"/>
              <a:ea typeface="Angsana New" pitchFamily="18" charset="-34"/>
              <a:cs typeface="TH SarabunPSK" pitchFamily="34" charset="-34"/>
            </a:endParaRPr>
          </a:p>
        </p:txBody>
      </p:sp>
      <p:sp>
        <p:nvSpPr>
          <p:cNvPr id="14346" name="Text Box 10"/>
          <p:cNvSpPr txBox="1">
            <a:spLocks noChangeArrowheads="1"/>
          </p:cNvSpPr>
          <p:nvPr/>
        </p:nvSpPr>
        <p:spPr bwMode="auto">
          <a:xfrm>
            <a:off x="5003800" y="1357313"/>
            <a:ext cx="2711450" cy="277812"/>
          </a:xfrm>
          <a:prstGeom prst="rect">
            <a:avLst/>
          </a:prstGeom>
          <a:solidFill>
            <a:srgbClr val="7030A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Ctr="1">
            <a:spAutoFit/>
          </a:bodyPr>
          <a:lstStyle/>
          <a:p>
            <a:pPr algn="ctr">
              <a:spcBef>
                <a:spcPts val="500"/>
              </a:spcBef>
              <a:spcAft>
                <a:spcPts val="500"/>
              </a:spcAft>
            </a:pPr>
            <a:r>
              <a:rPr lang="th-TH" sz="1800" b="1">
                <a:solidFill>
                  <a:srgbClr val="FFFFFF"/>
                </a:solidFill>
                <a:latin typeface="TH SarabunPSK" pitchFamily="34" charset="-34"/>
                <a:ea typeface="Angsana New" pitchFamily="18" charset="-34"/>
                <a:cs typeface="TH SarabunPSK" pitchFamily="34" charset="-34"/>
              </a:rPr>
              <a:t>ระบบการร้องเรียนขององค์กร</a:t>
            </a:r>
            <a:endParaRPr lang="th-TH" sz="1800">
              <a:solidFill>
                <a:srgbClr val="000000"/>
              </a:solidFill>
              <a:latin typeface="Calibri" pitchFamily="34" charset="0"/>
              <a:ea typeface="Angsana New" pitchFamily="18" charset="-34"/>
              <a:cs typeface="TH SarabunPSK" pitchFamily="34" charset="-34"/>
            </a:endParaRPr>
          </a:p>
        </p:txBody>
      </p:sp>
      <p:sp>
        <p:nvSpPr>
          <p:cNvPr id="11" name="Text Box 13"/>
          <p:cNvSpPr txBox="1"/>
          <p:nvPr/>
        </p:nvSpPr>
        <p:spPr>
          <a:xfrm>
            <a:off x="5003800" y="2000250"/>
            <a:ext cx="2711450" cy="276225"/>
          </a:xfrm>
          <a:prstGeom prst="rect">
            <a:avLst/>
          </a:prstGeom>
          <a:gradFill>
            <a:gsLst>
              <a:gs pos="0">
                <a:srgbClr val="2787A0"/>
              </a:gs>
              <a:gs pos="100000">
                <a:srgbClr val="36B1D2"/>
              </a:gs>
            </a:gsLst>
            <a:lin ang="16200000"/>
          </a:gradFill>
          <a:ln w="9528">
            <a:solidFill>
              <a:srgbClr val="46AAC5"/>
            </a:solidFill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lIns="0" tIns="0" rIns="0" bIns="0" anchorCtr="1">
            <a:spAutoFit/>
          </a:bodyPr>
          <a:lstStyle/>
          <a:p>
            <a:pPr algn="ctr" fontAlgn="auto">
              <a:spcBef>
                <a:spcPts val="500"/>
              </a:spcBef>
              <a:spcAft>
                <a:spcPts val="5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h-TH" sz="1800" b="1" kern="0">
                <a:solidFill>
                  <a:srgbClr val="FFFFFF"/>
                </a:solidFill>
                <a:latin typeface="TH SarabunPSK" pitchFamily="34"/>
                <a:ea typeface="Angsana New" pitchFamily="18"/>
                <a:cs typeface="TH SarabunPSK" pitchFamily="34"/>
              </a:rPr>
              <a:t>ความรับผิดชอบตามการปฏิบัติหน้าที่</a:t>
            </a:r>
            <a:endParaRPr lang="th-TH" sz="1800" kern="0">
              <a:solidFill>
                <a:srgbClr val="000000"/>
              </a:solidFill>
              <a:latin typeface="Arial" pitchFamily="34"/>
              <a:cs typeface="Angsana New" pitchFamily="18"/>
            </a:endParaRPr>
          </a:p>
        </p:txBody>
      </p:sp>
      <p:sp>
        <p:nvSpPr>
          <p:cNvPr id="14348" name="Text Box 15"/>
          <p:cNvSpPr txBox="1">
            <a:spLocks noChangeArrowheads="1"/>
          </p:cNvSpPr>
          <p:nvPr/>
        </p:nvSpPr>
        <p:spPr bwMode="auto">
          <a:xfrm>
            <a:off x="5000625" y="2443163"/>
            <a:ext cx="2714625" cy="554037"/>
          </a:xfrm>
          <a:prstGeom prst="rect">
            <a:avLst/>
          </a:prstGeom>
          <a:solidFill>
            <a:srgbClr val="808080"/>
          </a:solidFill>
          <a:ln w="9528">
            <a:solidFill>
              <a:srgbClr val="808080"/>
            </a:solidFill>
            <a:miter lim="800000"/>
            <a:headEnd/>
            <a:tailEnd/>
          </a:ln>
        </p:spPr>
        <p:txBody>
          <a:bodyPr lIns="0" tIns="0" rIns="0" bIns="0" anchorCtr="1">
            <a:spAutoFit/>
          </a:bodyPr>
          <a:lstStyle/>
          <a:p>
            <a:pPr algn="ctr"/>
            <a:r>
              <a:rPr lang="th-TH" sz="1800" b="1">
                <a:solidFill>
                  <a:srgbClr val="FFFFFF"/>
                </a:solidFill>
                <a:latin typeface="TH SarabunPSK" pitchFamily="34" charset="-34"/>
                <a:ea typeface="Angsana New" pitchFamily="18" charset="-34"/>
                <a:cs typeface="TH SarabunPSK" pitchFamily="34" charset="-34"/>
              </a:rPr>
              <a:t>การรับรู้ข้อมูลการทุจริต</a:t>
            </a:r>
          </a:p>
          <a:p>
            <a:pPr algn="ctr"/>
            <a:r>
              <a:rPr lang="th-TH" sz="1800" b="1">
                <a:solidFill>
                  <a:srgbClr val="FFFFFF"/>
                </a:solidFill>
                <a:latin typeface="TH SarabunPSK" pitchFamily="34" charset="-34"/>
                <a:ea typeface="Angsana New" pitchFamily="18" charset="-34"/>
                <a:cs typeface="TH SarabunPSK" pitchFamily="34" charset="-34"/>
              </a:rPr>
              <a:t>(</a:t>
            </a:r>
            <a:r>
              <a:rPr lang="en-US" sz="1800" b="1">
                <a:solidFill>
                  <a:srgbClr val="FFFFFF"/>
                </a:solidFill>
                <a:latin typeface="TH SarabunPSK" pitchFamily="34" charset="-34"/>
                <a:ea typeface="Angsana New" pitchFamily="18" charset="-34"/>
                <a:cs typeface="TH SarabunPSK" pitchFamily="34" charset="-34"/>
              </a:rPr>
              <a:t>Corruption Perceived)</a:t>
            </a:r>
            <a:endParaRPr lang="th-TH" sz="1800">
              <a:solidFill>
                <a:srgbClr val="000000"/>
              </a:solidFill>
              <a:latin typeface="Calibri" pitchFamily="34" charset="0"/>
              <a:ea typeface="Angsana New" pitchFamily="18" charset="-34"/>
              <a:cs typeface="TH SarabunPSK" pitchFamily="34" charset="-34"/>
            </a:endParaRPr>
          </a:p>
        </p:txBody>
      </p:sp>
      <p:sp>
        <p:nvSpPr>
          <p:cNvPr id="14349" name="Text Box 16"/>
          <p:cNvSpPr txBox="1">
            <a:spLocks noChangeArrowheads="1"/>
          </p:cNvSpPr>
          <p:nvPr/>
        </p:nvSpPr>
        <p:spPr bwMode="auto">
          <a:xfrm>
            <a:off x="5003800" y="3716338"/>
            <a:ext cx="2736850" cy="554037"/>
          </a:xfrm>
          <a:prstGeom prst="rect">
            <a:avLst/>
          </a:prstGeom>
          <a:solidFill>
            <a:srgbClr val="FF0000"/>
          </a:solidFill>
          <a:ln w="9528">
            <a:solidFill>
              <a:srgbClr val="C6D9F1"/>
            </a:solidFill>
            <a:miter lim="800000"/>
            <a:headEnd/>
            <a:tailEnd/>
          </a:ln>
        </p:spPr>
        <p:txBody>
          <a:bodyPr lIns="0" tIns="0" rIns="0" bIns="0" anchorCtr="1">
            <a:spAutoFit/>
          </a:bodyPr>
          <a:lstStyle/>
          <a:p>
            <a:pPr algn="ctr"/>
            <a:r>
              <a:rPr lang="th-TH" sz="1800" b="1">
                <a:solidFill>
                  <a:srgbClr val="FFFFFF"/>
                </a:solidFill>
                <a:latin typeface="TH SarabunPSK" pitchFamily="34" charset="-34"/>
                <a:ea typeface="Angsana New" pitchFamily="18" charset="-34"/>
                <a:cs typeface="TH SarabunPSK" pitchFamily="34" charset="-34"/>
              </a:rPr>
              <a:t>วัฒนธรรมองค์กร</a:t>
            </a:r>
            <a:endParaRPr lang="en-US" sz="1800" b="1">
              <a:solidFill>
                <a:srgbClr val="FFFFFF"/>
              </a:solidFill>
              <a:latin typeface="TH SarabunPSK" pitchFamily="34" charset="-34"/>
              <a:ea typeface="Angsana New" pitchFamily="18" charset="-34"/>
              <a:cs typeface="TH SarabunPSK" pitchFamily="34" charset="-34"/>
            </a:endParaRPr>
          </a:p>
          <a:p>
            <a:pPr algn="ctr"/>
            <a:r>
              <a:rPr lang="en-US" sz="1800" b="1">
                <a:solidFill>
                  <a:srgbClr val="FFFFFF"/>
                </a:solidFill>
                <a:latin typeface="TH SarabunPSK" pitchFamily="34" charset="-34"/>
                <a:ea typeface="Angsana New" pitchFamily="18" charset="-34"/>
                <a:cs typeface="TH SarabunPSK" pitchFamily="34" charset="-34"/>
              </a:rPr>
              <a:t> </a:t>
            </a:r>
            <a:r>
              <a:rPr lang="th-TH" sz="1800" b="1">
                <a:solidFill>
                  <a:srgbClr val="FFFFFF"/>
                </a:solidFill>
                <a:latin typeface="TH SarabunPSK" pitchFamily="34" charset="-34"/>
                <a:ea typeface="Angsana New" pitchFamily="18" charset="-34"/>
                <a:cs typeface="TH SarabunPSK" pitchFamily="34" charset="-34"/>
              </a:rPr>
              <a:t>(</a:t>
            </a:r>
            <a:r>
              <a:rPr lang="en-US" sz="1800" b="1">
                <a:solidFill>
                  <a:srgbClr val="FFFFFF"/>
                </a:solidFill>
                <a:latin typeface="TH SarabunPSK" pitchFamily="34" charset="-34"/>
                <a:ea typeface="Angsana New" pitchFamily="18" charset="-34"/>
                <a:cs typeface="TH SarabunPSK" pitchFamily="34" charset="-34"/>
              </a:rPr>
              <a:t>Organization Culture</a:t>
            </a:r>
            <a:r>
              <a:rPr lang="en-US" sz="1800">
                <a:solidFill>
                  <a:srgbClr val="FFFFFF"/>
                </a:solidFill>
                <a:latin typeface="TH SarabunPSK" pitchFamily="34" charset="-34"/>
                <a:ea typeface="Angsana New" pitchFamily="18" charset="-34"/>
                <a:cs typeface="TH SarabunPSK" pitchFamily="34" charset="-34"/>
              </a:rPr>
              <a:t>)</a:t>
            </a:r>
            <a:endParaRPr lang="th-TH" sz="1800">
              <a:solidFill>
                <a:srgbClr val="000000"/>
              </a:solidFill>
              <a:latin typeface="Calibri" pitchFamily="34" charset="0"/>
              <a:ea typeface="Angsana New" pitchFamily="18" charset="-34"/>
              <a:cs typeface="TH SarabunPSK" pitchFamily="34" charset="-34"/>
            </a:endParaRPr>
          </a:p>
        </p:txBody>
      </p:sp>
      <p:sp>
        <p:nvSpPr>
          <p:cNvPr id="14350" name="Text Box 17"/>
          <p:cNvSpPr txBox="1">
            <a:spLocks noChangeArrowheads="1"/>
          </p:cNvSpPr>
          <p:nvPr/>
        </p:nvSpPr>
        <p:spPr bwMode="auto">
          <a:xfrm>
            <a:off x="5003800" y="4314825"/>
            <a:ext cx="2733675" cy="554038"/>
          </a:xfrm>
          <a:prstGeom prst="rect">
            <a:avLst/>
          </a:prstGeom>
          <a:solidFill>
            <a:srgbClr val="FF0000"/>
          </a:solidFill>
          <a:ln w="9528">
            <a:solidFill>
              <a:srgbClr val="C6D9F1"/>
            </a:solidFill>
            <a:miter lim="800000"/>
            <a:headEnd/>
            <a:tailEnd/>
          </a:ln>
        </p:spPr>
        <p:txBody>
          <a:bodyPr lIns="0" tIns="0" rIns="0" bIns="0" anchorCtr="1">
            <a:spAutoFit/>
          </a:bodyPr>
          <a:lstStyle/>
          <a:p>
            <a:pPr algn="ctr"/>
            <a:r>
              <a:rPr lang="th-TH" sz="1800" b="1">
                <a:solidFill>
                  <a:srgbClr val="FFFFFF"/>
                </a:solidFill>
                <a:latin typeface="TH SarabunPSK" pitchFamily="34" charset="-34"/>
                <a:ea typeface="Angsana New" pitchFamily="18" charset="-34"/>
                <a:cs typeface="TH SarabunPSK" pitchFamily="34" charset="-34"/>
              </a:rPr>
              <a:t>การต่อต้านการทุจริตขององค์กร</a:t>
            </a:r>
            <a:endParaRPr lang="en-US" sz="1800" b="1">
              <a:solidFill>
                <a:srgbClr val="FFFFFF"/>
              </a:solidFill>
              <a:latin typeface="TH SarabunPSK" pitchFamily="34" charset="-34"/>
              <a:ea typeface="Angsana New" pitchFamily="18" charset="-34"/>
              <a:cs typeface="TH SarabunPSK" pitchFamily="34" charset="-34"/>
            </a:endParaRPr>
          </a:p>
          <a:p>
            <a:pPr algn="ctr"/>
            <a:r>
              <a:rPr lang="en-US" sz="1800" b="1">
                <a:solidFill>
                  <a:srgbClr val="FFFFFF"/>
                </a:solidFill>
                <a:latin typeface="TH SarabunPSK" pitchFamily="34" charset="-34"/>
                <a:ea typeface="Angsana New" pitchFamily="18" charset="-34"/>
                <a:cs typeface="TH SarabunPSK" pitchFamily="34" charset="-34"/>
              </a:rPr>
              <a:t>(Anti-Corruption Practices)</a:t>
            </a:r>
            <a:endParaRPr lang="th-TH" sz="1800" b="1">
              <a:solidFill>
                <a:srgbClr val="000000"/>
              </a:solidFill>
              <a:latin typeface="Calibri" pitchFamily="34" charset="0"/>
              <a:ea typeface="Angsana New" pitchFamily="18" charset="-34"/>
              <a:cs typeface="TH SarabunPSK" pitchFamily="34" charset="-34"/>
            </a:endParaRPr>
          </a:p>
        </p:txBody>
      </p:sp>
      <p:sp>
        <p:nvSpPr>
          <p:cNvPr id="14351" name="Text Box 18"/>
          <p:cNvSpPr txBox="1">
            <a:spLocks noChangeArrowheads="1"/>
          </p:cNvSpPr>
          <p:nvPr/>
        </p:nvSpPr>
        <p:spPr bwMode="auto">
          <a:xfrm>
            <a:off x="5003800" y="4941888"/>
            <a:ext cx="2736850" cy="554037"/>
          </a:xfrm>
          <a:prstGeom prst="rect">
            <a:avLst/>
          </a:prstGeom>
          <a:solidFill>
            <a:srgbClr val="0070C0"/>
          </a:solidFill>
          <a:ln w="9528">
            <a:solidFill>
              <a:srgbClr val="C6D9F1"/>
            </a:solidFill>
            <a:miter lim="800000"/>
            <a:headEnd/>
            <a:tailEnd/>
          </a:ln>
        </p:spPr>
        <p:txBody>
          <a:bodyPr lIns="0" tIns="0" rIns="0" bIns="0" anchorCtr="1">
            <a:spAutoFit/>
          </a:bodyPr>
          <a:lstStyle/>
          <a:p>
            <a:pPr algn="ctr"/>
            <a:r>
              <a:rPr lang="th-TH" sz="1800" b="1">
                <a:solidFill>
                  <a:srgbClr val="FFFFFF"/>
                </a:solidFill>
                <a:latin typeface="TH SarabunPSK" pitchFamily="34" charset="-34"/>
                <a:ea typeface="Angsana New" pitchFamily="18" charset="-34"/>
                <a:cs typeface="TH SarabunPSK" pitchFamily="34" charset="-34"/>
              </a:rPr>
              <a:t>การบริหารงานบุคคล</a:t>
            </a:r>
            <a:endParaRPr lang="en-US" sz="1800" b="1">
              <a:solidFill>
                <a:srgbClr val="FFFFFF"/>
              </a:solidFill>
              <a:latin typeface="TH SarabunPSK" pitchFamily="34" charset="-34"/>
              <a:ea typeface="Angsana New" pitchFamily="18" charset="-34"/>
              <a:cs typeface="TH SarabunPSK" pitchFamily="34" charset="-34"/>
            </a:endParaRPr>
          </a:p>
          <a:p>
            <a:pPr algn="ctr"/>
            <a:r>
              <a:rPr lang="en-US" sz="1800" b="1">
                <a:solidFill>
                  <a:srgbClr val="FFFFFF"/>
                </a:solidFill>
                <a:latin typeface="TH SarabunPSK" pitchFamily="34" charset="-34"/>
                <a:ea typeface="Angsana New" pitchFamily="18" charset="-34"/>
                <a:cs typeface="TH SarabunPSK" pitchFamily="34" charset="-34"/>
              </a:rPr>
              <a:t>(Personnel Management)</a:t>
            </a:r>
            <a:endParaRPr lang="th-TH" sz="1800" b="1">
              <a:solidFill>
                <a:srgbClr val="000000"/>
              </a:solidFill>
              <a:latin typeface="Calibri" pitchFamily="34" charset="0"/>
              <a:ea typeface="Angsana New" pitchFamily="18" charset="-34"/>
              <a:cs typeface="TH SarabunPSK" pitchFamily="34" charset="-34"/>
            </a:endParaRPr>
          </a:p>
        </p:txBody>
      </p:sp>
      <p:sp>
        <p:nvSpPr>
          <p:cNvPr id="14352" name="Text Box 19"/>
          <p:cNvSpPr txBox="1">
            <a:spLocks noChangeArrowheads="1"/>
          </p:cNvSpPr>
          <p:nvPr/>
        </p:nvSpPr>
        <p:spPr bwMode="auto">
          <a:xfrm>
            <a:off x="5003800" y="5548313"/>
            <a:ext cx="2736850" cy="523875"/>
          </a:xfrm>
          <a:prstGeom prst="rect">
            <a:avLst/>
          </a:prstGeom>
          <a:solidFill>
            <a:srgbClr val="0070C0"/>
          </a:solidFill>
          <a:ln w="9528">
            <a:solidFill>
              <a:srgbClr val="C6D9F1"/>
            </a:solidFill>
            <a:miter lim="800000"/>
            <a:headEnd/>
            <a:tailEnd/>
          </a:ln>
        </p:spPr>
        <p:txBody>
          <a:bodyPr lIns="0" tIns="0" rIns="0" bIns="0" anchorCtr="1">
            <a:spAutoFit/>
          </a:bodyPr>
          <a:lstStyle/>
          <a:p>
            <a:pPr algn="ctr"/>
            <a:r>
              <a:rPr lang="th-TH" sz="1600" b="1">
                <a:solidFill>
                  <a:srgbClr val="FFFFFF"/>
                </a:solidFill>
                <a:latin typeface="TH SarabunPSK" pitchFamily="34" charset="-34"/>
                <a:ea typeface="Angsana New" pitchFamily="18" charset="-34"/>
                <a:cs typeface="TH SarabunPSK" pitchFamily="34" charset="-34"/>
              </a:rPr>
              <a:t>การบริหารงบประมาณ</a:t>
            </a:r>
            <a:endParaRPr lang="en-US" sz="1600" b="1">
              <a:solidFill>
                <a:srgbClr val="FFFFFF"/>
              </a:solidFill>
              <a:latin typeface="TH SarabunPSK" pitchFamily="34" charset="-34"/>
              <a:ea typeface="Angsana New" pitchFamily="18" charset="-34"/>
              <a:cs typeface="TH SarabunPSK" pitchFamily="34" charset="-34"/>
            </a:endParaRPr>
          </a:p>
          <a:p>
            <a:pPr algn="ctr"/>
            <a:r>
              <a:rPr lang="en-US" sz="1600" b="1">
                <a:solidFill>
                  <a:srgbClr val="FFFFFF"/>
                </a:solidFill>
                <a:latin typeface="TH SarabunPSK" pitchFamily="34" charset="-34"/>
                <a:ea typeface="Angsana New" pitchFamily="18" charset="-34"/>
                <a:cs typeface="TH SarabunPSK" pitchFamily="34" charset="-34"/>
              </a:rPr>
              <a:t>(Budget Execution</a:t>
            </a:r>
            <a:r>
              <a:rPr lang="en-US" sz="1800">
                <a:solidFill>
                  <a:srgbClr val="FFFFFF"/>
                </a:solidFill>
                <a:latin typeface="TH SarabunPSK" pitchFamily="34" charset="-34"/>
                <a:ea typeface="Angsana New" pitchFamily="18" charset="-34"/>
                <a:cs typeface="TH SarabunPSK" pitchFamily="34" charset="-34"/>
              </a:rPr>
              <a:t>)</a:t>
            </a:r>
            <a:endParaRPr lang="th-TH" sz="1800">
              <a:solidFill>
                <a:srgbClr val="000000"/>
              </a:solidFill>
              <a:latin typeface="Calibri" pitchFamily="34" charset="0"/>
              <a:ea typeface="Angsana New" pitchFamily="18" charset="-34"/>
              <a:cs typeface="TH SarabunPSK" pitchFamily="34" charset="-34"/>
            </a:endParaRPr>
          </a:p>
        </p:txBody>
      </p:sp>
      <p:sp>
        <p:nvSpPr>
          <p:cNvPr id="14353" name="Text Box 20"/>
          <p:cNvSpPr txBox="1">
            <a:spLocks noChangeArrowheads="1"/>
          </p:cNvSpPr>
          <p:nvPr/>
        </p:nvSpPr>
        <p:spPr bwMode="auto">
          <a:xfrm>
            <a:off x="5003800" y="6115050"/>
            <a:ext cx="2736850" cy="554038"/>
          </a:xfrm>
          <a:prstGeom prst="rect">
            <a:avLst/>
          </a:prstGeom>
          <a:solidFill>
            <a:srgbClr val="0070C0"/>
          </a:solidFill>
          <a:ln w="9528">
            <a:solidFill>
              <a:srgbClr val="C6D9F1"/>
            </a:solidFill>
            <a:miter lim="800000"/>
            <a:headEnd/>
            <a:tailEnd/>
          </a:ln>
        </p:spPr>
        <p:txBody>
          <a:bodyPr lIns="0" tIns="0" rIns="0" bIns="0" anchorCtr="1">
            <a:spAutoFit/>
          </a:bodyPr>
          <a:lstStyle/>
          <a:p>
            <a:pPr algn="ctr"/>
            <a:r>
              <a:rPr lang="th-TH" sz="1800" b="1">
                <a:solidFill>
                  <a:srgbClr val="FFFFFF"/>
                </a:solidFill>
                <a:latin typeface="TH SarabunPSK" pitchFamily="34" charset="-34"/>
                <a:ea typeface="Angsana New" pitchFamily="18" charset="-34"/>
                <a:cs typeface="TH SarabunPSK" pitchFamily="34" charset="-34"/>
              </a:rPr>
              <a:t>ความเป็นธรรมในการมอบหมายงาน</a:t>
            </a:r>
          </a:p>
          <a:p>
            <a:pPr algn="ctr"/>
            <a:r>
              <a:rPr lang="en-US" sz="1800" b="1">
                <a:solidFill>
                  <a:srgbClr val="FFFFFF"/>
                </a:solidFill>
                <a:latin typeface="TH SarabunPSK" pitchFamily="34" charset="-34"/>
                <a:ea typeface="Angsana New" pitchFamily="18" charset="-34"/>
                <a:cs typeface="TH SarabunPSK" pitchFamily="34" charset="-34"/>
              </a:rPr>
              <a:t>(Fairness in Work Assignment)</a:t>
            </a:r>
            <a:endParaRPr lang="th-TH" sz="1800" b="1">
              <a:solidFill>
                <a:srgbClr val="000000"/>
              </a:solidFill>
              <a:latin typeface="Calibri" pitchFamily="34" charset="0"/>
              <a:ea typeface="Angsana New" pitchFamily="18" charset="-34"/>
              <a:cs typeface="TH SarabunPSK" pitchFamily="34" charset="-34"/>
            </a:endParaRPr>
          </a:p>
        </p:txBody>
      </p:sp>
      <p:sp>
        <p:nvSpPr>
          <p:cNvPr id="14354" name="Text Box 23"/>
          <p:cNvSpPr txBox="1">
            <a:spLocks noChangeArrowheads="1"/>
          </p:cNvSpPr>
          <p:nvPr/>
        </p:nvSpPr>
        <p:spPr bwMode="auto">
          <a:xfrm>
            <a:off x="7918450" y="928688"/>
            <a:ext cx="1011238" cy="252412"/>
          </a:xfrm>
          <a:prstGeom prst="rect">
            <a:avLst/>
          </a:prstGeom>
          <a:solidFill>
            <a:srgbClr val="7030A0"/>
          </a:solidFill>
          <a:ln w="25402">
            <a:solidFill>
              <a:srgbClr val="5C4776"/>
            </a:solidFill>
            <a:miter lim="800000"/>
            <a:headEnd/>
            <a:tailEnd/>
          </a:ln>
        </p:spPr>
        <p:txBody>
          <a:bodyPr lIns="0" tIns="0" rIns="0" bIns="0" anchorCtr="1">
            <a:spAutoFit/>
          </a:bodyPr>
          <a:lstStyle/>
          <a:p>
            <a:pPr algn="ctr">
              <a:spcBef>
                <a:spcPts val="500"/>
              </a:spcBef>
              <a:spcAft>
                <a:spcPts val="500"/>
              </a:spcAft>
            </a:pPr>
            <a:r>
              <a:rPr lang="en-US" sz="1400" b="1">
                <a:solidFill>
                  <a:srgbClr val="FFFFFF"/>
                </a:solidFill>
                <a:latin typeface="TH SarabunPSK" pitchFamily="34" charset="-34"/>
                <a:ea typeface="Angsana New" pitchFamily="18" charset="-34"/>
                <a:cs typeface="TH SarabunPSK" pitchFamily="34" charset="-34"/>
              </a:rPr>
              <a:t>EIT </a:t>
            </a:r>
            <a:r>
              <a:rPr lang="th-TH" sz="1400" b="1">
                <a:solidFill>
                  <a:srgbClr val="FFFFFF"/>
                </a:solidFill>
                <a:latin typeface="TH SarabunPSK" pitchFamily="34" charset="-34"/>
                <a:ea typeface="Angsana New" pitchFamily="18" charset="-34"/>
                <a:cs typeface="TH SarabunPSK" pitchFamily="34" charset="-34"/>
              </a:rPr>
              <a:t>และ </a:t>
            </a:r>
            <a:r>
              <a:rPr lang="en-US" sz="1400" b="1">
                <a:solidFill>
                  <a:srgbClr val="FFFFFF"/>
                </a:solidFill>
                <a:latin typeface="TH SarabunPSK" pitchFamily="34" charset="-34"/>
                <a:ea typeface="Angsana New" pitchFamily="18" charset="-34"/>
                <a:cs typeface="TH SarabunPSK" pitchFamily="34" charset="-34"/>
              </a:rPr>
              <a:t>EBIT</a:t>
            </a:r>
            <a:endParaRPr lang="th-TH" b="1">
              <a:solidFill>
                <a:srgbClr val="000000"/>
              </a:solidFill>
              <a:latin typeface="Calibri" pitchFamily="34" charset="0"/>
              <a:ea typeface="Angsana New" pitchFamily="18" charset="-34"/>
              <a:cs typeface="TH SarabunPSK" pitchFamily="34" charset="-34"/>
            </a:endParaRPr>
          </a:p>
        </p:txBody>
      </p:sp>
      <p:sp>
        <p:nvSpPr>
          <p:cNvPr id="19" name="Text Box 23"/>
          <p:cNvSpPr txBox="1"/>
          <p:nvPr/>
        </p:nvSpPr>
        <p:spPr>
          <a:xfrm>
            <a:off x="7929563" y="1357313"/>
            <a:ext cx="1011237" cy="252412"/>
          </a:xfrm>
          <a:prstGeom prst="rect">
            <a:avLst/>
          </a:prstGeom>
          <a:solidFill>
            <a:srgbClr val="7030A0"/>
          </a:solidFill>
          <a:ln w="9528">
            <a:solidFill>
              <a:srgbClr val="7D60A0"/>
            </a:solidFill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lIns="0" tIns="0" rIns="0" bIns="0" anchorCtr="1">
            <a:spAutoFit/>
          </a:bodyPr>
          <a:lstStyle/>
          <a:p>
            <a:pPr algn="ctr" fontAlgn="auto">
              <a:spcBef>
                <a:spcPts val="500"/>
              </a:spcBef>
              <a:spcAft>
                <a:spcPts val="5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1" kern="0">
                <a:solidFill>
                  <a:srgbClr val="FFFFFF"/>
                </a:solidFill>
                <a:latin typeface="TH SarabunPSK" pitchFamily="34"/>
                <a:ea typeface="Angsana New" pitchFamily="18"/>
                <a:cs typeface="TH SarabunPSK" pitchFamily="34"/>
              </a:rPr>
              <a:t>EIT </a:t>
            </a:r>
            <a:r>
              <a:rPr lang="th-TH" sz="1400" b="1" kern="0">
                <a:solidFill>
                  <a:srgbClr val="FFFFFF"/>
                </a:solidFill>
                <a:latin typeface="TH SarabunPSK" pitchFamily="34"/>
                <a:ea typeface="Angsana New" pitchFamily="18"/>
                <a:cs typeface="TH SarabunPSK" pitchFamily="34"/>
              </a:rPr>
              <a:t>และ </a:t>
            </a:r>
            <a:r>
              <a:rPr lang="en-US" sz="1400" b="1" kern="0">
                <a:solidFill>
                  <a:srgbClr val="FFFFFF"/>
                </a:solidFill>
                <a:latin typeface="TH SarabunPSK" pitchFamily="34"/>
                <a:ea typeface="Angsana New" pitchFamily="18"/>
                <a:cs typeface="TH SarabunPSK" pitchFamily="34"/>
              </a:rPr>
              <a:t>EBIT</a:t>
            </a:r>
            <a:endParaRPr lang="th-TH" sz="1800" b="1" kern="0">
              <a:solidFill>
                <a:srgbClr val="000000"/>
              </a:solidFill>
              <a:latin typeface="Arial" pitchFamily="34"/>
              <a:cs typeface="Angsana New" pitchFamily="18"/>
            </a:endParaRPr>
          </a:p>
        </p:txBody>
      </p:sp>
      <p:sp>
        <p:nvSpPr>
          <p:cNvPr id="20" name="Text Box 23"/>
          <p:cNvSpPr txBox="1"/>
          <p:nvPr/>
        </p:nvSpPr>
        <p:spPr>
          <a:xfrm>
            <a:off x="7929563" y="2000250"/>
            <a:ext cx="1011237" cy="252413"/>
          </a:xfrm>
          <a:prstGeom prst="rect">
            <a:avLst/>
          </a:prstGeom>
          <a:gradFill>
            <a:gsLst>
              <a:gs pos="0">
                <a:srgbClr val="2787A0"/>
              </a:gs>
              <a:gs pos="100000">
                <a:srgbClr val="36B1D2"/>
              </a:gs>
            </a:gsLst>
            <a:lin ang="16200000"/>
          </a:gradFill>
          <a:ln w="9528">
            <a:solidFill>
              <a:srgbClr val="46AAC5"/>
            </a:solidFill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lIns="0" tIns="0" rIns="0" bIns="0" anchorCtr="1">
            <a:spAutoFit/>
          </a:bodyPr>
          <a:lstStyle/>
          <a:p>
            <a:pPr algn="ctr" fontAlgn="auto">
              <a:spcBef>
                <a:spcPts val="500"/>
              </a:spcBef>
              <a:spcAft>
                <a:spcPts val="5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1" kern="0">
                <a:solidFill>
                  <a:srgbClr val="FFFFFF"/>
                </a:solidFill>
                <a:latin typeface="TH SarabunPSK" pitchFamily="34"/>
                <a:ea typeface="Angsana New" pitchFamily="18"/>
                <a:cs typeface="TH SarabunPSK" pitchFamily="34"/>
              </a:rPr>
              <a:t>EIT </a:t>
            </a:r>
            <a:endParaRPr lang="th-TH" sz="1800" b="1" kern="0">
              <a:solidFill>
                <a:srgbClr val="000000"/>
              </a:solidFill>
              <a:latin typeface="Arial" pitchFamily="34"/>
              <a:cs typeface="Angsana New" pitchFamily="18"/>
            </a:endParaRPr>
          </a:p>
        </p:txBody>
      </p:sp>
      <p:sp>
        <p:nvSpPr>
          <p:cNvPr id="14357" name="Text Box 23"/>
          <p:cNvSpPr txBox="1">
            <a:spLocks noChangeArrowheads="1"/>
          </p:cNvSpPr>
          <p:nvPr/>
        </p:nvSpPr>
        <p:spPr bwMode="auto">
          <a:xfrm>
            <a:off x="7918450" y="2600325"/>
            <a:ext cx="1011238" cy="252413"/>
          </a:xfrm>
          <a:prstGeom prst="rect">
            <a:avLst/>
          </a:prstGeom>
          <a:solidFill>
            <a:srgbClr val="7F7F7F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Ctr="1">
            <a:spAutoFit/>
          </a:bodyPr>
          <a:lstStyle/>
          <a:p>
            <a:pPr algn="ctr">
              <a:spcBef>
                <a:spcPts val="500"/>
              </a:spcBef>
              <a:spcAft>
                <a:spcPts val="500"/>
              </a:spcAft>
            </a:pPr>
            <a:r>
              <a:rPr lang="en-US" sz="1400" b="1">
                <a:solidFill>
                  <a:srgbClr val="FFFFFF"/>
                </a:solidFill>
                <a:latin typeface="TH SarabunPSK" pitchFamily="34" charset="-34"/>
                <a:ea typeface="Angsana New" pitchFamily="18" charset="-34"/>
                <a:cs typeface="TH SarabunPSK" pitchFamily="34" charset="-34"/>
              </a:rPr>
              <a:t>EIT</a:t>
            </a:r>
            <a:r>
              <a:rPr lang="en-US" sz="1400">
                <a:solidFill>
                  <a:srgbClr val="FFFFFF"/>
                </a:solidFill>
                <a:latin typeface="TH SarabunPSK" pitchFamily="34" charset="-34"/>
                <a:ea typeface="Angsana New" pitchFamily="18" charset="-34"/>
                <a:cs typeface="TH SarabunPSK" pitchFamily="34" charset="-34"/>
              </a:rPr>
              <a:t> </a:t>
            </a:r>
            <a:endParaRPr lang="th-TH">
              <a:solidFill>
                <a:srgbClr val="000000"/>
              </a:solidFill>
              <a:latin typeface="Calibri" pitchFamily="34" charset="0"/>
              <a:ea typeface="Angsana New" pitchFamily="18" charset="-34"/>
              <a:cs typeface="TH SarabunPSK" pitchFamily="34" charset="-34"/>
            </a:endParaRPr>
          </a:p>
        </p:txBody>
      </p:sp>
      <p:sp>
        <p:nvSpPr>
          <p:cNvPr id="14358" name="Text Box 23"/>
          <p:cNvSpPr txBox="1">
            <a:spLocks noChangeArrowheads="1"/>
          </p:cNvSpPr>
          <p:nvPr/>
        </p:nvSpPr>
        <p:spPr bwMode="auto">
          <a:xfrm>
            <a:off x="7929563" y="3676650"/>
            <a:ext cx="1011237" cy="252413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Ctr="1">
            <a:spAutoFit/>
          </a:bodyPr>
          <a:lstStyle/>
          <a:p>
            <a:pPr algn="ctr">
              <a:spcBef>
                <a:spcPts val="500"/>
              </a:spcBef>
              <a:spcAft>
                <a:spcPts val="500"/>
              </a:spcAft>
            </a:pPr>
            <a:r>
              <a:rPr lang="en-US" sz="1400" b="1">
                <a:solidFill>
                  <a:srgbClr val="FFFFFF"/>
                </a:solidFill>
                <a:latin typeface="TH SarabunPSK" pitchFamily="34" charset="-34"/>
                <a:cs typeface="TH SarabunPSK" pitchFamily="34" charset="-34"/>
              </a:rPr>
              <a:t>IIT</a:t>
            </a:r>
            <a:endParaRPr lang="th-TH" b="1">
              <a:solidFill>
                <a:srgbClr val="000000"/>
              </a:solidFill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14359" name="Text Box 23"/>
          <p:cNvSpPr txBox="1">
            <a:spLocks noChangeArrowheads="1"/>
          </p:cNvSpPr>
          <p:nvPr/>
        </p:nvSpPr>
        <p:spPr bwMode="auto">
          <a:xfrm>
            <a:off x="7956550" y="4400550"/>
            <a:ext cx="1011238" cy="252413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Ctr="1">
            <a:spAutoFit/>
          </a:bodyPr>
          <a:lstStyle/>
          <a:p>
            <a:pPr algn="ctr">
              <a:spcBef>
                <a:spcPts val="500"/>
              </a:spcBef>
              <a:spcAft>
                <a:spcPts val="500"/>
              </a:spcAft>
            </a:pPr>
            <a:r>
              <a:rPr lang="en-US" sz="1400" b="1">
                <a:solidFill>
                  <a:srgbClr val="FFFFFF"/>
                </a:solidFill>
                <a:latin typeface="TH SarabunPSK" pitchFamily="34" charset="-34"/>
                <a:ea typeface="Angsana New" pitchFamily="18" charset="-34"/>
                <a:cs typeface="TH SarabunPSK" pitchFamily="34" charset="-34"/>
              </a:rPr>
              <a:t> </a:t>
            </a:r>
            <a:r>
              <a:rPr lang="th-TH" sz="1400" b="1">
                <a:solidFill>
                  <a:srgbClr val="FFFFFF"/>
                </a:solidFill>
                <a:latin typeface="TH SarabunPSK" pitchFamily="34" charset="-34"/>
                <a:ea typeface="Angsana New" pitchFamily="18" charset="-34"/>
                <a:cs typeface="TH SarabunPSK" pitchFamily="34" charset="-34"/>
              </a:rPr>
              <a:t> </a:t>
            </a:r>
            <a:r>
              <a:rPr lang="en-US" sz="1400" b="1">
                <a:solidFill>
                  <a:srgbClr val="FFFFFF"/>
                </a:solidFill>
                <a:latin typeface="TH SarabunPSK" pitchFamily="34" charset="-34"/>
                <a:ea typeface="Angsana New" pitchFamily="18" charset="-34"/>
                <a:cs typeface="TH SarabunPSK" pitchFamily="34" charset="-34"/>
              </a:rPr>
              <a:t>IIT </a:t>
            </a:r>
            <a:r>
              <a:rPr lang="th-TH" sz="1400" b="1">
                <a:solidFill>
                  <a:srgbClr val="FFFFFF"/>
                </a:solidFill>
                <a:latin typeface="TH SarabunPSK" pitchFamily="34" charset="-34"/>
                <a:ea typeface="Angsana New" pitchFamily="18" charset="-34"/>
                <a:cs typeface="TH SarabunPSK" pitchFamily="34" charset="-34"/>
              </a:rPr>
              <a:t>และ </a:t>
            </a:r>
            <a:r>
              <a:rPr lang="en-US" sz="1400" b="1">
                <a:solidFill>
                  <a:srgbClr val="FFFFFF"/>
                </a:solidFill>
                <a:latin typeface="TH SarabunPSK" pitchFamily="34" charset="-34"/>
                <a:ea typeface="Angsana New" pitchFamily="18" charset="-34"/>
                <a:cs typeface="TH SarabunPSK" pitchFamily="34" charset="-34"/>
              </a:rPr>
              <a:t>EBIT</a:t>
            </a:r>
            <a:endParaRPr lang="th-TH" b="1">
              <a:solidFill>
                <a:srgbClr val="000000"/>
              </a:solidFill>
              <a:latin typeface="Calibri" pitchFamily="34" charset="0"/>
              <a:ea typeface="Angsana New" pitchFamily="18" charset="-34"/>
              <a:cs typeface="TH SarabunPSK" pitchFamily="34" charset="-34"/>
            </a:endParaRPr>
          </a:p>
        </p:txBody>
      </p:sp>
      <p:sp>
        <p:nvSpPr>
          <p:cNvPr id="14360" name="Text Box 23"/>
          <p:cNvSpPr txBox="1">
            <a:spLocks noChangeArrowheads="1"/>
          </p:cNvSpPr>
          <p:nvPr/>
        </p:nvSpPr>
        <p:spPr bwMode="auto">
          <a:xfrm>
            <a:off x="7956550" y="5697538"/>
            <a:ext cx="1011238" cy="252412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Ctr="1">
            <a:spAutoFit/>
          </a:bodyPr>
          <a:lstStyle/>
          <a:p>
            <a:pPr algn="ctr">
              <a:spcBef>
                <a:spcPts val="500"/>
              </a:spcBef>
              <a:spcAft>
                <a:spcPts val="500"/>
              </a:spcAft>
            </a:pPr>
            <a:r>
              <a:rPr lang="en-US" sz="1400" b="1">
                <a:solidFill>
                  <a:srgbClr val="FFFFFF"/>
                </a:solidFill>
                <a:latin typeface="TH SarabunPSK" pitchFamily="34" charset="-34"/>
                <a:cs typeface="TH SarabunPSK" pitchFamily="34" charset="-34"/>
              </a:rPr>
              <a:t>IIT</a:t>
            </a:r>
            <a:endParaRPr lang="th-TH" b="1">
              <a:solidFill>
                <a:srgbClr val="000000"/>
              </a:solidFill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14361" name="Text Box 23"/>
          <p:cNvSpPr txBox="1">
            <a:spLocks noChangeArrowheads="1"/>
          </p:cNvSpPr>
          <p:nvPr/>
        </p:nvSpPr>
        <p:spPr bwMode="auto">
          <a:xfrm>
            <a:off x="7956550" y="6273800"/>
            <a:ext cx="1011238" cy="250825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Ctr="1">
            <a:spAutoFit/>
          </a:bodyPr>
          <a:lstStyle/>
          <a:p>
            <a:pPr algn="ctr">
              <a:spcBef>
                <a:spcPts val="500"/>
              </a:spcBef>
              <a:spcAft>
                <a:spcPts val="500"/>
              </a:spcAft>
            </a:pPr>
            <a:r>
              <a:rPr lang="en-US" sz="1400" b="1">
                <a:solidFill>
                  <a:srgbClr val="FFFFFF"/>
                </a:solidFill>
                <a:latin typeface="TH SarabunPSK" pitchFamily="34" charset="-34"/>
                <a:cs typeface="TH SarabunPSK" pitchFamily="34" charset="-34"/>
              </a:rPr>
              <a:t>IIT</a:t>
            </a:r>
          </a:p>
        </p:txBody>
      </p:sp>
      <p:sp>
        <p:nvSpPr>
          <p:cNvPr id="14362" name="Text Box 23"/>
          <p:cNvSpPr txBox="1">
            <a:spLocks noChangeArrowheads="1"/>
          </p:cNvSpPr>
          <p:nvPr/>
        </p:nvSpPr>
        <p:spPr bwMode="auto">
          <a:xfrm>
            <a:off x="7953375" y="5084763"/>
            <a:ext cx="1011238" cy="252412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Ctr="1">
            <a:spAutoFit/>
          </a:bodyPr>
          <a:lstStyle/>
          <a:p>
            <a:pPr algn="ctr">
              <a:spcBef>
                <a:spcPts val="500"/>
              </a:spcBef>
              <a:spcAft>
                <a:spcPts val="500"/>
              </a:spcAft>
            </a:pPr>
            <a:r>
              <a:rPr lang="en-US" sz="1400" b="1">
                <a:solidFill>
                  <a:srgbClr val="FFFFFF"/>
                </a:solidFill>
                <a:latin typeface="TH SarabunPSK" pitchFamily="34" charset="-34"/>
                <a:cs typeface="TH SarabunPSK" pitchFamily="34" charset="-34"/>
              </a:rPr>
              <a:t>IIT</a:t>
            </a:r>
          </a:p>
        </p:txBody>
      </p:sp>
      <p:cxnSp>
        <p:nvCxnSpPr>
          <p:cNvPr id="27" name="ตัวเชื่อมต่อตรง 57"/>
          <p:cNvCxnSpPr/>
          <p:nvPr/>
        </p:nvCxnSpPr>
        <p:spPr>
          <a:xfrm rot="5400013">
            <a:off x="464343" y="3536157"/>
            <a:ext cx="4500563" cy="0"/>
          </a:xfrm>
          <a:prstGeom prst="straightConnector1">
            <a:avLst/>
          </a:prstGeom>
          <a:noFill/>
          <a:ln w="25402">
            <a:solidFill>
              <a:srgbClr val="C0504D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</p:cxnSp>
      <p:cxnSp>
        <p:nvCxnSpPr>
          <p:cNvPr id="28" name="ตัวเชื่อมต่อตรง 63"/>
          <p:cNvCxnSpPr/>
          <p:nvPr/>
        </p:nvCxnSpPr>
        <p:spPr>
          <a:xfrm>
            <a:off x="2484438" y="3500438"/>
            <a:ext cx="215900" cy="0"/>
          </a:xfrm>
          <a:prstGeom prst="straightConnector1">
            <a:avLst/>
          </a:prstGeom>
          <a:noFill/>
          <a:ln w="25402">
            <a:solidFill>
              <a:srgbClr val="C0504D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</p:cxnSp>
      <p:cxnSp>
        <p:nvCxnSpPr>
          <p:cNvPr id="29" name="ตัวเชื่อมต่อตรง 64"/>
          <p:cNvCxnSpPr/>
          <p:nvPr/>
        </p:nvCxnSpPr>
        <p:spPr>
          <a:xfrm>
            <a:off x="2713038" y="1285875"/>
            <a:ext cx="215900" cy="0"/>
          </a:xfrm>
          <a:prstGeom prst="straightConnector1">
            <a:avLst/>
          </a:prstGeom>
          <a:noFill/>
          <a:ln w="25402">
            <a:solidFill>
              <a:srgbClr val="C0504D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</p:cxnSp>
      <p:cxnSp>
        <p:nvCxnSpPr>
          <p:cNvPr id="30" name="ตัวเชื่อมต่อตรง 65"/>
          <p:cNvCxnSpPr/>
          <p:nvPr/>
        </p:nvCxnSpPr>
        <p:spPr>
          <a:xfrm>
            <a:off x="2713038" y="2214563"/>
            <a:ext cx="215900" cy="0"/>
          </a:xfrm>
          <a:prstGeom prst="straightConnector1">
            <a:avLst/>
          </a:prstGeom>
          <a:noFill/>
          <a:ln w="25402">
            <a:solidFill>
              <a:srgbClr val="C0504D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</p:cxnSp>
      <p:cxnSp>
        <p:nvCxnSpPr>
          <p:cNvPr id="31" name="ตัวเชื่อมต่อตรง 66"/>
          <p:cNvCxnSpPr/>
          <p:nvPr/>
        </p:nvCxnSpPr>
        <p:spPr>
          <a:xfrm>
            <a:off x="2713038" y="3071813"/>
            <a:ext cx="215900" cy="0"/>
          </a:xfrm>
          <a:prstGeom prst="straightConnector1">
            <a:avLst/>
          </a:prstGeom>
          <a:noFill/>
          <a:ln w="25402">
            <a:solidFill>
              <a:srgbClr val="C0504D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</p:cxnSp>
      <p:cxnSp>
        <p:nvCxnSpPr>
          <p:cNvPr id="32" name="ตัวเชื่อมต่อตรง 69"/>
          <p:cNvCxnSpPr/>
          <p:nvPr/>
        </p:nvCxnSpPr>
        <p:spPr>
          <a:xfrm>
            <a:off x="2700338" y="5805488"/>
            <a:ext cx="107950" cy="0"/>
          </a:xfrm>
          <a:prstGeom prst="straightConnector1">
            <a:avLst/>
          </a:prstGeom>
          <a:noFill/>
          <a:ln w="25402">
            <a:solidFill>
              <a:srgbClr val="C0504D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</p:cxnSp>
      <p:cxnSp>
        <p:nvCxnSpPr>
          <p:cNvPr id="33" name="ตัวเชื่อมต่อตรง 70"/>
          <p:cNvCxnSpPr/>
          <p:nvPr/>
        </p:nvCxnSpPr>
        <p:spPr>
          <a:xfrm>
            <a:off x="4643438" y="1285875"/>
            <a:ext cx="215900" cy="0"/>
          </a:xfrm>
          <a:prstGeom prst="straightConnector1">
            <a:avLst/>
          </a:prstGeom>
          <a:noFill/>
          <a:ln w="25402">
            <a:solidFill>
              <a:srgbClr val="C0504D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</p:cxnSp>
      <p:cxnSp>
        <p:nvCxnSpPr>
          <p:cNvPr id="34" name="ตัวเชื่อมต่อตรง 73"/>
          <p:cNvCxnSpPr/>
          <p:nvPr/>
        </p:nvCxnSpPr>
        <p:spPr>
          <a:xfrm>
            <a:off x="4643438" y="4365625"/>
            <a:ext cx="215900" cy="0"/>
          </a:xfrm>
          <a:prstGeom prst="straightConnector1">
            <a:avLst/>
          </a:prstGeom>
          <a:noFill/>
          <a:ln w="25402">
            <a:solidFill>
              <a:srgbClr val="C0504D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</p:cxnSp>
      <p:cxnSp>
        <p:nvCxnSpPr>
          <p:cNvPr id="35" name="ตัวเชื่อมต่อตรง 75"/>
          <p:cNvCxnSpPr/>
          <p:nvPr/>
        </p:nvCxnSpPr>
        <p:spPr>
          <a:xfrm>
            <a:off x="4643438" y="5805488"/>
            <a:ext cx="360362" cy="0"/>
          </a:xfrm>
          <a:prstGeom prst="straightConnector1">
            <a:avLst/>
          </a:prstGeom>
          <a:noFill/>
          <a:ln w="25402">
            <a:solidFill>
              <a:srgbClr val="C0504D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</p:cxnSp>
      <p:cxnSp>
        <p:nvCxnSpPr>
          <p:cNvPr id="36" name="ตัวเชื่อมต่อตรง 76"/>
          <p:cNvCxnSpPr/>
          <p:nvPr/>
        </p:nvCxnSpPr>
        <p:spPr>
          <a:xfrm>
            <a:off x="4859338" y="1071563"/>
            <a:ext cx="0" cy="431800"/>
          </a:xfrm>
          <a:prstGeom prst="straightConnector1">
            <a:avLst/>
          </a:prstGeom>
          <a:noFill/>
          <a:ln w="25402">
            <a:solidFill>
              <a:srgbClr val="C0504D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</p:cxnSp>
      <p:cxnSp>
        <p:nvCxnSpPr>
          <p:cNvPr id="37" name="ตัวเชื่อมต่อตรง 78"/>
          <p:cNvCxnSpPr/>
          <p:nvPr/>
        </p:nvCxnSpPr>
        <p:spPr>
          <a:xfrm>
            <a:off x="4859338" y="1071563"/>
            <a:ext cx="144462" cy="0"/>
          </a:xfrm>
          <a:prstGeom prst="straightConnector1">
            <a:avLst/>
          </a:prstGeom>
          <a:noFill/>
          <a:ln w="25402">
            <a:solidFill>
              <a:srgbClr val="C0504D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</p:cxnSp>
      <p:cxnSp>
        <p:nvCxnSpPr>
          <p:cNvPr id="38" name="ตัวเชื่อมต่อตรง 80"/>
          <p:cNvCxnSpPr/>
          <p:nvPr/>
        </p:nvCxnSpPr>
        <p:spPr>
          <a:xfrm>
            <a:off x="4859338" y="1500188"/>
            <a:ext cx="144462" cy="0"/>
          </a:xfrm>
          <a:prstGeom prst="straightConnector1">
            <a:avLst/>
          </a:prstGeom>
          <a:noFill/>
          <a:ln w="25402">
            <a:solidFill>
              <a:srgbClr val="C0504D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</p:cxnSp>
      <p:cxnSp>
        <p:nvCxnSpPr>
          <p:cNvPr id="39" name="ตัวเชื่อมต่อตรง 86"/>
          <p:cNvCxnSpPr/>
          <p:nvPr/>
        </p:nvCxnSpPr>
        <p:spPr>
          <a:xfrm rot="16199987" flipH="1">
            <a:off x="4500562" y="4367213"/>
            <a:ext cx="714375" cy="0"/>
          </a:xfrm>
          <a:prstGeom prst="straightConnector1">
            <a:avLst/>
          </a:prstGeom>
          <a:noFill/>
          <a:ln w="25402">
            <a:solidFill>
              <a:srgbClr val="C0504D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</p:cxnSp>
      <p:cxnSp>
        <p:nvCxnSpPr>
          <p:cNvPr id="40" name="ตัวเชื่อมต่อตรง 87"/>
          <p:cNvCxnSpPr/>
          <p:nvPr/>
        </p:nvCxnSpPr>
        <p:spPr>
          <a:xfrm>
            <a:off x="4859338" y="5229225"/>
            <a:ext cx="0" cy="1152525"/>
          </a:xfrm>
          <a:prstGeom prst="straightConnector1">
            <a:avLst/>
          </a:prstGeom>
          <a:noFill/>
          <a:ln w="38103">
            <a:solidFill>
              <a:srgbClr val="C0504D"/>
            </a:solidFill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cxnSp>
      <p:cxnSp>
        <p:nvCxnSpPr>
          <p:cNvPr id="41" name="ตัวเชื่อมต่อตรง 91"/>
          <p:cNvCxnSpPr/>
          <p:nvPr/>
        </p:nvCxnSpPr>
        <p:spPr>
          <a:xfrm>
            <a:off x="4859338" y="4005263"/>
            <a:ext cx="144462" cy="0"/>
          </a:xfrm>
          <a:prstGeom prst="straightConnector1">
            <a:avLst/>
          </a:prstGeom>
          <a:noFill/>
          <a:ln w="25402">
            <a:solidFill>
              <a:srgbClr val="C0504D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</p:cxnSp>
      <p:cxnSp>
        <p:nvCxnSpPr>
          <p:cNvPr id="42" name="ตัวเชื่อมต่อตรง 93"/>
          <p:cNvCxnSpPr/>
          <p:nvPr/>
        </p:nvCxnSpPr>
        <p:spPr>
          <a:xfrm>
            <a:off x="4859338" y="4724400"/>
            <a:ext cx="144462" cy="0"/>
          </a:xfrm>
          <a:prstGeom prst="straightConnector1">
            <a:avLst/>
          </a:prstGeom>
          <a:noFill/>
          <a:ln w="25402">
            <a:solidFill>
              <a:srgbClr val="C0504D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</p:cxnSp>
      <p:cxnSp>
        <p:nvCxnSpPr>
          <p:cNvPr id="43" name="ตัวเชื่อมต่อตรง 94"/>
          <p:cNvCxnSpPr/>
          <p:nvPr/>
        </p:nvCxnSpPr>
        <p:spPr>
          <a:xfrm>
            <a:off x="4859338" y="6381750"/>
            <a:ext cx="144462" cy="0"/>
          </a:xfrm>
          <a:prstGeom prst="straightConnector1">
            <a:avLst/>
          </a:prstGeom>
          <a:noFill/>
          <a:ln w="38103">
            <a:solidFill>
              <a:srgbClr val="C0504D"/>
            </a:solidFill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cxnSp>
      <p:cxnSp>
        <p:nvCxnSpPr>
          <p:cNvPr id="44" name="ตัวเชื่อมต่อตรง 95"/>
          <p:cNvCxnSpPr/>
          <p:nvPr/>
        </p:nvCxnSpPr>
        <p:spPr>
          <a:xfrm>
            <a:off x="4859338" y="5229225"/>
            <a:ext cx="144462" cy="0"/>
          </a:xfrm>
          <a:prstGeom prst="straightConnector1">
            <a:avLst/>
          </a:prstGeom>
          <a:noFill/>
          <a:ln w="38103">
            <a:solidFill>
              <a:srgbClr val="C0504D"/>
            </a:solidFill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cxnSp>
      <p:cxnSp>
        <p:nvCxnSpPr>
          <p:cNvPr id="45" name="ตัวเชื่อมต่อตรง 96"/>
          <p:cNvCxnSpPr/>
          <p:nvPr/>
        </p:nvCxnSpPr>
        <p:spPr>
          <a:xfrm>
            <a:off x="7713663" y="1071563"/>
            <a:ext cx="215900" cy="0"/>
          </a:xfrm>
          <a:prstGeom prst="straightConnector1">
            <a:avLst/>
          </a:prstGeom>
          <a:noFill/>
          <a:ln w="25402">
            <a:solidFill>
              <a:srgbClr val="C0504D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</p:cxnSp>
      <p:cxnSp>
        <p:nvCxnSpPr>
          <p:cNvPr id="46" name="ตัวเชื่อมต่อตรง 97"/>
          <p:cNvCxnSpPr/>
          <p:nvPr/>
        </p:nvCxnSpPr>
        <p:spPr>
          <a:xfrm>
            <a:off x="7713663" y="1500188"/>
            <a:ext cx="215900" cy="0"/>
          </a:xfrm>
          <a:prstGeom prst="straightConnector1">
            <a:avLst/>
          </a:prstGeom>
          <a:noFill/>
          <a:ln w="25402">
            <a:solidFill>
              <a:srgbClr val="C0504D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</p:cxnSp>
      <p:cxnSp>
        <p:nvCxnSpPr>
          <p:cNvPr id="47" name="ตัวเชื่อมต่อตรง 99"/>
          <p:cNvCxnSpPr/>
          <p:nvPr/>
        </p:nvCxnSpPr>
        <p:spPr>
          <a:xfrm>
            <a:off x="7715250" y="2143125"/>
            <a:ext cx="215900" cy="0"/>
          </a:xfrm>
          <a:prstGeom prst="straightConnector1">
            <a:avLst/>
          </a:prstGeom>
          <a:noFill/>
          <a:ln w="25402">
            <a:solidFill>
              <a:srgbClr val="C0504D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</p:cxnSp>
      <p:cxnSp>
        <p:nvCxnSpPr>
          <p:cNvPr id="48" name="ตัวเชื่อมต่อตรง 101"/>
          <p:cNvCxnSpPr/>
          <p:nvPr/>
        </p:nvCxnSpPr>
        <p:spPr>
          <a:xfrm>
            <a:off x="7715250" y="2708275"/>
            <a:ext cx="215900" cy="0"/>
          </a:xfrm>
          <a:prstGeom prst="straightConnector1">
            <a:avLst/>
          </a:prstGeom>
          <a:noFill/>
          <a:ln w="25402">
            <a:solidFill>
              <a:srgbClr val="C0504D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</p:cxnSp>
      <p:cxnSp>
        <p:nvCxnSpPr>
          <p:cNvPr id="49" name="ตัวเชื่อมต่อตรง 102"/>
          <p:cNvCxnSpPr/>
          <p:nvPr/>
        </p:nvCxnSpPr>
        <p:spPr>
          <a:xfrm>
            <a:off x="7740650" y="3857625"/>
            <a:ext cx="215900" cy="0"/>
          </a:xfrm>
          <a:prstGeom prst="straightConnector1">
            <a:avLst/>
          </a:prstGeom>
          <a:noFill/>
          <a:ln w="25402">
            <a:solidFill>
              <a:srgbClr val="C0504D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</p:cxnSp>
      <p:cxnSp>
        <p:nvCxnSpPr>
          <p:cNvPr id="50" name="ตัวเชื่อมต่อตรง 103"/>
          <p:cNvCxnSpPr/>
          <p:nvPr/>
        </p:nvCxnSpPr>
        <p:spPr>
          <a:xfrm>
            <a:off x="7740650" y="5229225"/>
            <a:ext cx="215900" cy="0"/>
          </a:xfrm>
          <a:prstGeom prst="straightConnector1">
            <a:avLst/>
          </a:prstGeom>
          <a:noFill/>
          <a:ln w="25402">
            <a:solidFill>
              <a:srgbClr val="C0504D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</p:cxnSp>
      <p:cxnSp>
        <p:nvCxnSpPr>
          <p:cNvPr id="51" name="ตัวเชื่อมต่อตรง 104"/>
          <p:cNvCxnSpPr/>
          <p:nvPr/>
        </p:nvCxnSpPr>
        <p:spPr>
          <a:xfrm>
            <a:off x="7740650" y="4508500"/>
            <a:ext cx="215900" cy="0"/>
          </a:xfrm>
          <a:prstGeom prst="straightConnector1">
            <a:avLst/>
          </a:prstGeom>
          <a:noFill/>
          <a:ln w="25402">
            <a:solidFill>
              <a:srgbClr val="C0504D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</p:cxnSp>
      <p:cxnSp>
        <p:nvCxnSpPr>
          <p:cNvPr id="52" name="ตัวเชื่อมต่อตรง 105"/>
          <p:cNvCxnSpPr/>
          <p:nvPr/>
        </p:nvCxnSpPr>
        <p:spPr>
          <a:xfrm>
            <a:off x="7740650" y="5805488"/>
            <a:ext cx="215900" cy="0"/>
          </a:xfrm>
          <a:prstGeom prst="straightConnector1">
            <a:avLst/>
          </a:prstGeom>
          <a:noFill/>
          <a:ln w="25402">
            <a:solidFill>
              <a:srgbClr val="C0504D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</p:cxnSp>
      <p:cxnSp>
        <p:nvCxnSpPr>
          <p:cNvPr id="53" name="ตัวเชื่อมต่อตรง 106"/>
          <p:cNvCxnSpPr/>
          <p:nvPr/>
        </p:nvCxnSpPr>
        <p:spPr>
          <a:xfrm>
            <a:off x="7740650" y="6381750"/>
            <a:ext cx="215900" cy="0"/>
          </a:xfrm>
          <a:prstGeom prst="straightConnector1">
            <a:avLst/>
          </a:prstGeom>
          <a:noFill/>
          <a:ln w="25402">
            <a:solidFill>
              <a:srgbClr val="C0504D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</p:cxnSp>
      <p:sp>
        <p:nvSpPr>
          <p:cNvPr id="14390" name="Text Box 26"/>
          <p:cNvSpPr txBox="1">
            <a:spLocks noChangeArrowheads="1"/>
          </p:cNvSpPr>
          <p:nvPr/>
        </p:nvSpPr>
        <p:spPr bwMode="auto">
          <a:xfrm>
            <a:off x="179388" y="5373688"/>
            <a:ext cx="3529012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th-TH" sz="1200" b="1" u="sng">
                <a:solidFill>
                  <a:srgbClr val="000000"/>
                </a:solidFill>
                <a:latin typeface="TH SarabunPSK" pitchFamily="34" charset="-34"/>
                <a:cs typeface="Cordia New" pitchFamily="34" charset="-34"/>
              </a:rPr>
              <a:t>หมายเหตุ</a:t>
            </a:r>
            <a:r>
              <a:rPr lang="th-TH" sz="1200" b="1">
                <a:solidFill>
                  <a:srgbClr val="000000"/>
                </a:solidFill>
                <a:latin typeface="TH SarabunPSK" pitchFamily="34" charset="-34"/>
                <a:cs typeface="Cordia New" pitchFamily="34" charset="-34"/>
              </a:rPr>
              <a:t> :</a:t>
            </a:r>
            <a:endParaRPr lang="en-US" sz="1200" b="1">
              <a:solidFill>
                <a:srgbClr val="000000"/>
              </a:solidFill>
              <a:latin typeface="TH SarabunPSK" pitchFamily="34" charset="-34"/>
              <a:cs typeface="Cordia New" pitchFamily="34" charset="-34"/>
            </a:endParaRPr>
          </a:p>
          <a:p>
            <a:r>
              <a:rPr lang="en-US" sz="1200" b="1">
                <a:solidFill>
                  <a:srgbClr val="FF0000"/>
                </a:solidFill>
                <a:latin typeface="TH SarabunPSK" pitchFamily="34" charset="-34"/>
                <a:cs typeface="Cordia New" pitchFamily="34" charset="-34"/>
              </a:rPr>
              <a:t>EIT</a:t>
            </a:r>
            <a:r>
              <a:rPr lang="en-US" sz="1200" b="1">
                <a:solidFill>
                  <a:srgbClr val="000000"/>
                </a:solidFill>
                <a:latin typeface="TH SarabunPSK" pitchFamily="34" charset="-34"/>
                <a:cs typeface="Cordia New" pitchFamily="34" charset="-34"/>
              </a:rPr>
              <a:t> </a:t>
            </a:r>
            <a:r>
              <a:rPr lang="th-TH" sz="1200" b="1">
                <a:solidFill>
                  <a:srgbClr val="000000"/>
                </a:solidFill>
                <a:latin typeface="TH SarabunPSK" pitchFamily="34" charset="-34"/>
                <a:cs typeface="Cordia New" pitchFamily="34" charset="-34"/>
              </a:rPr>
              <a:t>คือ </a:t>
            </a:r>
            <a:r>
              <a:rPr lang="en-US" sz="1200" b="1">
                <a:solidFill>
                  <a:srgbClr val="000000"/>
                </a:solidFill>
                <a:latin typeface="TH SarabunPSK" pitchFamily="34" charset="-34"/>
                <a:cs typeface="Cordia New" pitchFamily="34" charset="-34"/>
              </a:rPr>
              <a:t>External Integrity &amp; Transparency Assessment</a:t>
            </a:r>
          </a:p>
          <a:p>
            <a:r>
              <a:rPr lang="en-US" sz="1200" b="1">
                <a:solidFill>
                  <a:srgbClr val="000000"/>
                </a:solidFill>
                <a:latin typeface="TH SarabunPSK" pitchFamily="34" charset="-34"/>
                <a:cs typeface="Cordia New" pitchFamily="34" charset="-34"/>
              </a:rPr>
              <a:t>(</a:t>
            </a:r>
            <a:r>
              <a:rPr lang="th-TH" sz="1200" b="1">
                <a:solidFill>
                  <a:srgbClr val="000000"/>
                </a:solidFill>
                <a:latin typeface="TH SarabunPSK" pitchFamily="34" charset="-34"/>
                <a:cs typeface="Cordia New" pitchFamily="34" charset="-34"/>
              </a:rPr>
              <a:t>การประเมินจากมุมมองภายนอกองค์กร)</a:t>
            </a:r>
            <a:endParaRPr lang="en-US" sz="1200" b="1">
              <a:solidFill>
                <a:srgbClr val="000000"/>
              </a:solidFill>
              <a:latin typeface="TH SarabunPSK" pitchFamily="34" charset="-34"/>
              <a:cs typeface="Cordia New" pitchFamily="34" charset="-34"/>
            </a:endParaRPr>
          </a:p>
          <a:p>
            <a:r>
              <a:rPr lang="en-US" sz="1200" b="1">
                <a:solidFill>
                  <a:srgbClr val="FF0000"/>
                </a:solidFill>
                <a:latin typeface="TH SarabunPSK" pitchFamily="34" charset="-34"/>
                <a:cs typeface="Cordia New" pitchFamily="34" charset="-34"/>
              </a:rPr>
              <a:t>IIT</a:t>
            </a:r>
            <a:r>
              <a:rPr lang="en-US" sz="1200" b="1">
                <a:solidFill>
                  <a:srgbClr val="000000"/>
                </a:solidFill>
                <a:latin typeface="TH SarabunPSK" pitchFamily="34" charset="-34"/>
                <a:cs typeface="Cordia New" pitchFamily="34" charset="-34"/>
              </a:rPr>
              <a:t> </a:t>
            </a:r>
            <a:r>
              <a:rPr lang="th-TH" sz="1200" b="1">
                <a:solidFill>
                  <a:srgbClr val="000000"/>
                </a:solidFill>
                <a:latin typeface="TH SarabunPSK" pitchFamily="34" charset="-34"/>
                <a:cs typeface="Cordia New" pitchFamily="34" charset="-34"/>
              </a:rPr>
              <a:t>คือ </a:t>
            </a:r>
            <a:r>
              <a:rPr lang="en-US" sz="1200" b="1">
                <a:solidFill>
                  <a:srgbClr val="000000"/>
                </a:solidFill>
                <a:latin typeface="TH SarabunPSK" pitchFamily="34" charset="-34"/>
                <a:cs typeface="Cordia New" pitchFamily="34" charset="-34"/>
              </a:rPr>
              <a:t>Internal Integrity &amp; Transparency Assessment</a:t>
            </a:r>
          </a:p>
          <a:p>
            <a:r>
              <a:rPr lang="en-US" sz="1200" b="1">
                <a:solidFill>
                  <a:srgbClr val="000000"/>
                </a:solidFill>
                <a:latin typeface="TH SarabunPSK" pitchFamily="34" charset="-34"/>
                <a:cs typeface="Cordia New" pitchFamily="34" charset="-34"/>
              </a:rPr>
              <a:t>(</a:t>
            </a:r>
            <a:r>
              <a:rPr lang="th-TH" sz="1200" b="1">
                <a:solidFill>
                  <a:srgbClr val="000000"/>
                </a:solidFill>
                <a:latin typeface="TH SarabunPSK" pitchFamily="34" charset="-34"/>
                <a:cs typeface="Cordia New" pitchFamily="34" charset="-34"/>
              </a:rPr>
              <a:t>การประเมินจากมุมมองภายในองค์กร)</a:t>
            </a:r>
            <a:endParaRPr lang="en-US" sz="1200" b="1">
              <a:solidFill>
                <a:srgbClr val="000000"/>
              </a:solidFill>
              <a:latin typeface="TH SarabunPSK" pitchFamily="34" charset="-34"/>
              <a:cs typeface="Cordia New" pitchFamily="34" charset="-34"/>
            </a:endParaRPr>
          </a:p>
          <a:p>
            <a:r>
              <a:rPr lang="en-US" sz="1200" b="1">
                <a:solidFill>
                  <a:srgbClr val="FF0000"/>
                </a:solidFill>
                <a:latin typeface="TH SarabunPSK" pitchFamily="34" charset="-34"/>
                <a:cs typeface="Cordia New" pitchFamily="34" charset="-34"/>
              </a:rPr>
              <a:t>EBIT</a:t>
            </a:r>
            <a:r>
              <a:rPr lang="en-US" sz="1200" b="1">
                <a:solidFill>
                  <a:srgbClr val="000000"/>
                </a:solidFill>
                <a:latin typeface="TH SarabunPSK" pitchFamily="34" charset="-34"/>
                <a:cs typeface="Cordia New" pitchFamily="34" charset="-34"/>
              </a:rPr>
              <a:t> </a:t>
            </a:r>
            <a:r>
              <a:rPr lang="th-TH" sz="1200" b="1">
                <a:solidFill>
                  <a:srgbClr val="000000"/>
                </a:solidFill>
                <a:latin typeface="TH SarabunPSK" pitchFamily="34" charset="-34"/>
                <a:cs typeface="Cordia New" pitchFamily="34" charset="-34"/>
              </a:rPr>
              <a:t>คือ </a:t>
            </a:r>
            <a:r>
              <a:rPr lang="en-US" sz="1200" b="1">
                <a:solidFill>
                  <a:srgbClr val="000000"/>
                </a:solidFill>
                <a:latin typeface="TH SarabunPSK" pitchFamily="34" charset="-34"/>
                <a:cs typeface="Cordia New" pitchFamily="34" charset="-34"/>
              </a:rPr>
              <a:t>Evidence-Based Integrity &amp; Transparency Assessment</a:t>
            </a:r>
          </a:p>
          <a:p>
            <a:r>
              <a:rPr lang="en-US" sz="1200" b="1">
                <a:solidFill>
                  <a:srgbClr val="000000"/>
                </a:solidFill>
                <a:latin typeface="TH SarabunPSK" pitchFamily="34" charset="-34"/>
                <a:cs typeface="Cordia New" pitchFamily="34" charset="-34"/>
              </a:rPr>
              <a:t>(</a:t>
            </a:r>
            <a:r>
              <a:rPr lang="th-TH" sz="1200" b="1">
                <a:solidFill>
                  <a:srgbClr val="000000"/>
                </a:solidFill>
                <a:latin typeface="TH SarabunPSK" pitchFamily="34" charset="-34"/>
                <a:cs typeface="Cordia New" pitchFamily="34" charset="-34"/>
              </a:rPr>
              <a:t>การประเมินจากหลักฐานเชิงประจักษ์)</a:t>
            </a:r>
            <a:endParaRPr lang="th-TH" sz="1200" b="1">
              <a:solidFill>
                <a:srgbClr val="000000"/>
              </a:solidFill>
              <a:latin typeface="Calibri" pitchFamily="34" charset="0"/>
              <a:cs typeface="Cordia New" pitchFamily="34" charset="-34"/>
            </a:endParaRPr>
          </a:p>
        </p:txBody>
      </p:sp>
      <p:pic>
        <p:nvPicPr>
          <p:cNvPr id="55" name="Picture 28" descr="logo1200t3 copy"/>
          <p:cNvPicPr>
            <a:picLocks noChangeAspect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146050" y="0"/>
            <a:ext cx="387350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6" name="ตัวเชื่อมต่อตรง 75"/>
          <p:cNvCxnSpPr/>
          <p:nvPr/>
        </p:nvCxnSpPr>
        <p:spPr>
          <a:xfrm>
            <a:off x="4643438" y="2143125"/>
            <a:ext cx="360362" cy="0"/>
          </a:xfrm>
          <a:prstGeom prst="straightConnector1">
            <a:avLst/>
          </a:prstGeom>
          <a:noFill/>
          <a:ln w="25402">
            <a:solidFill>
              <a:srgbClr val="C0504D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</p:cxnSp>
      <p:cxnSp>
        <p:nvCxnSpPr>
          <p:cNvPr id="57" name="ตัวเชื่อมต่อตรง 66"/>
          <p:cNvCxnSpPr/>
          <p:nvPr/>
        </p:nvCxnSpPr>
        <p:spPr>
          <a:xfrm>
            <a:off x="2714625" y="4365625"/>
            <a:ext cx="215900" cy="0"/>
          </a:xfrm>
          <a:prstGeom prst="straightConnector1">
            <a:avLst/>
          </a:prstGeom>
          <a:noFill/>
          <a:ln w="25402">
            <a:solidFill>
              <a:srgbClr val="C0504D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</p:cxnSp>
      <p:sp>
        <p:nvSpPr>
          <p:cNvPr id="14394" name="Text Box 15"/>
          <p:cNvSpPr txBox="1">
            <a:spLocks noChangeArrowheads="1"/>
          </p:cNvSpPr>
          <p:nvPr/>
        </p:nvSpPr>
        <p:spPr bwMode="auto">
          <a:xfrm>
            <a:off x="5003800" y="3068638"/>
            <a:ext cx="2714625" cy="554037"/>
          </a:xfrm>
          <a:prstGeom prst="rect">
            <a:avLst/>
          </a:prstGeom>
          <a:solidFill>
            <a:srgbClr val="808080"/>
          </a:solidFill>
          <a:ln w="9528">
            <a:solidFill>
              <a:srgbClr val="808080"/>
            </a:solidFill>
            <a:miter lim="800000"/>
            <a:headEnd/>
            <a:tailEnd/>
          </a:ln>
        </p:spPr>
        <p:txBody>
          <a:bodyPr lIns="0" tIns="0" rIns="0" bIns="0" anchorCtr="1">
            <a:spAutoFit/>
          </a:bodyPr>
          <a:lstStyle/>
          <a:p>
            <a:pPr algn="ctr"/>
            <a:r>
              <a:rPr lang="th-TH" sz="1800" b="1">
                <a:solidFill>
                  <a:srgbClr val="FFFFFF"/>
                </a:solidFill>
                <a:latin typeface="TH SarabunPSK" pitchFamily="34" charset="-34"/>
                <a:ea typeface="Angsana New" pitchFamily="18" charset="-34"/>
                <a:cs typeface="TH SarabunPSK" pitchFamily="34" charset="-34"/>
              </a:rPr>
              <a:t>ประสบการณ์ตรง</a:t>
            </a:r>
          </a:p>
          <a:p>
            <a:pPr algn="ctr"/>
            <a:r>
              <a:rPr lang="th-TH" sz="1800" b="1">
                <a:solidFill>
                  <a:srgbClr val="FFFFFF"/>
                </a:solidFill>
                <a:latin typeface="TH SarabunPSK" pitchFamily="34" charset="-34"/>
                <a:ea typeface="Angsana New" pitchFamily="18" charset="-34"/>
                <a:cs typeface="TH SarabunPSK" pitchFamily="34" charset="-34"/>
              </a:rPr>
              <a:t>(</a:t>
            </a:r>
            <a:r>
              <a:rPr lang="en-US" sz="1800" b="1">
                <a:solidFill>
                  <a:srgbClr val="FFFFFF"/>
                </a:solidFill>
                <a:latin typeface="TH SarabunPSK" pitchFamily="34" charset="-34"/>
                <a:ea typeface="Angsana New" pitchFamily="18" charset="-34"/>
                <a:cs typeface="TH SarabunPSK" pitchFamily="34" charset="-34"/>
              </a:rPr>
              <a:t>Experience)</a:t>
            </a:r>
            <a:endParaRPr lang="th-TH" sz="1800">
              <a:solidFill>
                <a:srgbClr val="000000"/>
              </a:solidFill>
              <a:latin typeface="Calibri" pitchFamily="34" charset="0"/>
              <a:ea typeface="Angsana New" pitchFamily="18" charset="-34"/>
              <a:cs typeface="TH SarabunPSK" pitchFamily="34" charset="-34"/>
            </a:endParaRPr>
          </a:p>
        </p:txBody>
      </p:sp>
      <p:cxnSp>
        <p:nvCxnSpPr>
          <p:cNvPr id="59" name="ตัวเชื่อมต่อตรง 73"/>
          <p:cNvCxnSpPr/>
          <p:nvPr/>
        </p:nvCxnSpPr>
        <p:spPr>
          <a:xfrm>
            <a:off x="4643438" y="3068638"/>
            <a:ext cx="215900" cy="0"/>
          </a:xfrm>
          <a:prstGeom prst="straightConnector1">
            <a:avLst/>
          </a:prstGeom>
          <a:noFill/>
          <a:ln w="25402">
            <a:solidFill>
              <a:srgbClr val="C0504D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</p:cxnSp>
      <p:cxnSp>
        <p:nvCxnSpPr>
          <p:cNvPr id="60" name="ตัวเชื่อมต่อตรง 86"/>
          <p:cNvCxnSpPr/>
          <p:nvPr/>
        </p:nvCxnSpPr>
        <p:spPr>
          <a:xfrm rot="16199987" flipH="1">
            <a:off x="4502150" y="3065463"/>
            <a:ext cx="714375" cy="0"/>
          </a:xfrm>
          <a:prstGeom prst="straightConnector1">
            <a:avLst/>
          </a:prstGeom>
          <a:noFill/>
          <a:ln w="25402">
            <a:solidFill>
              <a:srgbClr val="C0504D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</p:cxnSp>
      <p:cxnSp>
        <p:nvCxnSpPr>
          <p:cNvPr id="61" name="ตัวเชื่อมต่อตรง 91"/>
          <p:cNvCxnSpPr/>
          <p:nvPr/>
        </p:nvCxnSpPr>
        <p:spPr>
          <a:xfrm>
            <a:off x="4859338" y="2708275"/>
            <a:ext cx="144462" cy="0"/>
          </a:xfrm>
          <a:prstGeom prst="straightConnector1">
            <a:avLst/>
          </a:prstGeom>
          <a:noFill/>
          <a:ln w="25402">
            <a:solidFill>
              <a:srgbClr val="C0504D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</p:cxnSp>
      <p:cxnSp>
        <p:nvCxnSpPr>
          <p:cNvPr id="62" name="ตัวเชื่อมต่อตรง 91"/>
          <p:cNvCxnSpPr/>
          <p:nvPr/>
        </p:nvCxnSpPr>
        <p:spPr>
          <a:xfrm>
            <a:off x="4859338" y="3429000"/>
            <a:ext cx="144462" cy="0"/>
          </a:xfrm>
          <a:prstGeom prst="straightConnector1">
            <a:avLst/>
          </a:prstGeom>
          <a:noFill/>
          <a:ln w="25402">
            <a:solidFill>
              <a:srgbClr val="C0504D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</p:cxnSp>
      <p:sp>
        <p:nvSpPr>
          <p:cNvPr id="14399" name="Text Box 23"/>
          <p:cNvSpPr txBox="1">
            <a:spLocks noChangeArrowheads="1"/>
          </p:cNvSpPr>
          <p:nvPr/>
        </p:nvSpPr>
        <p:spPr bwMode="auto">
          <a:xfrm>
            <a:off x="7953375" y="3213100"/>
            <a:ext cx="1011238" cy="252413"/>
          </a:xfrm>
          <a:prstGeom prst="rect">
            <a:avLst/>
          </a:prstGeom>
          <a:solidFill>
            <a:srgbClr val="7F7F7F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Ctr="1">
            <a:spAutoFit/>
          </a:bodyPr>
          <a:lstStyle/>
          <a:p>
            <a:pPr algn="ctr">
              <a:spcBef>
                <a:spcPts val="500"/>
              </a:spcBef>
              <a:spcAft>
                <a:spcPts val="500"/>
              </a:spcAft>
            </a:pPr>
            <a:r>
              <a:rPr lang="en-US" sz="1400" b="1">
                <a:solidFill>
                  <a:srgbClr val="FFFFFF"/>
                </a:solidFill>
                <a:latin typeface="TH SarabunPSK" pitchFamily="34" charset="-34"/>
                <a:ea typeface="Angsana New" pitchFamily="18" charset="-34"/>
                <a:cs typeface="TH SarabunPSK" pitchFamily="34" charset="-34"/>
              </a:rPr>
              <a:t>EIT</a:t>
            </a:r>
            <a:r>
              <a:rPr lang="en-US" sz="1400">
                <a:solidFill>
                  <a:srgbClr val="FFFFFF"/>
                </a:solidFill>
                <a:latin typeface="TH SarabunPSK" pitchFamily="34" charset="-34"/>
                <a:ea typeface="Angsana New" pitchFamily="18" charset="-34"/>
                <a:cs typeface="TH SarabunPSK" pitchFamily="34" charset="-34"/>
              </a:rPr>
              <a:t> </a:t>
            </a:r>
            <a:endParaRPr lang="th-TH">
              <a:solidFill>
                <a:srgbClr val="000000"/>
              </a:solidFill>
              <a:latin typeface="Calibri" pitchFamily="34" charset="0"/>
              <a:ea typeface="Angsana New" pitchFamily="18" charset="-34"/>
              <a:cs typeface="TH SarabunPSK" pitchFamily="34" charset="-34"/>
            </a:endParaRPr>
          </a:p>
        </p:txBody>
      </p:sp>
      <p:cxnSp>
        <p:nvCxnSpPr>
          <p:cNvPr id="64" name="ตัวเชื่อมต่อตรง 101"/>
          <p:cNvCxnSpPr/>
          <p:nvPr/>
        </p:nvCxnSpPr>
        <p:spPr>
          <a:xfrm>
            <a:off x="7740650" y="3357563"/>
            <a:ext cx="215900" cy="0"/>
          </a:xfrm>
          <a:prstGeom prst="straightConnector1">
            <a:avLst/>
          </a:prstGeom>
          <a:noFill/>
          <a:ln w="25402">
            <a:solidFill>
              <a:srgbClr val="C0504D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</p:cxn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0"/>
          <p:cNvSpPr txBox="1"/>
          <p:nvPr/>
        </p:nvSpPr>
        <p:spPr>
          <a:xfrm>
            <a:off x="0" y="-1588"/>
            <a:ext cx="9144000" cy="523876"/>
          </a:xfrm>
          <a:prstGeom prst="rect">
            <a:avLst/>
          </a:prstGeom>
          <a:gradFill>
            <a:gsLst>
              <a:gs pos="0">
                <a:srgbClr val="5D417E"/>
              </a:gs>
              <a:gs pos="100000">
                <a:srgbClr val="7B58A6"/>
              </a:gs>
            </a:gsLst>
            <a:lin ang="16200000"/>
          </a:gradFill>
          <a:ln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anchor="ctr" anchorCtr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h-TH" sz="1800" b="1" kern="0">
                <a:solidFill>
                  <a:srgbClr val="FFFFFF"/>
                </a:solidFill>
                <a:latin typeface="Calibri"/>
                <a:cs typeface="Cordia New"/>
              </a:rPr>
              <a:t>กรอบแนวคิดการประเมินคุณธรรมและความโปร่งใสในการดำเนินงาน (ต่อ)</a:t>
            </a: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2124075" y="765175"/>
            <a:ext cx="4103688" cy="503238"/>
          </a:xfrm>
          <a:prstGeom prst="rect">
            <a:avLst/>
          </a:prstGeom>
          <a:solidFill>
            <a:srgbClr val="7030A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Ctr="1">
            <a:spAutoFit/>
          </a:bodyPr>
          <a:lstStyle/>
          <a:p>
            <a:pPr algn="ctr"/>
            <a:r>
              <a:rPr lang="th-TH" b="1" i="1">
                <a:solidFill>
                  <a:srgbClr val="FFFFFF"/>
                </a:solidFill>
                <a:latin typeface="TH SarabunPSK" pitchFamily="34" charset="-34"/>
                <a:cs typeface="Cordia New" pitchFamily="34" charset="-34"/>
              </a:rPr>
              <a:t>ความโปร่งใส </a:t>
            </a:r>
            <a:r>
              <a:rPr lang="th-TH" sz="3200" b="1" i="1">
                <a:solidFill>
                  <a:srgbClr val="FFFFFF"/>
                </a:solidFill>
                <a:latin typeface="TH SarabunPSK" pitchFamily="34" charset="-34"/>
                <a:cs typeface="Cordia New" pitchFamily="34" charset="-34"/>
              </a:rPr>
              <a:t> </a:t>
            </a:r>
            <a:r>
              <a:rPr lang="th-TH" sz="2400" b="1" i="1">
                <a:solidFill>
                  <a:srgbClr val="FFFFFF"/>
                </a:solidFill>
                <a:latin typeface="TH SarabunPSK" pitchFamily="34" charset="-34"/>
                <a:cs typeface="Cordia New" pitchFamily="34" charset="-34"/>
              </a:rPr>
              <a:t>(</a:t>
            </a:r>
            <a:r>
              <a:rPr lang="en-US" sz="2400" b="1" i="1">
                <a:solidFill>
                  <a:srgbClr val="FFFFFF"/>
                </a:solidFill>
                <a:latin typeface="TH SarabunPSK" pitchFamily="34" charset="-34"/>
                <a:cs typeface="Cordia New" pitchFamily="34" charset="-34"/>
              </a:rPr>
              <a:t>Transparency)</a:t>
            </a:r>
            <a:endParaRPr lang="th-TH" sz="2400" i="1">
              <a:solidFill>
                <a:srgbClr val="000000"/>
              </a:solidFill>
              <a:cs typeface="Cordia New" pitchFamily="34" charset="-34"/>
            </a:endParaRPr>
          </a:p>
        </p:txBody>
      </p:sp>
      <p:sp>
        <p:nvSpPr>
          <p:cNvPr id="15364" name="Text Box 9"/>
          <p:cNvSpPr txBox="1">
            <a:spLocks noChangeArrowheads="1"/>
          </p:cNvSpPr>
          <p:nvPr/>
        </p:nvSpPr>
        <p:spPr bwMode="auto">
          <a:xfrm>
            <a:off x="1057275" y="1628775"/>
            <a:ext cx="2362200" cy="307975"/>
          </a:xfrm>
          <a:prstGeom prst="rect">
            <a:avLst/>
          </a:prstGeom>
          <a:solidFill>
            <a:srgbClr val="B3A2C7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Ctr="1">
            <a:spAutoFit/>
          </a:bodyPr>
          <a:lstStyle/>
          <a:p>
            <a:pPr algn="ctr">
              <a:spcBef>
                <a:spcPts val="500"/>
              </a:spcBef>
              <a:spcAft>
                <a:spcPts val="500"/>
              </a:spcAft>
            </a:pPr>
            <a:r>
              <a:rPr lang="th-TH" sz="2000" b="1">
                <a:solidFill>
                  <a:srgbClr val="000000"/>
                </a:solidFill>
                <a:latin typeface="TH SarabunPSK" pitchFamily="34" charset="-34"/>
                <a:cs typeface="Cordia New" pitchFamily="34" charset="-34"/>
              </a:rPr>
              <a:t>การดำเนินงานขององค์กร</a:t>
            </a:r>
            <a:endParaRPr lang="th-TH" sz="2000">
              <a:solidFill>
                <a:srgbClr val="000000"/>
              </a:solidFill>
              <a:cs typeface="Cordia New" pitchFamily="34" charset="-34"/>
            </a:endParaRPr>
          </a:p>
        </p:txBody>
      </p:sp>
      <p:sp>
        <p:nvSpPr>
          <p:cNvPr id="15365" name="Text Box 10"/>
          <p:cNvSpPr txBox="1">
            <a:spLocks noChangeArrowheads="1"/>
          </p:cNvSpPr>
          <p:nvPr/>
        </p:nvSpPr>
        <p:spPr bwMode="auto">
          <a:xfrm>
            <a:off x="5076825" y="1700213"/>
            <a:ext cx="2362200" cy="307975"/>
          </a:xfrm>
          <a:prstGeom prst="rect">
            <a:avLst/>
          </a:prstGeom>
          <a:solidFill>
            <a:srgbClr val="B3A2C7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Ctr="1">
            <a:spAutoFit/>
          </a:bodyPr>
          <a:lstStyle/>
          <a:p>
            <a:pPr algn="ctr">
              <a:spcBef>
                <a:spcPts val="500"/>
              </a:spcBef>
              <a:spcAft>
                <a:spcPts val="500"/>
              </a:spcAft>
            </a:pPr>
            <a:r>
              <a:rPr lang="th-TH" sz="2000" b="1">
                <a:solidFill>
                  <a:srgbClr val="000000"/>
                </a:solidFill>
                <a:latin typeface="TH SarabunPSK" pitchFamily="34" charset="-34"/>
                <a:cs typeface="Cordia New" pitchFamily="34" charset="-34"/>
              </a:rPr>
              <a:t>ระบบการร้องเรียนขององค์กร</a:t>
            </a:r>
            <a:endParaRPr lang="th-TH" sz="2000">
              <a:solidFill>
                <a:srgbClr val="000000"/>
              </a:solidFill>
              <a:cs typeface="Cordia New" pitchFamily="34" charset="-34"/>
            </a:endParaRPr>
          </a:p>
        </p:txBody>
      </p:sp>
      <p:sp>
        <p:nvSpPr>
          <p:cNvPr id="6" name="Text Box 23"/>
          <p:cNvSpPr txBox="1"/>
          <p:nvPr/>
        </p:nvSpPr>
        <p:spPr>
          <a:xfrm>
            <a:off x="3995738" y="2962275"/>
            <a:ext cx="1011237" cy="215900"/>
          </a:xfrm>
          <a:prstGeom prst="rect">
            <a:avLst/>
          </a:prstGeom>
          <a:gradFill>
            <a:gsLst>
              <a:gs pos="0">
                <a:srgbClr val="5D417E"/>
              </a:gs>
              <a:gs pos="100000">
                <a:srgbClr val="7B58A6"/>
              </a:gs>
            </a:gsLst>
            <a:lin ang="16200000"/>
          </a:gradFill>
          <a:ln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lIns="0" tIns="0" rIns="0" bIns="0" anchorCtr="1">
            <a:spAutoFit/>
          </a:bodyPr>
          <a:lstStyle/>
          <a:p>
            <a:pPr algn="ctr" fontAlgn="auto">
              <a:spcBef>
                <a:spcPts val="500"/>
              </a:spcBef>
              <a:spcAft>
                <a:spcPts val="5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1" i="1" kern="0" dirty="0">
                <a:solidFill>
                  <a:srgbClr val="FFFFFF"/>
                </a:solidFill>
                <a:latin typeface="TH SarabunPSK" pitchFamily="34"/>
                <a:ea typeface="Angsana New" pitchFamily="18"/>
                <a:cs typeface="TH SarabunPSK" pitchFamily="34"/>
              </a:rPr>
              <a:t>EIT </a:t>
            </a:r>
            <a:r>
              <a:rPr lang="th-TH" sz="1400" b="1" i="1" kern="0" dirty="0">
                <a:solidFill>
                  <a:srgbClr val="FFFFFF"/>
                </a:solidFill>
                <a:latin typeface="TH SarabunPSK" pitchFamily="34"/>
                <a:ea typeface="Angsana New" pitchFamily="18"/>
                <a:cs typeface="TH SarabunPSK" pitchFamily="34"/>
              </a:rPr>
              <a:t>และ </a:t>
            </a:r>
            <a:r>
              <a:rPr lang="en-US" sz="1400" b="1" i="1" kern="0" dirty="0">
                <a:solidFill>
                  <a:srgbClr val="FFFFFF"/>
                </a:solidFill>
                <a:latin typeface="TH SarabunPSK" pitchFamily="34"/>
                <a:ea typeface="Angsana New" pitchFamily="18"/>
                <a:cs typeface="TH SarabunPSK" pitchFamily="34"/>
              </a:rPr>
              <a:t>EBIT</a:t>
            </a:r>
            <a:endParaRPr lang="th-TH" sz="1800" b="1" i="1" kern="0" dirty="0">
              <a:solidFill>
                <a:srgbClr val="000000"/>
              </a:solidFill>
              <a:latin typeface="Arial" pitchFamily="34"/>
              <a:cs typeface="Angsana New" pitchFamily="18"/>
            </a:endParaRPr>
          </a:p>
        </p:txBody>
      </p:sp>
      <p:sp>
        <p:nvSpPr>
          <p:cNvPr id="7" name="Text Box 23"/>
          <p:cNvSpPr txBox="1"/>
          <p:nvPr/>
        </p:nvSpPr>
        <p:spPr>
          <a:xfrm>
            <a:off x="3995738" y="2600325"/>
            <a:ext cx="1011237" cy="215900"/>
          </a:xfrm>
          <a:prstGeom prst="rect">
            <a:avLst/>
          </a:prstGeom>
          <a:gradFill>
            <a:gsLst>
              <a:gs pos="0">
                <a:srgbClr val="5D417E"/>
              </a:gs>
              <a:gs pos="100000">
                <a:srgbClr val="7B58A6"/>
              </a:gs>
            </a:gsLst>
            <a:lin ang="16200000"/>
          </a:gradFill>
          <a:ln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lIns="0" tIns="0" rIns="0" bIns="0" anchorCtr="1">
            <a:spAutoFit/>
          </a:bodyPr>
          <a:lstStyle/>
          <a:p>
            <a:pPr algn="ctr" fontAlgn="auto">
              <a:spcBef>
                <a:spcPts val="500"/>
              </a:spcBef>
              <a:spcAft>
                <a:spcPts val="5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1" i="1" kern="0">
                <a:solidFill>
                  <a:srgbClr val="FFFFFF"/>
                </a:solidFill>
                <a:latin typeface="TH SarabunPSK" pitchFamily="34"/>
                <a:ea typeface="Angsana New" pitchFamily="18"/>
                <a:cs typeface="TH SarabunPSK" pitchFamily="34"/>
              </a:rPr>
              <a:t>EIT </a:t>
            </a:r>
            <a:r>
              <a:rPr lang="th-TH" sz="1400" b="1" i="1" kern="0">
                <a:solidFill>
                  <a:srgbClr val="FFFFFF"/>
                </a:solidFill>
                <a:latin typeface="TH SarabunPSK" pitchFamily="34"/>
                <a:ea typeface="Angsana New" pitchFamily="18"/>
                <a:cs typeface="TH SarabunPSK" pitchFamily="34"/>
              </a:rPr>
              <a:t>และ </a:t>
            </a:r>
            <a:r>
              <a:rPr lang="en-US" sz="1400" b="1" i="1" kern="0">
                <a:solidFill>
                  <a:srgbClr val="FFFFFF"/>
                </a:solidFill>
                <a:latin typeface="TH SarabunPSK" pitchFamily="34"/>
                <a:ea typeface="Angsana New" pitchFamily="18"/>
                <a:cs typeface="TH SarabunPSK" pitchFamily="34"/>
              </a:rPr>
              <a:t>EBIT</a:t>
            </a:r>
            <a:endParaRPr lang="th-TH" sz="1800" b="1" i="1" kern="0">
              <a:solidFill>
                <a:srgbClr val="000000"/>
              </a:solidFill>
              <a:latin typeface="Arial" pitchFamily="34"/>
              <a:cs typeface="Angsana New" pitchFamily="18"/>
            </a:endParaRPr>
          </a:p>
        </p:txBody>
      </p:sp>
      <p:cxnSp>
        <p:nvCxnSpPr>
          <p:cNvPr id="8" name="ตัวเชื่อมต่อตรง 76"/>
          <p:cNvCxnSpPr/>
          <p:nvPr/>
        </p:nvCxnSpPr>
        <p:spPr>
          <a:xfrm>
            <a:off x="1331913" y="1412875"/>
            <a:ext cx="0" cy="215900"/>
          </a:xfrm>
          <a:prstGeom prst="straightConnector1">
            <a:avLst/>
          </a:prstGeom>
          <a:noFill/>
          <a:ln w="25402">
            <a:solidFill>
              <a:srgbClr val="8064A2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</p:cxn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1495425" y="1989138"/>
            <a:ext cx="2362200" cy="523875"/>
          </a:xfrm>
          <a:prstGeom prst="rect">
            <a:avLst/>
          </a:prstGeom>
          <a:solidFill>
            <a:srgbClr val="CCC1DA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Ctr="1">
            <a:spAutoFit/>
          </a:bodyPr>
          <a:lstStyle/>
          <a:p>
            <a:pPr algn="ctr"/>
            <a:r>
              <a:rPr lang="th-TH" sz="1700" b="1">
                <a:solidFill>
                  <a:srgbClr val="000000"/>
                </a:solidFill>
                <a:latin typeface="Calibri" pitchFamily="34" charset="0"/>
                <a:cs typeface="Cordia New" pitchFamily="34" charset="-34"/>
              </a:rPr>
              <a:t>การให้และเปิดเผยข้อมูล</a:t>
            </a:r>
          </a:p>
          <a:p>
            <a:pPr algn="ctr"/>
            <a:r>
              <a:rPr lang="th-TH" sz="1700" b="1">
                <a:solidFill>
                  <a:srgbClr val="000000"/>
                </a:solidFill>
                <a:latin typeface="Calibri" pitchFamily="34" charset="0"/>
                <a:cs typeface="Cordia New" pitchFamily="34" charset="-34"/>
              </a:rPr>
              <a:t>การจัดซื้อจัดจ้าง</a:t>
            </a:r>
            <a:endParaRPr lang="en-US" sz="1700" b="1">
              <a:solidFill>
                <a:srgbClr val="000000"/>
              </a:solidFill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15370" name="Text Box 9"/>
          <p:cNvSpPr txBox="1">
            <a:spLocks noChangeArrowheads="1"/>
          </p:cNvSpPr>
          <p:nvPr/>
        </p:nvSpPr>
        <p:spPr bwMode="auto">
          <a:xfrm>
            <a:off x="1495425" y="2565400"/>
            <a:ext cx="2362200" cy="287338"/>
          </a:xfrm>
          <a:prstGeom prst="rect">
            <a:avLst/>
          </a:prstGeom>
          <a:solidFill>
            <a:srgbClr val="CCC1DA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Ctr="1">
            <a:spAutoFit/>
          </a:bodyPr>
          <a:lstStyle/>
          <a:p>
            <a:pPr algn="ctr"/>
            <a:r>
              <a:rPr lang="th-TH" sz="1800" b="1">
                <a:solidFill>
                  <a:srgbClr val="000000"/>
                </a:solidFill>
                <a:latin typeface="Calibri" pitchFamily="34" charset="0"/>
                <a:cs typeface="Cordia New" pitchFamily="34" charset="-34"/>
              </a:rPr>
              <a:t>มาตรฐานการปฏิบัติงาน</a:t>
            </a:r>
            <a:endParaRPr lang="en-US" sz="1800" b="1">
              <a:solidFill>
                <a:srgbClr val="000000"/>
              </a:solidFill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15371" name="Text Box 9"/>
          <p:cNvSpPr txBox="1">
            <a:spLocks noChangeArrowheads="1"/>
          </p:cNvSpPr>
          <p:nvPr/>
        </p:nvSpPr>
        <p:spPr bwMode="auto">
          <a:xfrm>
            <a:off x="1495425" y="2924175"/>
            <a:ext cx="2362200" cy="276225"/>
          </a:xfrm>
          <a:prstGeom prst="rect">
            <a:avLst/>
          </a:prstGeom>
          <a:solidFill>
            <a:srgbClr val="CCC1DA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Ctr="1">
            <a:spAutoFit/>
          </a:bodyPr>
          <a:lstStyle/>
          <a:p>
            <a:pPr algn="ctr"/>
            <a:r>
              <a:rPr lang="th-TH" sz="1800" b="1">
                <a:solidFill>
                  <a:srgbClr val="000000"/>
                </a:solidFill>
                <a:latin typeface="Calibri" pitchFamily="34" charset="0"/>
                <a:cs typeface="Cordia New" pitchFamily="34" charset="-34"/>
              </a:rPr>
              <a:t>ความเป็นธรรม /ไม่เลือกปฏิบัติ</a:t>
            </a:r>
            <a:endParaRPr lang="en-US" sz="1800" b="1">
              <a:solidFill>
                <a:srgbClr val="000000"/>
              </a:solidFill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15372" name="Text Box 9"/>
          <p:cNvSpPr txBox="1">
            <a:spLocks noChangeArrowheads="1"/>
          </p:cNvSpPr>
          <p:nvPr/>
        </p:nvSpPr>
        <p:spPr bwMode="auto">
          <a:xfrm>
            <a:off x="1495425" y="3286125"/>
            <a:ext cx="2362200" cy="287338"/>
          </a:xfrm>
          <a:prstGeom prst="rect">
            <a:avLst/>
          </a:prstGeom>
          <a:solidFill>
            <a:srgbClr val="CCC1DA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Ctr="1">
            <a:spAutoFit/>
          </a:bodyPr>
          <a:lstStyle/>
          <a:p>
            <a:pPr algn="ctr"/>
            <a:r>
              <a:rPr lang="th-TH" sz="1800" b="1">
                <a:solidFill>
                  <a:srgbClr val="000000"/>
                </a:solidFill>
                <a:latin typeface="Calibri" pitchFamily="34" charset="0"/>
                <a:cs typeface="Cordia New" pitchFamily="34" charset="-34"/>
              </a:rPr>
              <a:t>การมีส่วนร่วม</a:t>
            </a:r>
            <a:endParaRPr lang="en-US" sz="1800" b="1">
              <a:solidFill>
                <a:srgbClr val="000000"/>
              </a:solidFill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15373" name="Text Box 9"/>
          <p:cNvSpPr txBox="1">
            <a:spLocks noChangeArrowheads="1"/>
          </p:cNvSpPr>
          <p:nvPr/>
        </p:nvSpPr>
        <p:spPr bwMode="auto">
          <a:xfrm>
            <a:off x="1495425" y="4000500"/>
            <a:ext cx="2362200" cy="523875"/>
          </a:xfrm>
          <a:prstGeom prst="rect">
            <a:avLst/>
          </a:prstGeom>
          <a:solidFill>
            <a:srgbClr val="CCC1DA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Ctr="1">
            <a:spAutoFit/>
          </a:bodyPr>
          <a:lstStyle/>
          <a:p>
            <a:pPr algn="ctr"/>
            <a:r>
              <a:rPr lang="th-TH" sz="1700" b="1">
                <a:solidFill>
                  <a:srgbClr val="000000"/>
                </a:solidFill>
                <a:latin typeface="Calibri" pitchFamily="34" charset="0"/>
                <a:cs typeface="Cordia New" pitchFamily="34" charset="-34"/>
              </a:rPr>
              <a:t>การเข้าถึงข้อมูลตามภารกิจหลัก     ของหน่วยงาน</a:t>
            </a:r>
            <a:endParaRPr lang="en-US" sz="1700" b="1">
              <a:solidFill>
                <a:srgbClr val="000000"/>
              </a:solidFill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15374" name="Text Box 9"/>
          <p:cNvSpPr txBox="1">
            <a:spLocks noChangeArrowheads="1"/>
          </p:cNvSpPr>
          <p:nvPr/>
        </p:nvSpPr>
        <p:spPr bwMode="auto">
          <a:xfrm>
            <a:off x="1495425" y="3643313"/>
            <a:ext cx="2362200" cy="287337"/>
          </a:xfrm>
          <a:prstGeom prst="rect">
            <a:avLst/>
          </a:prstGeom>
          <a:solidFill>
            <a:srgbClr val="CCC1DA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Ctr="1">
            <a:spAutoFit/>
          </a:bodyPr>
          <a:lstStyle/>
          <a:p>
            <a:pPr algn="ctr"/>
            <a:r>
              <a:rPr lang="th-TH" sz="1800" b="1">
                <a:solidFill>
                  <a:srgbClr val="000000"/>
                </a:solidFill>
                <a:latin typeface="Calibri" pitchFamily="34" charset="0"/>
                <a:cs typeface="Cordia New" pitchFamily="34" charset="-34"/>
              </a:rPr>
              <a:t>ผลสัมฤทธิ์การปฏิบัติราชการ</a:t>
            </a:r>
            <a:endParaRPr lang="en-US" sz="1800" b="1">
              <a:solidFill>
                <a:srgbClr val="000000"/>
              </a:solidFill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15375" name="Text Box 9"/>
          <p:cNvSpPr txBox="1">
            <a:spLocks noChangeArrowheads="1"/>
          </p:cNvSpPr>
          <p:nvPr/>
        </p:nvSpPr>
        <p:spPr bwMode="auto">
          <a:xfrm>
            <a:off x="5429250" y="2205038"/>
            <a:ext cx="2362200" cy="287337"/>
          </a:xfrm>
          <a:prstGeom prst="rect">
            <a:avLst/>
          </a:prstGeom>
          <a:solidFill>
            <a:srgbClr val="CCC1DA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Ctr="1">
            <a:spAutoFit/>
          </a:bodyPr>
          <a:lstStyle/>
          <a:p>
            <a:pPr algn="ctr"/>
            <a:r>
              <a:rPr lang="th-TH" sz="1800" b="1">
                <a:solidFill>
                  <a:srgbClr val="000000"/>
                </a:solidFill>
                <a:latin typeface="Calibri" pitchFamily="34" charset="0"/>
                <a:cs typeface="Cordia New" pitchFamily="34" charset="-34"/>
              </a:rPr>
              <a:t>การตอบสนองข้อร้องเรียน</a:t>
            </a:r>
            <a:endParaRPr lang="en-US" sz="1800" b="1">
              <a:solidFill>
                <a:srgbClr val="000000"/>
              </a:solidFill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15376" name="Text Box 9"/>
          <p:cNvSpPr txBox="1">
            <a:spLocks noChangeArrowheads="1"/>
          </p:cNvSpPr>
          <p:nvPr/>
        </p:nvSpPr>
        <p:spPr bwMode="auto">
          <a:xfrm>
            <a:off x="5429250" y="2924175"/>
            <a:ext cx="2376488" cy="288925"/>
          </a:xfrm>
          <a:prstGeom prst="rect">
            <a:avLst/>
          </a:prstGeom>
          <a:solidFill>
            <a:srgbClr val="CCC1DA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Ctr="1">
            <a:spAutoFit/>
          </a:bodyPr>
          <a:lstStyle/>
          <a:p>
            <a:pPr algn="ctr"/>
            <a:r>
              <a:rPr lang="th-TH" sz="1800" b="1">
                <a:solidFill>
                  <a:srgbClr val="000000"/>
                </a:solidFill>
                <a:latin typeface="Calibri" pitchFamily="34" charset="0"/>
                <a:cs typeface="Cordia New" pitchFamily="34" charset="-34"/>
              </a:rPr>
              <a:t>การแจ้งผลร้องเรียน</a:t>
            </a:r>
            <a:endParaRPr lang="en-US" sz="1800" b="1">
              <a:solidFill>
                <a:srgbClr val="000000"/>
              </a:solidFill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15377" name="Text Box 9"/>
          <p:cNvSpPr txBox="1">
            <a:spLocks noChangeArrowheads="1"/>
          </p:cNvSpPr>
          <p:nvPr/>
        </p:nvSpPr>
        <p:spPr bwMode="auto">
          <a:xfrm>
            <a:off x="5429250" y="2565400"/>
            <a:ext cx="2362200" cy="287338"/>
          </a:xfrm>
          <a:prstGeom prst="rect">
            <a:avLst/>
          </a:prstGeom>
          <a:solidFill>
            <a:srgbClr val="CCC1DA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Ctr="1">
            <a:spAutoFit/>
          </a:bodyPr>
          <a:lstStyle/>
          <a:p>
            <a:pPr algn="ctr"/>
            <a:r>
              <a:rPr lang="th-TH" sz="1800" b="1">
                <a:solidFill>
                  <a:srgbClr val="000000"/>
                </a:solidFill>
                <a:latin typeface="Calibri" pitchFamily="34" charset="0"/>
                <a:cs typeface="Cordia New" pitchFamily="34" charset="-34"/>
              </a:rPr>
              <a:t>ช่องทางการร้องเรียน</a:t>
            </a:r>
            <a:endParaRPr lang="en-US" sz="1800" b="1">
              <a:solidFill>
                <a:srgbClr val="000000"/>
              </a:solidFill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18" name="Text Box 23"/>
          <p:cNvSpPr txBox="1"/>
          <p:nvPr/>
        </p:nvSpPr>
        <p:spPr>
          <a:xfrm>
            <a:off x="4000500" y="3357563"/>
            <a:ext cx="1011238" cy="215900"/>
          </a:xfrm>
          <a:prstGeom prst="rect">
            <a:avLst/>
          </a:prstGeom>
          <a:gradFill>
            <a:gsLst>
              <a:gs pos="0">
                <a:srgbClr val="5D417E"/>
              </a:gs>
              <a:gs pos="100000">
                <a:srgbClr val="7B58A6"/>
              </a:gs>
            </a:gsLst>
            <a:lin ang="16200000"/>
          </a:gradFill>
          <a:ln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lIns="0" tIns="0" rIns="0" bIns="0" anchorCtr="1">
            <a:spAutoFit/>
          </a:bodyPr>
          <a:lstStyle/>
          <a:p>
            <a:pPr algn="ctr" fontAlgn="auto">
              <a:spcBef>
                <a:spcPts val="500"/>
              </a:spcBef>
              <a:spcAft>
                <a:spcPts val="5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h-TH" sz="1400" b="1" kern="0" dirty="0">
                <a:solidFill>
                  <a:srgbClr val="FFFFFF"/>
                </a:solidFill>
                <a:latin typeface="TH SarabunPSK" pitchFamily="34"/>
                <a:ea typeface="Angsana New" pitchFamily="18"/>
                <a:cs typeface="TH SarabunPSK" pitchFamily="34"/>
              </a:rPr>
              <a:t> </a:t>
            </a:r>
            <a:r>
              <a:rPr lang="en-US" sz="1400" b="1" i="1" kern="0" dirty="0">
                <a:solidFill>
                  <a:srgbClr val="FFFFFF"/>
                </a:solidFill>
                <a:latin typeface="TH SarabunPSK" pitchFamily="34"/>
                <a:ea typeface="Angsana New" pitchFamily="18"/>
                <a:cs typeface="TH SarabunPSK" pitchFamily="34"/>
              </a:rPr>
              <a:t>EBIT</a:t>
            </a:r>
            <a:endParaRPr lang="th-TH" sz="1800" b="1" i="1" kern="0" dirty="0">
              <a:solidFill>
                <a:srgbClr val="000000"/>
              </a:solidFill>
              <a:latin typeface="Arial" pitchFamily="34"/>
              <a:cs typeface="Angsana New" pitchFamily="18"/>
            </a:endParaRPr>
          </a:p>
        </p:txBody>
      </p:sp>
      <p:sp>
        <p:nvSpPr>
          <p:cNvPr id="19" name="Text Box 23"/>
          <p:cNvSpPr txBox="1"/>
          <p:nvPr/>
        </p:nvSpPr>
        <p:spPr>
          <a:xfrm>
            <a:off x="4000500" y="3714750"/>
            <a:ext cx="1011238" cy="215900"/>
          </a:xfrm>
          <a:prstGeom prst="rect">
            <a:avLst/>
          </a:prstGeom>
          <a:gradFill>
            <a:gsLst>
              <a:gs pos="0">
                <a:srgbClr val="5D417E"/>
              </a:gs>
              <a:gs pos="100000">
                <a:srgbClr val="7B58A6"/>
              </a:gs>
            </a:gsLst>
            <a:lin ang="16200000"/>
          </a:gradFill>
          <a:ln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lIns="0" tIns="0" rIns="0" bIns="0" anchorCtr="1">
            <a:spAutoFit/>
          </a:bodyPr>
          <a:lstStyle/>
          <a:p>
            <a:pPr algn="ctr" fontAlgn="auto">
              <a:spcBef>
                <a:spcPts val="500"/>
              </a:spcBef>
              <a:spcAft>
                <a:spcPts val="5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1" i="1" kern="0" dirty="0">
                <a:solidFill>
                  <a:srgbClr val="FFFFFF"/>
                </a:solidFill>
                <a:latin typeface="TH SarabunPSK" pitchFamily="34"/>
                <a:cs typeface="TH SarabunPSK" pitchFamily="34"/>
              </a:rPr>
              <a:t>EIT</a:t>
            </a:r>
            <a:endParaRPr lang="th-TH" sz="1800" b="1" i="1" kern="0" dirty="0">
              <a:solidFill>
                <a:srgbClr val="000000"/>
              </a:solidFill>
              <a:latin typeface="Arial" pitchFamily="34"/>
              <a:cs typeface="Angsana New" pitchFamily="18"/>
            </a:endParaRPr>
          </a:p>
        </p:txBody>
      </p:sp>
      <p:sp>
        <p:nvSpPr>
          <p:cNvPr id="20" name="Text Box 23"/>
          <p:cNvSpPr txBox="1"/>
          <p:nvPr/>
        </p:nvSpPr>
        <p:spPr>
          <a:xfrm>
            <a:off x="3995738" y="4076700"/>
            <a:ext cx="1011237" cy="215900"/>
          </a:xfrm>
          <a:prstGeom prst="rect">
            <a:avLst/>
          </a:prstGeom>
          <a:gradFill>
            <a:gsLst>
              <a:gs pos="0">
                <a:srgbClr val="5D417E"/>
              </a:gs>
              <a:gs pos="100000">
                <a:srgbClr val="7B58A6"/>
              </a:gs>
            </a:gsLst>
            <a:lin ang="16200000"/>
          </a:gradFill>
          <a:ln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lIns="0" tIns="0" rIns="0" bIns="0" anchorCtr="1">
            <a:spAutoFit/>
          </a:bodyPr>
          <a:lstStyle/>
          <a:p>
            <a:pPr algn="ctr" fontAlgn="auto">
              <a:spcBef>
                <a:spcPts val="500"/>
              </a:spcBef>
              <a:spcAft>
                <a:spcPts val="5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1" i="1" kern="0" dirty="0">
                <a:solidFill>
                  <a:srgbClr val="FFFFFF"/>
                </a:solidFill>
                <a:latin typeface="TH SarabunPSK" pitchFamily="34"/>
                <a:ea typeface="Angsana New" pitchFamily="18"/>
                <a:cs typeface="TH SarabunPSK" pitchFamily="34"/>
              </a:rPr>
              <a:t>EBIT</a:t>
            </a:r>
            <a:endParaRPr lang="th-TH" sz="1800" b="1" i="1" kern="0" dirty="0">
              <a:solidFill>
                <a:srgbClr val="000000"/>
              </a:solidFill>
              <a:latin typeface="Arial" pitchFamily="34"/>
              <a:cs typeface="Angsana New" pitchFamily="18"/>
            </a:endParaRPr>
          </a:p>
        </p:txBody>
      </p:sp>
      <p:sp>
        <p:nvSpPr>
          <p:cNvPr id="21" name="Text Box 23"/>
          <p:cNvSpPr txBox="1"/>
          <p:nvPr/>
        </p:nvSpPr>
        <p:spPr>
          <a:xfrm>
            <a:off x="3995738" y="2133600"/>
            <a:ext cx="1011237" cy="215900"/>
          </a:xfrm>
          <a:prstGeom prst="rect">
            <a:avLst/>
          </a:prstGeom>
          <a:gradFill>
            <a:gsLst>
              <a:gs pos="0">
                <a:srgbClr val="5D417E"/>
              </a:gs>
              <a:gs pos="100000">
                <a:srgbClr val="7B58A6"/>
              </a:gs>
            </a:gsLst>
            <a:lin ang="16200000"/>
          </a:gradFill>
          <a:ln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lIns="0" tIns="0" rIns="0" bIns="0" anchorCtr="1">
            <a:spAutoFit/>
          </a:bodyPr>
          <a:lstStyle/>
          <a:p>
            <a:pPr algn="ctr" fontAlgn="auto">
              <a:spcBef>
                <a:spcPts val="500"/>
              </a:spcBef>
              <a:spcAft>
                <a:spcPts val="5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1" i="1" kern="0" dirty="0">
                <a:solidFill>
                  <a:srgbClr val="FFFFFF"/>
                </a:solidFill>
                <a:latin typeface="TH SarabunPSK" pitchFamily="34"/>
                <a:ea typeface="Angsana New" pitchFamily="18"/>
                <a:cs typeface="TH SarabunPSK" pitchFamily="34"/>
              </a:rPr>
              <a:t>EIT </a:t>
            </a:r>
            <a:r>
              <a:rPr lang="th-TH" sz="1400" b="1" i="1" kern="0" dirty="0">
                <a:solidFill>
                  <a:srgbClr val="FFFFFF"/>
                </a:solidFill>
                <a:latin typeface="TH SarabunPSK" pitchFamily="34"/>
                <a:ea typeface="Angsana New" pitchFamily="18"/>
                <a:cs typeface="TH SarabunPSK" pitchFamily="34"/>
              </a:rPr>
              <a:t>และ </a:t>
            </a:r>
            <a:r>
              <a:rPr lang="en-US" sz="1400" b="1" i="1" kern="0" dirty="0">
                <a:solidFill>
                  <a:srgbClr val="FFFFFF"/>
                </a:solidFill>
                <a:latin typeface="TH SarabunPSK" pitchFamily="34"/>
                <a:ea typeface="Angsana New" pitchFamily="18"/>
                <a:cs typeface="TH SarabunPSK" pitchFamily="34"/>
              </a:rPr>
              <a:t>EBIT</a:t>
            </a:r>
            <a:endParaRPr lang="th-TH" sz="1800" b="1" i="1" kern="0" dirty="0">
              <a:solidFill>
                <a:srgbClr val="000000"/>
              </a:solidFill>
              <a:latin typeface="Arial" pitchFamily="34"/>
              <a:cs typeface="Angsana New" pitchFamily="18"/>
            </a:endParaRPr>
          </a:p>
        </p:txBody>
      </p:sp>
      <p:sp>
        <p:nvSpPr>
          <p:cNvPr id="22" name="Text Box 23"/>
          <p:cNvSpPr txBox="1"/>
          <p:nvPr/>
        </p:nvSpPr>
        <p:spPr>
          <a:xfrm>
            <a:off x="7929563" y="2205038"/>
            <a:ext cx="1011237" cy="215900"/>
          </a:xfrm>
          <a:prstGeom prst="rect">
            <a:avLst/>
          </a:prstGeom>
          <a:gradFill>
            <a:gsLst>
              <a:gs pos="0">
                <a:srgbClr val="5D417E"/>
              </a:gs>
              <a:gs pos="100000">
                <a:srgbClr val="7B58A6"/>
              </a:gs>
            </a:gsLst>
            <a:lin ang="16200000"/>
          </a:gradFill>
          <a:ln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lIns="0" tIns="0" rIns="0" bIns="0" anchorCtr="1">
            <a:spAutoFit/>
          </a:bodyPr>
          <a:lstStyle/>
          <a:p>
            <a:pPr algn="ctr" fontAlgn="auto">
              <a:spcBef>
                <a:spcPts val="500"/>
              </a:spcBef>
              <a:spcAft>
                <a:spcPts val="5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1" i="1" kern="0">
                <a:solidFill>
                  <a:srgbClr val="FFFFFF"/>
                </a:solidFill>
                <a:latin typeface="TH SarabunPSK" pitchFamily="34"/>
                <a:ea typeface="Angsana New" pitchFamily="18"/>
                <a:cs typeface="TH SarabunPSK" pitchFamily="34"/>
              </a:rPr>
              <a:t>EIT </a:t>
            </a:r>
            <a:r>
              <a:rPr lang="th-TH" sz="1400" b="1" i="1" kern="0">
                <a:solidFill>
                  <a:srgbClr val="FFFFFF"/>
                </a:solidFill>
                <a:latin typeface="TH SarabunPSK" pitchFamily="34"/>
                <a:ea typeface="Angsana New" pitchFamily="18"/>
                <a:cs typeface="TH SarabunPSK" pitchFamily="34"/>
              </a:rPr>
              <a:t>และ </a:t>
            </a:r>
            <a:r>
              <a:rPr lang="en-US" sz="1400" b="1" i="1" kern="0">
                <a:solidFill>
                  <a:srgbClr val="FFFFFF"/>
                </a:solidFill>
                <a:latin typeface="TH SarabunPSK" pitchFamily="34"/>
                <a:ea typeface="Angsana New" pitchFamily="18"/>
                <a:cs typeface="TH SarabunPSK" pitchFamily="34"/>
              </a:rPr>
              <a:t>EBIT</a:t>
            </a:r>
            <a:endParaRPr lang="th-TH" sz="1800" b="1" i="1" kern="0">
              <a:solidFill>
                <a:srgbClr val="000000"/>
              </a:solidFill>
              <a:latin typeface="Arial" pitchFamily="34"/>
              <a:cs typeface="Angsana New" pitchFamily="18"/>
            </a:endParaRPr>
          </a:p>
        </p:txBody>
      </p:sp>
      <p:sp>
        <p:nvSpPr>
          <p:cNvPr id="23" name="Text Box 23"/>
          <p:cNvSpPr txBox="1"/>
          <p:nvPr/>
        </p:nvSpPr>
        <p:spPr>
          <a:xfrm>
            <a:off x="7929563" y="2571750"/>
            <a:ext cx="1011237" cy="215900"/>
          </a:xfrm>
          <a:prstGeom prst="rect">
            <a:avLst/>
          </a:prstGeom>
          <a:gradFill>
            <a:gsLst>
              <a:gs pos="0">
                <a:srgbClr val="5D417E"/>
              </a:gs>
              <a:gs pos="100000">
                <a:srgbClr val="7B58A6"/>
              </a:gs>
            </a:gsLst>
            <a:lin ang="16200000"/>
          </a:gradFill>
          <a:ln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lIns="0" tIns="0" rIns="0" bIns="0" anchorCtr="1">
            <a:spAutoFit/>
          </a:bodyPr>
          <a:lstStyle/>
          <a:p>
            <a:pPr algn="ctr" fontAlgn="auto">
              <a:spcBef>
                <a:spcPts val="500"/>
              </a:spcBef>
              <a:spcAft>
                <a:spcPts val="5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1" i="1" kern="0">
                <a:solidFill>
                  <a:srgbClr val="FFFFFF"/>
                </a:solidFill>
                <a:latin typeface="TH SarabunPSK" pitchFamily="34"/>
                <a:ea typeface="Angsana New" pitchFamily="18"/>
                <a:cs typeface="TH SarabunPSK" pitchFamily="34"/>
              </a:rPr>
              <a:t>EIT </a:t>
            </a:r>
            <a:endParaRPr lang="th-TH" sz="1800" b="1" i="1" kern="0">
              <a:solidFill>
                <a:srgbClr val="000000"/>
              </a:solidFill>
              <a:latin typeface="Arial" pitchFamily="34"/>
              <a:cs typeface="Angsana New" pitchFamily="18"/>
            </a:endParaRPr>
          </a:p>
        </p:txBody>
      </p:sp>
      <p:sp>
        <p:nvSpPr>
          <p:cNvPr id="24" name="Text Box 23"/>
          <p:cNvSpPr txBox="1"/>
          <p:nvPr/>
        </p:nvSpPr>
        <p:spPr>
          <a:xfrm>
            <a:off x="7929563" y="2928938"/>
            <a:ext cx="1011237" cy="215900"/>
          </a:xfrm>
          <a:prstGeom prst="rect">
            <a:avLst/>
          </a:prstGeom>
          <a:gradFill>
            <a:gsLst>
              <a:gs pos="0">
                <a:srgbClr val="5D417E"/>
              </a:gs>
              <a:gs pos="100000">
                <a:srgbClr val="7B58A6"/>
              </a:gs>
            </a:gsLst>
            <a:lin ang="16200000"/>
          </a:gradFill>
          <a:ln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lIns="0" tIns="0" rIns="0" bIns="0" anchorCtr="1">
            <a:spAutoFit/>
          </a:bodyPr>
          <a:lstStyle/>
          <a:p>
            <a:pPr algn="ctr" fontAlgn="auto">
              <a:spcBef>
                <a:spcPts val="500"/>
              </a:spcBef>
              <a:spcAft>
                <a:spcPts val="5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1" i="1" kern="0">
                <a:solidFill>
                  <a:srgbClr val="FFFFFF"/>
                </a:solidFill>
                <a:latin typeface="TH SarabunPSK" pitchFamily="34"/>
                <a:ea typeface="Angsana New" pitchFamily="18"/>
                <a:cs typeface="TH SarabunPSK" pitchFamily="34"/>
              </a:rPr>
              <a:t>EIT </a:t>
            </a:r>
            <a:endParaRPr lang="th-TH" sz="1800" b="1" i="1" kern="0">
              <a:solidFill>
                <a:srgbClr val="000000"/>
              </a:solidFill>
              <a:latin typeface="Arial" pitchFamily="34"/>
              <a:cs typeface="Angsana New" pitchFamily="18"/>
            </a:endParaRPr>
          </a:p>
        </p:txBody>
      </p:sp>
      <p:cxnSp>
        <p:nvCxnSpPr>
          <p:cNvPr id="25" name="ตัวเชื่อมต่อตรง 127"/>
          <p:cNvCxnSpPr/>
          <p:nvPr/>
        </p:nvCxnSpPr>
        <p:spPr>
          <a:xfrm>
            <a:off x="1331913" y="1412875"/>
            <a:ext cx="3960812" cy="0"/>
          </a:xfrm>
          <a:prstGeom prst="straightConnector1">
            <a:avLst/>
          </a:prstGeom>
          <a:noFill/>
          <a:ln w="25402">
            <a:solidFill>
              <a:srgbClr val="8064A2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</p:cxnSp>
      <p:cxnSp>
        <p:nvCxnSpPr>
          <p:cNvPr id="26" name="ตัวเชื่อมต่อตรง 135"/>
          <p:cNvCxnSpPr/>
          <p:nvPr/>
        </p:nvCxnSpPr>
        <p:spPr>
          <a:xfrm>
            <a:off x="5292725" y="1412875"/>
            <a:ext cx="0" cy="215900"/>
          </a:xfrm>
          <a:prstGeom prst="straightConnector1">
            <a:avLst/>
          </a:prstGeom>
          <a:noFill/>
          <a:ln w="25402">
            <a:solidFill>
              <a:srgbClr val="8064A2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</p:cxnSp>
      <p:cxnSp>
        <p:nvCxnSpPr>
          <p:cNvPr id="27" name="ตัวเชื่อมต่อตรง 136"/>
          <p:cNvCxnSpPr/>
          <p:nvPr/>
        </p:nvCxnSpPr>
        <p:spPr>
          <a:xfrm>
            <a:off x="5286375" y="2060575"/>
            <a:ext cx="0" cy="1008063"/>
          </a:xfrm>
          <a:prstGeom prst="straightConnector1">
            <a:avLst/>
          </a:prstGeom>
          <a:noFill/>
          <a:ln w="25402">
            <a:solidFill>
              <a:srgbClr val="8064A2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</p:cxnSp>
      <p:cxnSp>
        <p:nvCxnSpPr>
          <p:cNvPr id="28" name="ตัวเชื่อมต่อตรง 137"/>
          <p:cNvCxnSpPr/>
          <p:nvPr/>
        </p:nvCxnSpPr>
        <p:spPr>
          <a:xfrm>
            <a:off x="5286375" y="2349500"/>
            <a:ext cx="144463" cy="0"/>
          </a:xfrm>
          <a:prstGeom prst="straightConnector1">
            <a:avLst/>
          </a:prstGeom>
          <a:noFill/>
          <a:ln w="25402">
            <a:solidFill>
              <a:srgbClr val="8064A2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</p:cxnSp>
      <p:cxnSp>
        <p:nvCxnSpPr>
          <p:cNvPr id="29" name="ตัวเชื่อมต่อตรง 138"/>
          <p:cNvCxnSpPr/>
          <p:nvPr/>
        </p:nvCxnSpPr>
        <p:spPr>
          <a:xfrm>
            <a:off x="5286375" y="3068638"/>
            <a:ext cx="144463" cy="0"/>
          </a:xfrm>
          <a:prstGeom prst="straightConnector1">
            <a:avLst/>
          </a:prstGeom>
          <a:noFill/>
          <a:ln w="25402">
            <a:solidFill>
              <a:srgbClr val="8064A2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</p:cxnSp>
      <p:cxnSp>
        <p:nvCxnSpPr>
          <p:cNvPr id="30" name="ตัวเชื่อมต่อตรง 139"/>
          <p:cNvCxnSpPr/>
          <p:nvPr/>
        </p:nvCxnSpPr>
        <p:spPr>
          <a:xfrm>
            <a:off x="5286375" y="2708275"/>
            <a:ext cx="144463" cy="0"/>
          </a:xfrm>
          <a:prstGeom prst="straightConnector1">
            <a:avLst/>
          </a:prstGeom>
          <a:noFill/>
          <a:ln w="25402">
            <a:solidFill>
              <a:srgbClr val="8064A2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</p:cxnSp>
      <p:cxnSp>
        <p:nvCxnSpPr>
          <p:cNvPr id="31" name="ตัวเชื่อมต่อตรง 140"/>
          <p:cNvCxnSpPr/>
          <p:nvPr/>
        </p:nvCxnSpPr>
        <p:spPr>
          <a:xfrm>
            <a:off x="4140200" y="1233488"/>
            <a:ext cx="0" cy="179387"/>
          </a:xfrm>
          <a:prstGeom prst="straightConnector1">
            <a:avLst/>
          </a:prstGeom>
          <a:noFill/>
          <a:ln w="25402">
            <a:solidFill>
              <a:srgbClr val="8064A2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</p:cxnSp>
      <p:cxnSp>
        <p:nvCxnSpPr>
          <p:cNvPr id="32" name="ตัวเชื่อมต่อตรง 141"/>
          <p:cNvCxnSpPr/>
          <p:nvPr/>
        </p:nvCxnSpPr>
        <p:spPr>
          <a:xfrm>
            <a:off x="3857625" y="2276475"/>
            <a:ext cx="144463" cy="0"/>
          </a:xfrm>
          <a:prstGeom prst="straightConnector1">
            <a:avLst/>
          </a:prstGeom>
          <a:noFill/>
          <a:ln w="25402">
            <a:solidFill>
              <a:srgbClr val="8064A2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</p:cxnSp>
      <p:cxnSp>
        <p:nvCxnSpPr>
          <p:cNvPr id="33" name="ตัวเชื่อมต่อตรง 142"/>
          <p:cNvCxnSpPr/>
          <p:nvPr/>
        </p:nvCxnSpPr>
        <p:spPr>
          <a:xfrm>
            <a:off x="3851275" y="2708275"/>
            <a:ext cx="144463" cy="0"/>
          </a:xfrm>
          <a:prstGeom prst="straightConnector1">
            <a:avLst/>
          </a:prstGeom>
          <a:noFill/>
          <a:ln w="25402">
            <a:solidFill>
              <a:srgbClr val="8064A2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</p:cxnSp>
      <p:cxnSp>
        <p:nvCxnSpPr>
          <p:cNvPr id="34" name="ตัวเชื่อมต่อตรง 143"/>
          <p:cNvCxnSpPr/>
          <p:nvPr/>
        </p:nvCxnSpPr>
        <p:spPr>
          <a:xfrm>
            <a:off x="3851275" y="3071813"/>
            <a:ext cx="144463" cy="0"/>
          </a:xfrm>
          <a:prstGeom prst="straightConnector1">
            <a:avLst/>
          </a:prstGeom>
          <a:noFill/>
          <a:ln w="25402">
            <a:solidFill>
              <a:srgbClr val="8064A2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</p:cxnSp>
      <p:cxnSp>
        <p:nvCxnSpPr>
          <p:cNvPr id="35" name="ตัวเชื่อมต่อตรง 144"/>
          <p:cNvCxnSpPr/>
          <p:nvPr/>
        </p:nvCxnSpPr>
        <p:spPr>
          <a:xfrm>
            <a:off x="3851275" y="3429000"/>
            <a:ext cx="144463" cy="0"/>
          </a:xfrm>
          <a:prstGeom prst="straightConnector1">
            <a:avLst/>
          </a:prstGeom>
          <a:noFill/>
          <a:ln w="25402">
            <a:solidFill>
              <a:srgbClr val="8064A2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</p:cxnSp>
      <p:cxnSp>
        <p:nvCxnSpPr>
          <p:cNvPr id="36" name="ตัวเชื่อมต่อตรง 145"/>
          <p:cNvCxnSpPr/>
          <p:nvPr/>
        </p:nvCxnSpPr>
        <p:spPr>
          <a:xfrm>
            <a:off x="3851275" y="3786188"/>
            <a:ext cx="144463" cy="0"/>
          </a:xfrm>
          <a:prstGeom prst="straightConnector1">
            <a:avLst/>
          </a:prstGeom>
          <a:noFill/>
          <a:ln w="25402">
            <a:solidFill>
              <a:srgbClr val="8064A2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</p:cxnSp>
      <p:cxnSp>
        <p:nvCxnSpPr>
          <p:cNvPr id="37" name="ตัวเชื่อมต่อตรง 146"/>
          <p:cNvCxnSpPr/>
          <p:nvPr/>
        </p:nvCxnSpPr>
        <p:spPr>
          <a:xfrm>
            <a:off x="3857625" y="4221163"/>
            <a:ext cx="144463" cy="0"/>
          </a:xfrm>
          <a:prstGeom prst="straightConnector1">
            <a:avLst/>
          </a:prstGeom>
          <a:noFill/>
          <a:ln w="25402">
            <a:solidFill>
              <a:srgbClr val="8064A2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</p:cxnSp>
      <p:cxnSp>
        <p:nvCxnSpPr>
          <p:cNvPr id="38" name="ตัวเชื่อมต่อตรง 148"/>
          <p:cNvCxnSpPr/>
          <p:nvPr/>
        </p:nvCxnSpPr>
        <p:spPr>
          <a:xfrm>
            <a:off x="7786688" y="2349500"/>
            <a:ext cx="142875" cy="0"/>
          </a:xfrm>
          <a:prstGeom prst="straightConnector1">
            <a:avLst/>
          </a:prstGeom>
          <a:noFill/>
          <a:ln w="25402">
            <a:solidFill>
              <a:srgbClr val="8064A2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</p:cxnSp>
      <p:cxnSp>
        <p:nvCxnSpPr>
          <p:cNvPr id="39" name="ตัวเชื่อมต่อตรง 149"/>
          <p:cNvCxnSpPr/>
          <p:nvPr/>
        </p:nvCxnSpPr>
        <p:spPr>
          <a:xfrm>
            <a:off x="7786688" y="2708275"/>
            <a:ext cx="142875" cy="0"/>
          </a:xfrm>
          <a:prstGeom prst="straightConnector1">
            <a:avLst/>
          </a:prstGeom>
          <a:noFill/>
          <a:ln w="25402">
            <a:solidFill>
              <a:srgbClr val="8064A2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</p:cxnSp>
      <p:cxnSp>
        <p:nvCxnSpPr>
          <p:cNvPr id="40" name="ตัวเชื่อมต่อตรง 150"/>
          <p:cNvCxnSpPr/>
          <p:nvPr/>
        </p:nvCxnSpPr>
        <p:spPr>
          <a:xfrm>
            <a:off x="7786688" y="3068638"/>
            <a:ext cx="142875" cy="0"/>
          </a:xfrm>
          <a:prstGeom prst="straightConnector1">
            <a:avLst/>
          </a:prstGeom>
          <a:noFill/>
          <a:ln w="25402">
            <a:solidFill>
              <a:srgbClr val="8064A2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</p:cxnSp>
      <p:sp>
        <p:nvSpPr>
          <p:cNvPr id="15401" name="TextBox 151"/>
          <p:cNvSpPr txBox="1">
            <a:spLocks noChangeArrowheads="1"/>
          </p:cNvSpPr>
          <p:nvPr/>
        </p:nvSpPr>
        <p:spPr bwMode="auto">
          <a:xfrm>
            <a:off x="755650" y="5661025"/>
            <a:ext cx="82089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solidFill>
                <a:srgbClr val="000000"/>
              </a:solidFill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42" name="TextBox 159"/>
          <p:cNvSpPr txBox="1"/>
          <p:nvPr/>
        </p:nvSpPr>
        <p:spPr>
          <a:xfrm>
            <a:off x="179388" y="4802188"/>
            <a:ext cx="8785225" cy="1939925"/>
          </a:xfrm>
          <a:prstGeom prst="rect">
            <a:avLst/>
          </a:prstGeom>
          <a:solidFill>
            <a:srgbClr val="FFFFFF"/>
          </a:solidFill>
          <a:ln w="25402">
            <a:solidFill>
              <a:srgbClr val="8064A2"/>
            </a:solidFill>
            <a:prstDash val="solid"/>
          </a:ln>
        </p:spPr>
        <p:txBody>
          <a:bodyPr>
            <a:spAutoFit/>
          </a:bodyPr>
          <a:lstStyle/>
          <a:p>
            <a:pPr algn="thaiDist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h-TH" sz="2400" b="1" kern="0" dirty="0">
                <a:solidFill>
                  <a:srgbClr val="FF0000"/>
                </a:solidFill>
                <a:latin typeface="Calibri"/>
                <a:cs typeface="Cordia New"/>
              </a:rPr>
              <a:t>ดัชนีความโปร่งใส่ </a:t>
            </a:r>
            <a:r>
              <a:rPr lang="th-TH" sz="1800" b="1" kern="0" dirty="0">
                <a:solidFill>
                  <a:srgbClr val="FF0000"/>
                </a:solidFill>
                <a:latin typeface="Calibri"/>
                <a:cs typeface="Cordia New"/>
              </a:rPr>
              <a:t>(</a:t>
            </a:r>
            <a:r>
              <a:rPr lang="en-US" sz="1800" b="1" kern="0" dirty="0">
                <a:solidFill>
                  <a:srgbClr val="FF0000"/>
                </a:solidFill>
                <a:latin typeface="Calibri"/>
                <a:cs typeface="+mn-cs"/>
              </a:rPr>
              <a:t>Transparency</a:t>
            </a:r>
            <a:r>
              <a:rPr lang="th-TH" sz="1800" b="1" kern="0" dirty="0">
                <a:solidFill>
                  <a:srgbClr val="FF0000"/>
                </a:solidFill>
                <a:latin typeface="Calibri"/>
                <a:cs typeface="+mn-cs"/>
              </a:rPr>
              <a:t> </a:t>
            </a:r>
            <a:r>
              <a:rPr lang="en-US" sz="1800" b="1" kern="0" dirty="0">
                <a:solidFill>
                  <a:srgbClr val="FF0000"/>
                </a:solidFill>
                <a:latin typeface="Calibri"/>
                <a:cs typeface="+mn-cs"/>
              </a:rPr>
              <a:t>Index</a:t>
            </a:r>
            <a:r>
              <a:rPr lang="th-TH" sz="1800" b="1" kern="0" dirty="0">
                <a:solidFill>
                  <a:srgbClr val="FF0000"/>
                </a:solidFill>
                <a:latin typeface="Calibri"/>
                <a:cs typeface="Cordia New"/>
              </a:rPr>
              <a:t>) </a:t>
            </a:r>
            <a:r>
              <a:rPr lang="th-TH" sz="2400" kern="0" dirty="0">
                <a:solidFill>
                  <a:srgbClr val="000000"/>
                </a:solidFill>
                <a:cs typeface="+mn-cs"/>
              </a:rPr>
              <a:t>หมายถึง การปฏิบัติราชการตามภารกิจของหน่วยงานที่มีความโปร่งใส การมี</a:t>
            </a:r>
            <a:r>
              <a:rPr lang="th-TH" sz="2400" kern="0" dirty="0" err="1">
                <a:solidFill>
                  <a:srgbClr val="000000"/>
                </a:solidFill>
                <a:cs typeface="+mn-cs"/>
              </a:rPr>
              <a:t>ธรรมาภิ</a:t>
            </a:r>
            <a:r>
              <a:rPr lang="th-TH" sz="2400" kern="0" dirty="0">
                <a:solidFill>
                  <a:srgbClr val="000000"/>
                </a:solidFill>
                <a:cs typeface="+mn-cs"/>
              </a:rPr>
              <a:t>บาล (</a:t>
            </a:r>
            <a:r>
              <a:rPr lang="en-US" sz="1800" kern="0" dirty="0">
                <a:solidFill>
                  <a:srgbClr val="000000"/>
                </a:solidFill>
                <a:latin typeface="+mn-lt"/>
                <a:cs typeface="+mn-cs"/>
              </a:rPr>
              <a:t>Good Governance</a:t>
            </a:r>
            <a:r>
              <a:rPr lang="th-TH" sz="2400" kern="0" dirty="0">
                <a:solidFill>
                  <a:srgbClr val="000000"/>
                </a:solidFill>
                <a:cs typeface="+mn-cs"/>
              </a:rPr>
              <a:t>) ด้วยความเป็นธรรมและจริยธรรมในการปฏิบัติงานตามอำนาจหน้าที่  โดยประเมินจากมุมมองความคิดเห็นของผู้รับบริการหรือผู้มีส่วนได้ส่วนเสียและจากหลักฐานเชิงประจักษ์ </a:t>
            </a:r>
            <a:r>
              <a:rPr lang="en-US" sz="1800" kern="0" dirty="0">
                <a:solidFill>
                  <a:srgbClr val="000000"/>
                </a:solidFill>
                <a:latin typeface="+mn-lt"/>
                <a:cs typeface="+mn-cs"/>
              </a:rPr>
              <a:t>(Evidence - Based)</a:t>
            </a:r>
            <a:r>
              <a:rPr lang="th-TH" sz="1800" kern="0" dirty="0">
                <a:solidFill>
                  <a:srgbClr val="000000"/>
                </a:solidFill>
                <a:latin typeface="+mn-lt"/>
                <a:cs typeface="+mn-cs"/>
              </a:rPr>
              <a:t> </a:t>
            </a:r>
            <a:r>
              <a:rPr lang="th-TH" sz="2400" kern="0" dirty="0">
                <a:solidFill>
                  <a:srgbClr val="000000"/>
                </a:solidFill>
                <a:cs typeface="+mn-cs"/>
              </a:rPr>
              <a:t>บนพื้นฐานข้อเท็จจริงจากเอกสาร/หลักฐานต่างๆ ในการดำเนินงานของหน่วยงาน </a:t>
            </a:r>
            <a:endParaRPr lang="th-TH" sz="2400" kern="0" dirty="0">
              <a:solidFill>
                <a:srgbClr val="000000"/>
              </a:solidFill>
              <a:latin typeface="Calibri"/>
              <a:cs typeface="+mn-cs"/>
            </a:endParaRPr>
          </a:p>
        </p:txBody>
      </p:sp>
      <p:pic>
        <p:nvPicPr>
          <p:cNvPr id="43" name="Picture 28" descr="logo1200t3 copy"/>
          <p:cNvPicPr>
            <a:picLocks noChangeAspect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146050" y="-26988"/>
            <a:ext cx="387350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4" name="ตัวเชื่อมต่อตรง 136"/>
          <p:cNvCxnSpPr/>
          <p:nvPr/>
        </p:nvCxnSpPr>
        <p:spPr>
          <a:xfrm flipH="1">
            <a:off x="1258888" y="1916113"/>
            <a:ext cx="26987" cy="2233612"/>
          </a:xfrm>
          <a:prstGeom prst="straightConnector1">
            <a:avLst/>
          </a:prstGeom>
          <a:noFill/>
          <a:ln w="25402">
            <a:solidFill>
              <a:srgbClr val="8064A2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</p:cxnSp>
      <p:cxnSp>
        <p:nvCxnSpPr>
          <p:cNvPr id="45" name="ตัวเชื่อมต่อตรง 131"/>
          <p:cNvCxnSpPr/>
          <p:nvPr/>
        </p:nvCxnSpPr>
        <p:spPr>
          <a:xfrm>
            <a:off x="1284288" y="2714625"/>
            <a:ext cx="215900" cy="0"/>
          </a:xfrm>
          <a:prstGeom prst="straightConnector1">
            <a:avLst/>
          </a:prstGeom>
          <a:noFill/>
          <a:ln w="25402">
            <a:solidFill>
              <a:srgbClr val="8064A2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</p:cxnSp>
      <p:cxnSp>
        <p:nvCxnSpPr>
          <p:cNvPr id="46" name="ตัวเชื่อมต่อตรง 131"/>
          <p:cNvCxnSpPr/>
          <p:nvPr/>
        </p:nvCxnSpPr>
        <p:spPr>
          <a:xfrm>
            <a:off x="1284288" y="2357438"/>
            <a:ext cx="215900" cy="0"/>
          </a:xfrm>
          <a:prstGeom prst="straightConnector1">
            <a:avLst/>
          </a:prstGeom>
          <a:noFill/>
          <a:ln w="25402">
            <a:solidFill>
              <a:srgbClr val="8064A2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</p:cxnSp>
      <p:cxnSp>
        <p:nvCxnSpPr>
          <p:cNvPr id="47" name="ตัวเชื่อมต่อตรง 131"/>
          <p:cNvCxnSpPr/>
          <p:nvPr/>
        </p:nvCxnSpPr>
        <p:spPr>
          <a:xfrm>
            <a:off x="1285875" y="3071813"/>
            <a:ext cx="215900" cy="0"/>
          </a:xfrm>
          <a:prstGeom prst="straightConnector1">
            <a:avLst/>
          </a:prstGeom>
          <a:noFill/>
          <a:ln w="25402">
            <a:solidFill>
              <a:srgbClr val="8064A2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</p:cxnSp>
      <p:cxnSp>
        <p:nvCxnSpPr>
          <p:cNvPr id="48" name="ตัวเชื่อมต่อตรง 131"/>
          <p:cNvCxnSpPr/>
          <p:nvPr/>
        </p:nvCxnSpPr>
        <p:spPr>
          <a:xfrm>
            <a:off x="1285875" y="3429000"/>
            <a:ext cx="215900" cy="0"/>
          </a:xfrm>
          <a:prstGeom prst="straightConnector1">
            <a:avLst/>
          </a:prstGeom>
          <a:noFill/>
          <a:ln w="25402">
            <a:solidFill>
              <a:srgbClr val="8064A2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</p:cxnSp>
      <p:cxnSp>
        <p:nvCxnSpPr>
          <p:cNvPr id="49" name="ตัวเชื่อมต่อตรง 131"/>
          <p:cNvCxnSpPr/>
          <p:nvPr/>
        </p:nvCxnSpPr>
        <p:spPr>
          <a:xfrm>
            <a:off x="1285875" y="3786188"/>
            <a:ext cx="215900" cy="0"/>
          </a:xfrm>
          <a:prstGeom prst="straightConnector1">
            <a:avLst/>
          </a:prstGeom>
          <a:noFill/>
          <a:ln w="25402">
            <a:solidFill>
              <a:srgbClr val="8064A2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</p:cxnSp>
      <p:cxnSp>
        <p:nvCxnSpPr>
          <p:cNvPr id="50" name="ตัวเชื่อมต่อตรง 131"/>
          <p:cNvCxnSpPr/>
          <p:nvPr/>
        </p:nvCxnSpPr>
        <p:spPr>
          <a:xfrm>
            <a:off x="1258888" y="4143375"/>
            <a:ext cx="215900" cy="0"/>
          </a:xfrm>
          <a:prstGeom prst="straightConnector1">
            <a:avLst/>
          </a:prstGeom>
          <a:noFill/>
          <a:ln w="25402">
            <a:solidFill>
              <a:srgbClr val="8064A2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</p:cxn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0"/>
          <p:cNvSpPr txBox="1"/>
          <p:nvPr/>
        </p:nvSpPr>
        <p:spPr>
          <a:xfrm>
            <a:off x="0" y="-26988"/>
            <a:ext cx="9144000" cy="554038"/>
          </a:xfrm>
          <a:prstGeom prst="rect">
            <a:avLst/>
          </a:prstGeom>
          <a:gradFill>
            <a:gsLst>
              <a:gs pos="0">
                <a:srgbClr val="5D417E"/>
              </a:gs>
              <a:gs pos="100000">
                <a:srgbClr val="7B58A6"/>
              </a:gs>
            </a:gsLst>
            <a:lin ang="16200000"/>
          </a:gradFill>
          <a:ln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anchorCtr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h-TH" sz="3000" b="1" kern="0">
                <a:solidFill>
                  <a:srgbClr val="FFFFFF"/>
                </a:solidFill>
                <a:latin typeface="Calibri"/>
                <a:cs typeface="Cordia New"/>
              </a:rPr>
              <a:t>      กรอบแนวคิดการประเมินคุณธรรมและความโปร่งใสในการดำเนินงาน (ต่อ)</a:t>
            </a:r>
          </a:p>
        </p:txBody>
      </p:sp>
      <p:sp>
        <p:nvSpPr>
          <p:cNvPr id="3" name="Text Box 10"/>
          <p:cNvSpPr txBox="1"/>
          <p:nvPr/>
        </p:nvSpPr>
        <p:spPr>
          <a:xfrm>
            <a:off x="2786063" y="2133600"/>
            <a:ext cx="3095625" cy="738188"/>
          </a:xfrm>
          <a:prstGeom prst="rect">
            <a:avLst/>
          </a:prstGeom>
          <a:gradFill>
            <a:gsLst>
              <a:gs pos="0">
                <a:srgbClr val="2787A0"/>
              </a:gs>
              <a:gs pos="100000">
                <a:srgbClr val="36B1D2"/>
              </a:gs>
            </a:gsLst>
            <a:lin ang="16200000"/>
          </a:gradFill>
          <a:ln w="9528">
            <a:solidFill>
              <a:srgbClr val="46AAC5"/>
            </a:solidFill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lIns="0" tIns="0" rIns="0" bIns="0" anchorCtr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h-TH" sz="2400" b="1" kern="0">
                <a:solidFill>
                  <a:srgbClr val="000000"/>
                </a:solidFill>
                <a:latin typeface="TH SarabunPSK" pitchFamily="34"/>
                <a:cs typeface="Cordia New"/>
              </a:rPr>
              <a:t>ความรับผิดชอบ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h-TH" sz="2400" b="1" kern="0">
                <a:solidFill>
                  <a:srgbClr val="000000"/>
                </a:solidFill>
                <a:latin typeface="TH SarabunPSK" pitchFamily="34"/>
                <a:cs typeface="Cordia New"/>
              </a:rPr>
              <a:t>ตามการปฏิบัติหน้าที่</a:t>
            </a:r>
            <a:endParaRPr lang="th-TH" sz="2400" kern="0">
              <a:solidFill>
                <a:srgbClr val="000000"/>
              </a:solidFill>
              <a:latin typeface="Arial" pitchFamily="34"/>
              <a:cs typeface="Cordia New"/>
            </a:endParaRPr>
          </a:p>
        </p:txBody>
      </p:sp>
      <p:sp>
        <p:nvSpPr>
          <p:cNvPr id="4" name="Text Box 23"/>
          <p:cNvSpPr txBox="1"/>
          <p:nvPr/>
        </p:nvSpPr>
        <p:spPr>
          <a:xfrm>
            <a:off x="3857625" y="3284538"/>
            <a:ext cx="1011238" cy="492125"/>
          </a:xfrm>
          <a:prstGeom prst="rect">
            <a:avLst/>
          </a:prstGeom>
          <a:gradFill>
            <a:gsLst>
              <a:gs pos="0">
                <a:srgbClr val="2787A0"/>
              </a:gs>
              <a:gs pos="100000">
                <a:srgbClr val="36B1D2"/>
              </a:gs>
            </a:gsLst>
            <a:lin ang="16200000"/>
          </a:gradFill>
          <a:ln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lIns="0" tIns="0" rIns="0" bIns="0" anchorCtr="1">
            <a:spAutoFit/>
          </a:bodyPr>
          <a:lstStyle/>
          <a:p>
            <a:pPr algn="ctr" fontAlgn="auto">
              <a:spcBef>
                <a:spcPts val="500"/>
              </a:spcBef>
              <a:spcAft>
                <a:spcPts val="5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1" i="1" kern="0">
                <a:solidFill>
                  <a:srgbClr val="FFFFFF"/>
                </a:solidFill>
                <a:latin typeface="TH SarabunPSK" pitchFamily="34"/>
                <a:ea typeface="Angsana New" pitchFamily="18"/>
                <a:cs typeface="TH SarabunPSK" pitchFamily="34"/>
              </a:rPr>
              <a:t>EIT </a:t>
            </a:r>
            <a:endParaRPr lang="th-TH" sz="3200" b="1" i="1" kern="0">
              <a:solidFill>
                <a:srgbClr val="000000"/>
              </a:solidFill>
              <a:latin typeface="Arial" pitchFamily="34"/>
              <a:cs typeface="Angsana New" pitchFamily="18"/>
            </a:endParaRPr>
          </a:p>
        </p:txBody>
      </p:sp>
      <p:cxnSp>
        <p:nvCxnSpPr>
          <p:cNvPr id="5" name="ตัวเชื่อมต่อตรง 140"/>
          <p:cNvCxnSpPr/>
          <p:nvPr/>
        </p:nvCxnSpPr>
        <p:spPr>
          <a:xfrm>
            <a:off x="4356100" y="1773238"/>
            <a:ext cx="0" cy="323850"/>
          </a:xfrm>
          <a:prstGeom prst="straightConnector1">
            <a:avLst/>
          </a:prstGeom>
          <a:noFill/>
          <a:ln w="25402">
            <a:solidFill>
              <a:srgbClr val="4BACC6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</p:cxnSp>
      <p:sp>
        <p:nvSpPr>
          <p:cNvPr id="16390" name="TextBox 151"/>
          <p:cNvSpPr txBox="1">
            <a:spLocks noChangeArrowheads="1"/>
          </p:cNvSpPr>
          <p:nvPr/>
        </p:nvSpPr>
        <p:spPr bwMode="auto">
          <a:xfrm>
            <a:off x="755650" y="5661025"/>
            <a:ext cx="82089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solidFill>
                <a:srgbClr val="000000"/>
              </a:solidFill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18439" name="TextBox 159"/>
          <p:cNvSpPr txBox="1">
            <a:spLocks noChangeArrowheads="1"/>
          </p:cNvSpPr>
          <p:nvPr/>
        </p:nvSpPr>
        <p:spPr bwMode="auto">
          <a:xfrm>
            <a:off x="179388" y="4724400"/>
            <a:ext cx="8785225" cy="1939925"/>
          </a:xfrm>
          <a:prstGeom prst="rect">
            <a:avLst/>
          </a:prstGeom>
          <a:solidFill>
            <a:srgbClr val="FFFFFF"/>
          </a:solidFill>
          <a:ln w="25402">
            <a:solidFill>
              <a:srgbClr val="4BACC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thaiDist">
              <a:defRPr/>
            </a:pPr>
            <a:r>
              <a:rPr lang="th-TH" sz="2400" b="1" dirty="0">
                <a:solidFill>
                  <a:srgbClr val="FF0000"/>
                </a:solidFill>
                <a:latin typeface="Calibri" pitchFamily="34" charset="0"/>
                <a:cs typeface="+mn-cs"/>
              </a:rPr>
              <a:t>ดัชนีความพร้อมรับผิด </a:t>
            </a:r>
            <a:r>
              <a:rPr lang="th-TH" sz="1800" b="1" dirty="0">
                <a:solidFill>
                  <a:srgbClr val="FF0000"/>
                </a:solidFill>
                <a:latin typeface="+mj-lt"/>
                <a:cs typeface="+mn-cs"/>
              </a:rPr>
              <a:t>(</a:t>
            </a:r>
            <a:r>
              <a:rPr lang="en-US" sz="1800" b="1" dirty="0">
                <a:solidFill>
                  <a:srgbClr val="FF0000"/>
                </a:solidFill>
                <a:latin typeface="+mj-lt"/>
                <a:cs typeface="+mn-cs"/>
              </a:rPr>
              <a:t>Accountability</a:t>
            </a:r>
            <a:r>
              <a:rPr lang="th-TH" sz="1800" b="1" dirty="0">
                <a:solidFill>
                  <a:srgbClr val="FF0000"/>
                </a:solidFill>
                <a:latin typeface="+mj-lt"/>
                <a:cs typeface="+mn-cs"/>
              </a:rPr>
              <a:t> </a:t>
            </a:r>
            <a:r>
              <a:rPr lang="en-US" sz="1800" b="1" dirty="0">
                <a:solidFill>
                  <a:srgbClr val="FF0000"/>
                </a:solidFill>
                <a:latin typeface="+mj-lt"/>
                <a:cs typeface="+mn-cs"/>
              </a:rPr>
              <a:t>index</a:t>
            </a:r>
            <a:r>
              <a:rPr lang="th-TH" sz="1800" b="1" dirty="0">
                <a:solidFill>
                  <a:srgbClr val="FF0000"/>
                </a:solidFill>
                <a:latin typeface="+mj-lt"/>
                <a:cs typeface="+mn-cs"/>
              </a:rPr>
              <a:t>)</a:t>
            </a:r>
            <a:r>
              <a:rPr lang="th-TH" sz="1800" dirty="0"/>
              <a:t> </a:t>
            </a:r>
            <a:r>
              <a:rPr lang="th-TH" sz="2400" dirty="0">
                <a:cs typeface="+mn-cs"/>
              </a:rPr>
              <a:t>หมายถึง การปฏิบัติราชการตามภารกิจของเจ้าหน้าที่มีความรับผิดชอบตามบทบาทหน้าที่ของตน โดยคำนึงถึงความสำเร็จของงาน ดัชนีนี้จะวัดระดับความรับผิดชอบตามการปฏิบัติหน้าที่ของผู้ปฏิบัติงานคือเจ้าหน้าที่ของรัฐ ในส่วนที่เกี่ยวข้องกับความพร้อม     ในการปฏิบัติงานตามภาระหน้าที่ และพฤติกรรมในการปฏิบัติหน้าที่ของเจ้าหน้าที่ของรัฐโดยมุ่งผลสำเร็จของงาน โดยประเมินจากมุมมองความคิดเห็นของผู้รับบริการหรือผู้มีส่วนได้ส่วนเสียของหน่วยงาน</a:t>
            </a:r>
            <a:endParaRPr lang="th-TH" sz="2400" dirty="0">
              <a:solidFill>
                <a:srgbClr val="000000"/>
              </a:solidFill>
              <a:latin typeface="Calibri" pitchFamily="34" charset="0"/>
              <a:cs typeface="+mn-cs"/>
            </a:endParaRPr>
          </a:p>
        </p:txBody>
      </p:sp>
      <p:pic>
        <p:nvPicPr>
          <p:cNvPr id="8" name="Picture 28" descr="logo1200t3 copy"/>
          <p:cNvPicPr>
            <a:picLocks noChangeAspect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146050" y="0"/>
            <a:ext cx="387350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ตัวเชื่อมต่อตรง 140"/>
          <p:cNvCxnSpPr/>
          <p:nvPr/>
        </p:nvCxnSpPr>
        <p:spPr>
          <a:xfrm>
            <a:off x="4357688" y="2924175"/>
            <a:ext cx="0" cy="323850"/>
          </a:xfrm>
          <a:prstGeom prst="straightConnector1">
            <a:avLst/>
          </a:prstGeom>
          <a:noFill/>
          <a:ln w="25402">
            <a:solidFill>
              <a:srgbClr val="4BACC6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</p:cxn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2339975" y="981075"/>
            <a:ext cx="4103688" cy="8001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0" tIns="0" rIns="0" bIns="0" anchorCtr="1">
            <a:spAutoFit/>
          </a:bodyPr>
          <a:lstStyle/>
          <a:p>
            <a:pPr algn="ctr">
              <a:defRPr/>
            </a:pPr>
            <a:r>
              <a:rPr lang="th-TH" b="1" i="1" dirty="0">
                <a:solidFill>
                  <a:srgbClr val="FFFFFF"/>
                </a:solidFill>
                <a:latin typeface="TH SarabunPSK" pitchFamily="34" charset="-34"/>
              </a:rPr>
              <a:t>ความพร้อมรับผิด</a:t>
            </a:r>
          </a:p>
          <a:p>
            <a:pPr algn="ctr">
              <a:defRPr/>
            </a:pPr>
            <a:r>
              <a:rPr lang="th-TH" sz="2400" b="1" i="1" dirty="0">
                <a:solidFill>
                  <a:srgbClr val="FFFFFF"/>
                </a:solidFill>
                <a:latin typeface="TH SarabunPSK" pitchFamily="34" charset="-34"/>
              </a:rPr>
              <a:t>(</a:t>
            </a:r>
            <a:r>
              <a:rPr lang="en-US" sz="2400" b="1" i="1" dirty="0">
                <a:solidFill>
                  <a:srgbClr val="FFFFFF"/>
                </a:solidFill>
                <a:latin typeface="TH SarabunPSK" pitchFamily="34" charset="-34"/>
                <a:cs typeface="Cordia New" pitchFamily="34" charset="-34"/>
              </a:rPr>
              <a:t>Accountability)</a:t>
            </a:r>
            <a:endParaRPr lang="th-TH" sz="2400" i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0"/>
          <p:cNvSpPr txBox="1"/>
          <p:nvPr/>
        </p:nvSpPr>
        <p:spPr>
          <a:xfrm>
            <a:off x="0" y="-26988"/>
            <a:ext cx="9144000" cy="554038"/>
          </a:xfrm>
          <a:prstGeom prst="rect">
            <a:avLst/>
          </a:prstGeom>
          <a:gradFill>
            <a:gsLst>
              <a:gs pos="0">
                <a:srgbClr val="5D417E"/>
              </a:gs>
              <a:gs pos="100000">
                <a:srgbClr val="7B58A6"/>
              </a:gs>
            </a:gsLst>
            <a:lin ang="16200000"/>
          </a:gradFill>
          <a:ln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anchorCtr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h-TH" sz="3000" b="1" kern="0">
                <a:solidFill>
                  <a:srgbClr val="FFFFFF"/>
                </a:solidFill>
                <a:latin typeface="Calibri"/>
                <a:cs typeface="Cordia New"/>
              </a:rPr>
              <a:t>     กรอบแนวคิดการประเมินคุณธรรมและความโปร่งใสในการดำเนินงาน (ต่อ)</a:t>
            </a:r>
          </a:p>
        </p:txBody>
      </p:sp>
      <p:sp>
        <p:nvSpPr>
          <p:cNvPr id="3" name="Text Box 10"/>
          <p:cNvSpPr txBox="1"/>
          <p:nvPr/>
        </p:nvSpPr>
        <p:spPr>
          <a:xfrm>
            <a:off x="971550" y="2259013"/>
            <a:ext cx="3095625" cy="738187"/>
          </a:xfrm>
          <a:prstGeom prst="rect">
            <a:avLst/>
          </a:prstGeom>
          <a:solidFill>
            <a:srgbClr val="7F7F7F"/>
          </a:solidFill>
          <a:ln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lIns="0" tIns="0" rIns="0" bIns="0" anchorCtr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h-TH" sz="2400" b="1" kern="0" dirty="0">
                <a:solidFill>
                  <a:srgbClr val="FFFFFF"/>
                </a:solidFill>
                <a:latin typeface="TH SarabunPSK" pitchFamily="34"/>
                <a:cs typeface="Cordia New"/>
              </a:rPr>
              <a:t>การรับรู้ข้อมูลการทุจริต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h-TH" sz="2400" b="1" kern="0" dirty="0">
                <a:solidFill>
                  <a:srgbClr val="FFFFFF"/>
                </a:solidFill>
                <a:latin typeface="TH SarabunPSK" pitchFamily="34"/>
                <a:cs typeface="Cordia New"/>
              </a:rPr>
              <a:t>(</a:t>
            </a:r>
            <a:r>
              <a:rPr lang="en-US" sz="2400" b="1" kern="0" dirty="0">
                <a:solidFill>
                  <a:srgbClr val="FFFFFF"/>
                </a:solidFill>
                <a:latin typeface="TH SarabunPSK" pitchFamily="34"/>
                <a:cs typeface="+mn-cs"/>
              </a:rPr>
              <a:t>Corruption Perceived</a:t>
            </a:r>
            <a:r>
              <a:rPr lang="th-TH" sz="2400" b="1" kern="0" dirty="0">
                <a:solidFill>
                  <a:srgbClr val="FFFFFF"/>
                </a:solidFill>
                <a:latin typeface="TH SarabunPSK" pitchFamily="34"/>
                <a:cs typeface="Cordia New"/>
              </a:rPr>
              <a:t>)</a:t>
            </a:r>
            <a:endParaRPr lang="th-TH" sz="2400" b="1" kern="0" dirty="0">
              <a:solidFill>
                <a:srgbClr val="FFFFFF"/>
              </a:solidFill>
              <a:latin typeface="Arial" pitchFamily="34"/>
              <a:cs typeface="Cordia New"/>
            </a:endParaRPr>
          </a:p>
        </p:txBody>
      </p:sp>
      <p:sp>
        <p:nvSpPr>
          <p:cNvPr id="4" name="Text Box 23"/>
          <p:cNvSpPr txBox="1"/>
          <p:nvPr/>
        </p:nvSpPr>
        <p:spPr>
          <a:xfrm>
            <a:off x="6011863" y="3213100"/>
            <a:ext cx="1011237" cy="493713"/>
          </a:xfrm>
          <a:prstGeom prst="rect">
            <a:avLst/>
          </a:prstGeom>
          <a:solidFill>
            <a:srgbClr val="7F7F7F"/>
          </a:solidFill>
          <a:ln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lIns="0" tIns="0" rIns="0" bIns="0" anchorCtr="1">
            <a:spAutoFit/>
          </a:bodyPr>
          <a:lstStyle/>
          <a:p>
            <a:pPr algn="ctr" fontAlgn="auto">
              <a:spcBef>
                <a:spcPts val="500"/>
              </a:spcBef>
              <a:spcAft>
                <a:spcPts val="5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1" i="1" kern="0">
                <a:solidFill>
                  <a:srgbClr val="FFFFFF"/>
                </a:solidFill>
                <a:latin typeface="TH SarabunPSK" pitchFamily="34"/>
                <a:ea typeface="Angsana New" pitchFamily="18"/>
                <a:cs typeface="TH SarabunPSK" pitchFamily="34"/>
              </a:rPr>
              <a:t>EIT </a:t>
            </a:r>
            <a:endParaRPr lang="th-TH" sz="3200" b="1" i="1" kern="0">
              <a:solidFill>
                <a:srgbClr val="000000"/>
              </a:solidFill>
              <a:latin typeface="Arial" pitchFamily="34"/>
              <a:cs typeface="Angsana New" pitchFamily="18"/>
            </a:endParaRPr>
          </a:p>
        </p:txBody>
      </p:sp>
      <p:cxnSp>
        <p:nvCxnSpPr>
          <p:cNvPr id="5" name="ตัวเชื่อมต่อตรง 140"/>
          <p:cNvCxnSpPr/>
          <p:nvPr/>
        </p:nvCxnSpPr>
        <p:spPr>
          <a:xfrm>
            <a:off x="4283075" y="1628775"/>
            <a:ext cx="1588" cy="285750"/>
          </a:xfrm>
          <a:prstGeom prst="straightConnector1">
            <a:avLst/>
          </a:prstGeom>
          <a:noFill/>
          <a:ln w="25402">
            <a:solidFill>
              <a:srgbClr val="000000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</p:cxnSp>
      <p:sp>
        <p:nvSpPr>
          <p:cNvPr id="19462" name="TextBox 159"/>
          <p:cNvSpPr txBox="1">
            <a:spLocks noChangeArrowheads="1"/>
          </p:cNvSpPr>
          <p:nvPr/>
        </p:nvSpPr>
        <p:spPr bwMode="auto">
          <a:xfrm>
            <a:off x="249238" y="3860800"/>
            <a:ext cx="8640762" cy="2862263"/>
          </a:xfrm>
          <a:prstGeom prst="rect">
            <a:avLst/>
          </a:prstGeom>
          <a:noFill/>
          <a:ln w="19046">
            <a:solidFill>
              <a:srgbClr val="7F7F7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thaiDist">
              <a:defRPr/>
            </a:pPr>
            <a:r>
              <a:rPr lang="th-TH" sz="2400" b="1" dirty="0">
                <a:solidFill>
                  <a:srgbClr val="FF0000"/>
                </a:solidFill>
                <a:latin typeface="TH SarabunIT๙" pitchFamily="34" charset="-34"/>
                <a:cs typeface="+mn-cs"/>
              </a:rPr>
              <a:t>ดัชนีคุณธรรมการให้บริการของหน่วยงาน </a:t>
            </a:r>
            <a:r>
              <a:rPr lang="en-US" sz="1800" dirty="0">
                <a:solidFill>
                  <a:srgbClr val="FF0000"/>
                </a:solidFill>
                <a:latin typeface="Calibri" pitchFamily="34" charset="0"/>
                <a:cs typeface="+mn-cs"/>
              </a:rPr>
              <a:t>(</a:t>
            </a:r>
            <a:r>
              <a:rPr lang="en-US" sz="1800" b="1" dirty="0">
                <a:solidFill>
                  <a:srgbClr val="FF0000"/>
                </a:solidFill>
                <a:latin typeface="Calibri" pitchFamily="34" charset="0"/>
                <a:cs typeface="+mn-cs"/>
              </a:rPr>
              <a:t>Integrity in Service Delivery Index</a:t>
            </a:r>
            <a:r>
              <a:rPr lang="en-US" sz="1800" dirty="0">
                <a:solidFill>
                  <a:srgbClr val="FF0000"/>
                </a:solidFill>
                <a:latin typeface="Calibri" pitchFamily="34" charset="0"/>
                <a:cs typeface="+mn-cs"/>
              </a:rPr>
              <a:t>)</a:t>
            </a:r>
            <a:r>
              <a:rPr lang="th-TH" sz="1800" dirty="0">
                <a:solidFill>
                  <a:srgbClr val="FF0000"/>
                </a:solidFill>
                <a:latin typeface="Calibri" pitchFamily="34" charset="0"/>
                <a:cs typeface="+mn-cs"/>
              </a:rPr>
              <a:t> </a:t>
            </a:r>
            <a:r>
              <a:rPr lang="th-TH" sz="2200" dirty="0">
                <a:cs typeface="+mn-cs"/>
              </a:rPr>
              <a:t>หมายถึง พฤติกรรมของเจ้าหน้าที่ของรัฐที่มีการดำเนินการโดยไม่เป็นธรรมและไม่โปร่งใส ไม่เป็นไปตามกระบวนการมาตรฐานในระหว่างการส่งมอบบริการหรือขั้นตอนการให้บริการ การเลือกปฏิบัติเมื่อได้รับการเสนอเงื่อนไขพิเศษหรือจูงใจ เพื่อให้ได้มาซึ่งผลประโยชน์ส่วนตน กลุ่มหรือพวกพ้อง หากเจ้าหน้าที่ของหน่วยงานมีพฤติกรรมเหล่านี้น้อยหรือไม่มีเลย และเจ้าหน้าที่ของหน่วยงานปฏิบัติงานตามกระบวนการมาตรฐานหรือขั้นตอนการให้บริการด้วยความเป็นธรรมแล้ว ก็จะส่งผลให้คุณธรรมการให้บริการของหน่วยงานดี ดัชนีนี้จะวัดระดับการรับรู้จาก 2 แง่มุม ได้แก่ การรับรู้ข้อมูลการทุจริต </a:t>
            </a:r>
            <a:r>
              <a:rPr lang="th-TH" sz="2000" dirty="0">
                <a:latin typeface="+mn-lt"/>
                <a:cs typeface="+mn-cs"/>
              </a:rPr>
              <a:t>(</a:t>
            </a:r>
            <a:r>
              <a:rPr lang="en-US" sz="2000" dirty="0">
                <a:latin typeface="+mn-lt"/>
                <a:cs typeface="+mn-cs"/>
              </a:rPr>
              <a:t>Corruption Perceived</a:t>
            </a:r>
            <a:r>
              <a:rPr lang="th-TH" sz="2200" dirty="0">
                <a:latin typeface="+mn-lt"/>
                <a:cs typeface="+mn-cs"/>
              </a:rPr>
              <a:t>) </a:t>
            </a:r>
            <a:r>
              <a:rPr lang="th-TH" sz="2200" dirty="0">
                <a:cs typeface="+mn-cs"/>
              </a:rPr>
              <a:t>และประสบการณ์ตรง ของผู้รับบริการหรือผู้มีส่วนได้ส่วนเสีย </a:t>
            </a:r>
            <a:r>
              <a:rPr lang="th-TH" sz="2200" dirty="0">
                <a:latin typeface="+mn-lt"/>
                <a:cs typeface="+mn-cs"/>
              </a:rPr>
              <a:t>(</a:t>
            </a:r>
            <a:r>
              <a:rPr lang="en-US" sz="2200" dirty="0">
                <a:latin typeface="+mn-lt"/>
                <a:cs typeface="+mn-cs"/>
              </a:rPr>
              <a:t>Experience</a:t>
            </a:r>
            <a:r>
              <a:rPr lang="th-TH" sz="2200" dirty="0">
                <a:latin typeface="+mn-lt"/>
                <a:cs typeface="+mn-cs"/>
              </a:rPr>
              <a:t>) </a:t>
            </a:r>
            <a:endParaRPr lang="th-TH" sz="2200" dirty="0">
              <a:solidFill>
                <a:srgbClr val="000000"/>
              </a:solidFill>
              <a:latin typeface="Calibri" pitchFamily="34" charset="0"/>
              <a:cs typeface="+mn-cs"/>
            </a:endParaRPr>
          </a:p>
        </p:txBody>
      </p:sp>
      <p:pic>
        <p:nvPicPr>
          <p:cNvPr id="7" name="Picture 28" descr="logo1200t3 copy"/>
          <p:cNvPicPr>
            <a:picLocks noChangeAspect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146050" y="0"/>
            <a:ext cx="387350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ตัวเชื่อมต่อตรง 140"/>
          <p:cNvCxnSpPr/>
          <p:nvPr/>
        </p:nvCxnSpPr>
        <p:spPr>
          <a:xfrm rot="16199987" flipH="1">
            <a:off x="6281738" y="2078038"/>
            <a:ext cx="323850" cy="0"/>
          </a:xfrm>
          <a:prstGeom prst="straightConnector1">
            <a:avLst/>
          </a:prstGeom>
          <a:noFill/>
          <a:ln w="25402">
            <a:solidFill>
              <a:srgbClr val="000000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</p:cxnSp>
      <p:sp>
        <p:nvSpPr>
          <p:cNvPr id="10" name="Text Box 10"/>
          <p:cNvSpPr txBox="1"/>
          <p:nvPr/>
        </p:nvSpPr>
        <p:spPr>
          <a:xfrm>
            <a:off x="4932363" y="2276475"/>
            <a:ext cx="3095625" cy="738188"/>
          </a:xfrm>
          <a:prstGeom prst="rect">
            <a:avLst/>
          </a:prstGeom>
          <a:solidFill>
            <a:srgbClr val="7F7F7F"/>
          </a:solidFill>
          <a:ln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lIns="0" tIns="0" rIns="0" bIns="0" anchorCtr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h-TH" sz="2400" b="1" kern="0" dirty="0">
                <a:solidFill>
                  <a:srgbClr val="FFFFFF"/>
                </a:solidFill>
                <a:latin typeface="TH SarabunPSK" pitchFamily="34"/>
                <a:cs typeface="Cordia New"/>
              </a:rPr>
              <a:t>ประสบการณ์ตรง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h-TH" sz="2400" b="1" kern="0" dirty="0">
                <a:solidFill>
                  <a:srgbClr val="FFFFFF"/>
                </a:solidFill>
                <a:latin typeface="TH SarabunPSK" pitchFamily="34"/>
                <a:cs typeface="Cordia New"/>
              </a:rPr>
              <a:t>(</a:t>
            </a:r>
            <a:r>
              <a:rPr lang="en-US" sz="2400" b="1" kern="0" dirty="0">
                <a:solidFill>
                  <a:srgbClr val="FFFFFF"/>
                </a:solidFill>
                <a:latin typeface="TH SarabunPSK" pitchFamily="34"/>
                <a:cs typeface="+mn-cs"/>
              </a:rPr>
              <a:t>Experience</a:t>
            </a:r>
            <a:r>
              <a:rPr lang="th-TH" sz="2400" b="1" kern="0" dirty="0">
                <a:solidFill>
                  <a:srgbClr val="FFFFFF"/>
                </a:solidFill>
                <a:latin typeface="TH SarabunPSK" pitchFamily="34"/>
                <a:cs typeface="Cordia New"/>
              </a:rPr>
              <a:t>)</a:t>
            </a:r>
            <a:endParaRPr lang="th-TH" sz="2400" b="1" kern="0" dirty="0">
              <a:solidFill>
                <a:srgbClr val="FFFFFF"/>
              </a:solidFill>
              <a:latin typeface="Arial" pitchFamily="34"/>
              <a:cs typeface="Cordia New"/>
            </a:endParaRPr>
          </a:p>
        </p:txBody>
      </p:sp>
      <p:sp>
        <p:nvSpPr>
          <p:cNvPr id="11" name="Text Box 23"/>
          <p:cNvSpPr txBox="1"/>
          <p:nvPr/>
        </p:nvSpPr>
        <p:spPr>
          <a:xfrm>
            <a:off x="1905000" y="3213100"/>
            <a:ext cx="1011238" cy="492125"/>
          </a:xfrm>
          <a:prstGeom prst="rect">
            <a:avLst/>
          </a:prstGeom>
          <a:solidFill>
            <a:srgbClr val="7F7F7F"/>
          </a:solidFill>
          <a:ln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lIns="0" tIns="0" rIns="0" bIns="0" anchorCtr="1">
            <a:spAutoFit/>
          </a:bodyPr>
          <a:lstStyle/>
          <a:p>
            <a:pPr algn="ctr" fontAlgn="auto">
              <a:spcBef>
                <a:spcPts val="500"/>
              </a:spcBef>
              <a:spcAft>
                <a:spcPts val="5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1" i="1" kern="0" dirty="0">
                <a:solidFill>
                  <a:srgbClr val="FFFFFF"/>
                </a:solidFill>
                <a:latin typeface="TH SarabunPSK" pitchFamily="34"/>
                <a:ea typeface="Angsana New" pitchFamily="18"/>
                <a:cs typeface="TH SarabunPSK" pitchFamily="34"/>
              </a:rPr>
              <a:t>EIT </a:t>
            </a:r>
            <a:endParaRPr lang="th-TH" sz="3200" b="1" i="1" kern="0" dirty="0">
              <a:solidFill>
                <a:srgbClr val="000000"/>
              </a:solidFill>
              <a:latin typeface="Arial" pitchFamily="34"/>
              <a:cs typeface="Angsana New" pitchFamily="18"/>
            </a:endParaRPr>
          </a:p>
        </p:txBody>
      </p:sp>
      <p:cxnSp>
        <p:nvCxnSpPr>
          <p:cNvPr id="12" name="ตัวเชื่อมต่อตรง 140"/>
          <p:cNvCxnSpPr/>
          <p:nvPr/>
        </p:nvCxnSpPr>
        <p:spPr>
          <a:xfrm rot="16199987" flipH="1">
            <a:off x="2178050" y="2078038"/>
            <a:ext cx="323850" cy="0"/>
          </a:xfrm>
          <a:prstGeom prst="straightConnector1">
            <a:avLst/>
          </a:prstGeom>
          <a:noFill/>
          <a:ln w="25402">
            <a:solidFill>
              <a:srgbClr val="000000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</p:cxnSp>
      <p:cxnSp>
        <p:nvCxnSpPr>
          <p:cNvPr id="13" name="ตัวเชื่อมต่อตรง 127"/>
          <p:cNvCxnSpPr/>
          <p:nvPr/>
        </p:nvCxnSpPr>
        <p:spPr>
          <a:xfrm>
            <a:off x="2339975" y="1916113"/>
            <a:ext cx="4103688" cy="0"/>
          </a:xfrm>
          <a:prstGeom prst="straightConnector1">
            <a:avLst/>
          </a:prstGeom>
          <a:noFill/>
          <a:ln w="25402">
            <a:solidFill>
              <a:srgbClr val="000000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</p:cxnSp>
      <p:cxnSp>
        <p:nvCxnSpPr>
          <p:cNvPr id="14" name="ตัวเชื่อมต่อตรง 140"/>
          <p:cNvCxnSpPr/>
          <p:nvPr/>
        </p:nvCxnSpPr>
        <p:spPr>
          <a:xfrm>
            <a:off x="6516688" y="2997200"/>
            <a:ext cx="1587" cy="215900"/>
          </a:xfrm>
          <a:prstGeom prst="straightConnector1">
            <a:avLst/>
          </a:prstGeom>
          <a:noFill/>
          <a:ln w="25402">
            <a:solidFill>
              <a:srgbClr val="000000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</p:cxnSp>
      <p:cxnSp>
        <p:nvCxnSpPr>
          <p:cNvPr id="15" name="ตัวเชื่อมต่อตรง 140"/>
          <p:cNvCxnSpPr/>
          <p:nvPr/>
        </p:nvCxnSpPr>
        <p:spPr>
          <a:xfrm>
            <a:off x="2339975" y="2997200"/>
            <a:ext cx="1588" cy="215900"/>
          </a:xfrm>
          <a:prstGeom prst="straightConnector1">
            <a:avLst/>
          </a:prstGeom>
          <a:noFill/>
          <a:ln w="25402">
            <a:solidFill>
              <a:srgbClr val="000000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</p:cxn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2339975" y="836613"/>
            <a:ext cx="4103688" cy="8001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Ctr="1">
            <a:spAutoFit/>
          </a:bodyPr>
          <a:lstStyle/>
          <a:p>
            <a:pPr algn="ctr">
              <a:defRPr/>
            </a:pPr>
            <a:r>
              <a:rPr lang="th-TH" b="1" i="1" dirty="0">
                <a:solidFill>
                  <a:srgbClr val="FFFFFF"/>
                </a:solidFill>
                <a:latin typeface="TH SarabunPSK" pitchFamily="34" charset="-34"/>
                <a:cs typeface="Cordia New" pitchFamily="34" charset="-34"/>
              </a:rPr>
              <a:t>คุณธรรมการให้บริการของหน่วยงาน</a:t>
            </a:r>
            <a:endParaRPr lang="th-TH" sz="3200" b="1" i="1" dirty="0">
              <a:solidFill>
                <a:srgbClr val="FFFFFF"/>
              </a:solidFill>
              <a:latin typeface="TH SarabunPSK" pitchFamily="34" charset="-34"/>
              <a:cs typeface="Cordia New" pitchFamily="34" charset="-34"/>
            </a:endParaRPr>
          </a:p>
          <a:p>
            <a:pPr algn="ctr">
              <a:defRPr/>
            </a:pPr>
            <a:r>
              <a:rPr lang="th-TH" sz="2400" b="1" i="1" dirty="0">
                <a:solidFill>
                  <a:srgbClr val="FFFFFF"/>
                </a:solidFill>
                <a:latin typeface="TH SarabunPSK" pitchFamily="34" charset="-34"/>
                <a:cs typeface="Cordia New" pitchFamily="34" charset="-34"/>
              </a:rPr>
              <a:t>(</a:t>
            </a:r>
            <a:r>
              <a:rPr lang="en-US" sz="2400" b="1" i="1" dirty="0">
                <a:solidFill>
                  <a:srgbClr val="FFFFFF"/>
                </a:solidFill>
                <a:latin typeface="TH SarabunPSK" pitchFamily="34" charset="-34"/>
                <a:cs typeface="Cordia New" pitchFamily="34" charset="-34"/>
              </a:rPr>
              <a:t>Integrity in Service Delivery)</a:t>
            </a:r>
            <a:endParaRPr lang="th-TH" sz="2400" i="1" dirty="0">
              <a:solidFill>
                <a:srgbClr val="000000"/>
              </a:solidFill>
              <a:cs typeface="Cordia New" pitchFamily="34" charset="-34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0"/>
          <p:cNvSpPr txBox="1"/>
          <p:nvPr/>
        </p:nvSpPr>
        <p:spPr>
          <a:xfrm>
            <a:off x="0" y="-26988"/>
            <a:ext cx="9144000" cy="554038"/>
          </a:xfrm>
          <a:prstGeom prst="rect">
            <a:avLst/>
          </a:prstGeom>
          <a:gradFill>
            <a:gsLst>
              <a:gs pos="0">
                <a:srgbClr val="5D417E"/>
              </a:gs>
              <a:gs pos="100000">
                <a:srgbClr val="7B58A6"/>
              </a:gs>
            </a:gsLst>
            <a:lin ang="16200000"/>
          </a:gradFill>
          <a:ln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anchorCtr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h-TH" sz="3000" b="1" kern="0">
                <a:solidFill>
                  <a:srgbClr val="FFFFFF"/>
                </a:solidFill>
                <a:latin typeface="Calibri"/>
                <a:cs typeface="Cordia New"/>
              </a:rPr>
              <a:t>      กรอบแนวคิดการประเมินคุณธรรมและความโปร่งใสในการดำเนินงาน (ต่อ)</a:t>
            </a:r>
          </a:p>
        </p:txBody>
      </p:sp>
      <p:sp>
        <p:nvSpPr>
          <p:cNvPr id="3" name="Text Box 9"/>
          <p:cNvSpPr txBox="1"/>
          <p:nvPr/>
        </p:nvSpPr>
        <p:spPr>
          <a:xfrm>
            <a:off x="684213" y="2781300"/>
            <a:ext cx="3095625" cy="739775"/>
          </a:xfrm>
          <a:prstGeom prst="rect">
            <a:avLst/>
          </a:prstGeom>
          <a:gradFill>
            <a:gsLst>
              <a:gs pos="0">
                <a:srgbClr val="9B2D2A"/>
              </a:gs>
              <a:gs pos="100000">
                <a:srgbClr val="CB3D3A"/>
              </a:gs>
            </a:gsLst>
            <a:lin ang="16200000"/>
          </a:gradFill>
          <a:ln w="9528">
            <a:solidFill>
              <a:srgbClr val="BE4B48"/>
            </a:solidFill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lIns="0" tIns="0" rIns="0" bIns="0" anchorCtr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h-TH" sz="2400" b="1" kern="0">
                <a:solidFill>
                  <a:srgbClr val="FFFFFF"/>
                </a:solidFill>
                <a:latin typeface="TH SarabunPSK" pitchFamily="34"/>
                <a:cs typeface="Cordia New"/>
              </a:rPr>
              <a:t>วัฒนธรรมองค์กร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h-TH" sz="2400" b="1" kern="0">
                <a:solidFill>
                  <a:srgbClr val="FFFFFF"/>
                </a:solidFill>
                <a:latin typeface="TH SarabunPSK" pitchFamily="34"/>
                <a:cs typeface="Cordia New"/>
              </a:rPr>
              <a:t>(</a:t>
            </a:r>
            <a:r>
              <a:rPr lang="en-US" sz="2400" b="1" kern="0">
                <a:solidFill>
                  <a:srgbClr val="FFFFFF"/>
                </a:solidFill>
                <a:latin typeface="TH SarabunPSK" pitchFamily="34"/>
                <a:cs typeface="+mn-cs"/>
              </a:rPr>
              <a:t>Organization Culture</a:t>
            </a:r>
            <a:r>
              <a:rPr lang="th-TH" sz="2400" b="1" kern="0">
                <a:solidFill>
                  <a:srgbClr val="FFFFFF"/>
                </a:solidFill>
                <a:latin typeface="TH SarabunPSK" pitchFamily="34"/>
                <a:cs typeface="Cordia New"/>
              </a:rPr>
              <a:t>)</a:t>
            </a:r>
            <a:endParaRPr lang="th-TH" sz="2400" kern="0">
              <a:solidFill>
                <a:srgbClr val="FFFFFF"/>
              </a:solidFill>
              <a:latin typeface="Arial" pitchFamily="34"/>
              <a:cs typeface="Cordia New"/>
            </a:endParaRPr>
          </a:p>
        </p:txBody>
      </p:sp>
      <p:sp>
        <p:nvSpPr>
          <p:cNvPr id="4" name="Text Box 10"/>
          <p:cNvSpPr txBox="1"/>
          <p:nvPr/>
        </p:nvSpPr>
        <p:spPr>
          <a:xfrm>
            <a:off x="5364163" y="2781300"/>
            <a:ext cx="3095625" cy="738188"/>
          </a:xfrm>
          <a:prstGeom prst="rect">
            <a:avLst/>
          </a:prstGeom>
          <a:gradFill>
            <a:gsLst>
              <a:gs pos="0">
                <a:srgbClr val="9B2D2A"/>
              </a:gs>
              <a:gs pos="100000">
                <a:srgbClr val="CB3D3A"/>
              </a:gs>
            </a:gsLst>
            <a:lin ang="16200000"/>
          </a:gradFill>
          <a:ln w="9528">
            <a:solidFill>
              <a:srgbClr val="BE4B48"/>
            </a:solidFill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lIns="0" tIns="0" rIns="0" bIns="0" anchorCtr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h-TH" sz="2400" b="1" kern="0">
                <a:solidFill>
                  <a:srgbClr val="FFFFFF"/>
                </a:solidFill>
                <a:latin typeface="TH SarabunPSK" pitchFamily="34"/>
                <a:cs typeface="Cordia New"/>
              </a:rPr>
              <a:t>การต่อต้านการทุจริตขององค์กร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h-TH" sz="2400" b="1" kern="0">
                <a:solidFill>
                  <a:srgbClr val="FFFFFF"/>
                </a:solidFill>
                <a:latin typeface="TH SarabunPSK" pitchFamily="34"/>
                <a:cs typeface="Cordia New"/>
              </a:rPr>
              <a:t>(</a:t>
            </a:r>
            <a:r>
              <a:rPr lang="en-US" sz="2400" b="1" kern="0">
                <a:solidFill>
                  <a:srgbClr val="FFFFFF"/>
                </a:solidFill>
                <a:latin typeface="TH SarabunPSK" pitchFamily="34"/>
                <a:cs typeface="+mn-cs"/>
              </a:rPr>
              <a:t>Anti-Corruption Practices</a:t>
            </a:r>
            <a:r>
              <a:rPr lang="th-TH" sz="2400" b="1" kern="0">
                <a:solidFill>
                  <a:srgbClr val="FFFFFF"/>
                </a:solidFill>
                <a:latin typeface="TH SarabunPSK" pitchFamily="34"/>
                <a:cs typeface="Cordia New"/>
              </a:rPr>
              <a:t>)</a:t>
            </a:r>
            <a:endParaRPr lang="th-TH" sz="2400" b="1" kern="0">
              <a:solidFill>
                <a:srgbClr val="FFFFFF"/>
              </a:solidFill>
              <a:latin typeface="Arial" pitchFamily="34"/>
              <a:cs typeface="Cordia New"/>
            </a:endParaRPr>
          </a:p>
        </p:txBody>
      </p:sp>
      <p:sp>
        <p:nvSpPr>
          <p:cNvPr id="5" name="Text Box 23"/>
          <p:cNvSpPr txBox="1"/>
          <p:nvPr/>
        </p:nvSpPr>
        <p:spPr>
          <a:xfrm>
            <a:off x="5940425" y="3789363"/>
            <a:ext cx="1944688" cy="492125"/>
          </a:xfrm>
          <a:prstGeom prst="rect">
            <a:avLst/>
          </a:prstGeom>
          <a:gradFill>
            <a:gsLst>
              <a:gs pos="0">
                <a:srgbClr val="9B2D2A"/>
              </a:gs>
              <a:gs pos="100000">
                <a:srgbClr val="CB3D3A"/>
              </a:gs>
            </a:gsLst>
            <a:lin ang="16200000"/>
          </a:gradFill>
          <a:ln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lIns="0" tIns="0" rIns="0" bIns="0" anchorCtr="1">
            <a:spAutoFit/>
          </a:bodyPr>
          <a:lstStyle/>
          <a:p>
            <a:pPr algn="ctr" fontAlgn="auto">
              <a:spcBef>
                <a:spcPts val="500"/>
              </a:spcBef>
              <a:spcAft>
                <a:spcPts val="5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1" i="1" kern="0">
                <a:solidFill>
                  <a:srgbClr val="FFFFFF"/>
                </a:solidFill>
                <a:latin typeface="TH SarabunPSK" pitchFamily="34"/>
                <a:ea typeface="Angsana New" pitchFamily="18"/>
                <a:cs typeface="TH SarabunPSK" pitchFamily="34"/>
              </a:rPr>
              <a:t>IIT  </a:t>
            </a:r>
            <a:r>
              <a:rPr lang="th-TH" sz="3200" b="1" i="1" kern="0">
                <a:solidFill>
                  <a:srgbClr val="FFFFFF"/>
                </a:solidFill>
                <a:latin typeface="TH SarabunPSK" pitchFamily="34"/>
                <a:ea typeface="Angsana New" pitchFamily="18"/>
                <a:cs typeface="TH SarabunPSK" pitchFamily="34"/>
              </a:rPr>
              <a:t>และ </a:t>
            </a:r>
            <a:r>
              <a:rPr lang="en-US" sz="3200" b="1" i="1" kern="0">
                <a:solidFill>
                  <a:srgbClr val="FFFFFF"/>
                </a:solidFill>
                <a:latin typeface="TH SarabunPSK" pitchFamily="34"/>
                <a:ea typeface="Angsana New" pitchFamily="18"/>
                <a:cs typeface="TH SarabunPSK" pitchFamily="34"/>
              </a:rPr>
              <a:t>EBIT</a:t>
            </a:r>
            <a:endParaRPr lang="th-TH" sz="3200" b="1" i="1" kern="0">
              <a:solidFill>
                <a:srgbClr val="000000"/>
              </a:solidFill>
              <a:latin typeface="Arial" pitchFamily="34"/>
              <a:cs typeface="Angsana New" pitchFamily="18"/>
            </a:endParaRPr>
          </a:p>
        </p:txBody>
      </p:sp>
      <p:cxnSp>
        <p:nvCxnSpPr>
          <p:cNvPr id="6" name="ตัวเชื่อมต่อตรง 76"/>
          <p:cNvCxnSpPr/>
          <p:nvPr/>
        </p:nvCxnSpPr>
        <p:spPr>
          <a:xfrm>
            <a:off x="1979613" y="2347913"/>
            <a:ext cx="0" cy="433387"/>
          </a:xfrm>
          <a:prstGeom prst="straightConnector1">
            <a:avLst/>
          </a:prstGeom>
          <a:noFill/>
          <a:ln w="25402">
            <a:solidFill>
              <a:srgbClr val="C0504D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</p:cxnSp>
      <p:sp>
        <p:nvSpPr>
          <p:cNvPr id="7" name="Text Box 23"/>
          <p:cNvSpPr txBox="1"/>
          <p:nvPr/>
        </p:nvSpPr>
        <p:spPr>
          <a:xfrm>
            <a:off x="1473200" y="3789363"/>
            <a:ext cx="1011238" cy="492125"/>
          </a:xfrm>
          <a:prstGeom prst="rect">
            <a:avLst/>
          </a:prstGeom>
          <a:gradFill>
            <a:gsLst>
              <a:gs pos="0">
                <a:srgbClr val="9B2D2A"/>
              </a:gs>
              <a:gs pos="100000">
                <a:srgbClr val="CB3D3A"/>
              </a:gs>
            </a:gsLst>
            <a:lin ang="16200000"/>
          </a:gradFill>
          <a:ln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lIns="0" tIns="0" rIns="0" bIns="0" anchorCtr="1">
            <a:spAutoFit/>
          </a:bodyPr>
          <a:lstStyle/>
          <a:p>
            <a:pPr algn="ctr" fontAlgn="auto">
              <a:spcBef>
                <a:spcPts val="500"/>
              </a:spcBef>
              <a:spcAft>
                <a:spcPts val="5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1" i="1" kern="0">
                <a:solidFill>
                  <a:srgbClr val="FFFFFF"/>
                </a:solidFill>
                <a:latin typeface="TH SarabunPSK" pitchFamily="34"/>
                <a:ea typeface="Angsana New" pitchFamily="18"/>
                <a:cs typeface="TH SarabunPSK" pitchFamily="34"/>
              </a:rPr>
              <a:t>IIT </a:t>
            </a:r>
            <a:endParaRPr lang="th-TH" sz="3200" b="1" i="1" kern="0">
              <a:solidFill>
                <a:srgbClr val="000000"/>
              </a:solidFill>
              <a:latin typeface="Arial" pitchFamily="34"/>
              <a:cs typeface="Angsana New" pitchFamily="18"/>
            </a:endParaRPr>
          </a:p>
        </p:txBody>
      </p:sp>
      <p:cxnSp>
        <p:nvCxnSpPr>
          <p:cNvPr id="8" name="ตัวเชื่อมต่อตรง 127"/>
          <p:cNvCxnSpPr/>
          <p:nvPr/>
        </p:nvCxnSpPr>
        <p:spPr>
          <a:xfrm>
            <a:off x="1979613" y="2349500"/>
            <a:ext cx="4895850" cy="0"/>
          </a:xfrm>
          <a:prstGeom prst="straightConnector1">
            <a:avLst/>
          </a:prstGeom>
          <a:noFill/>
          <a:ln w="25402">
            <a:solidFill>
              <a:srgbClr val="C0504D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</p:cxnSp>
      <p:cxnSp>
        <p:nvCxnSpPr>
          <p:cNvPr id="9" name="ตัวเชื่อมต่อตรง 140"/>
          <p:cNvCxnSpPr/>
          <p:nvPr/>
        </p:nvCxnSpPr>
        <p:spPr>
          <a:xfrm>
            <a:off x="4356100" y="1989138"/>
            <a:ext cx="0" cy="323850"/>
          </a:xfrm>
          <a:prstGeom prst="straightConnector1">
            <a:avLst/>
          </a:prstGeom>
          <a:noFill/>
          <a:ln w="25402">
            <a:solidFill>
              <a:srgbClr val="C0504D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</p:cxnSp>
      <p:sp>
        <p:nvSpPr>
          <p:cNvPr id="18442" name="TextBox 151"/>
          <p:cNvSpPr txBox="1">
            <a:spLocks noChangeArrowheads="1"/>
          </p:cNvSpPr>
          <p:nvPr/>
        </p:nvSpPr>
        <p:spPr bwMode="auto">
          <a:xfrm>
            <a:off x="755650" y="5661025"/>
            <a:ext cx="82089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solidFill>
                <a:srgbClr val="000000"/>
              </a:solidFill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20491" name="TextBox 159"/>
          <p:cNvSpPr txBox="1">
            <a:spLocks noChangeArrowheads="1"/>
          </p:cNvSpPr>
          <p:nvPr/>
        </p:nvSpPr>
        <p:spPr bwMode="auto">
          <a:xfrm>
            <a:off x="179388" y="4437063"/>
            <a:ext cx="8785225" cy="2308225"/>
          </a:xfrm>
          <a:prstGeom prst="rect">
            <a:avLst/>
          </a:prstGeom>
          <a:solidFill>
            <a:srgbClr val="FFFFFF"/>
          </a:solidFill>
          <a:ln w="25402">
            <a:solidFill>
              <a:srgbClr val="C0504D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thaiDist">
              <a:defRPr/>
            </a:pPr>
            <a:r>
              <a:rPr lang="th-TH" sz="2400" b="1" dirty="0">
                <a:solidFill>
                  <a:srgbClr val="FF0000"/>
                </a:solidFill>
                <a:latin typeface="Calibri" pitchFamily="34" charset="0"/>
                <a:cs typeface="+mn-cs"/>
              </a:rPr>
              <a:t>ดัชนีวัฒนธรรมคุณธรรมในองค์กร </a:t>
            </a:r>
            <a:r>
              <a:rPr lang="th-TH" sz="1800" b="1" dirty="0">
                <a:solidFill>
                  <a:srgbClr val="FF0000"/>
                </a:solidFill>
                <a:latin typeface="+mj-lt"/>
                <a:cs typeface="+mn-cs"/>
              </a:rPr>
              <a:t>(</a:t>
            </a:r>
            <a:r>
              <a:rPr lang="en-US" sz="1800" b="1" dirty="0">
                <a:solidFill>
                  <a:srgbClr val="FF0000"/>
                </a:solidFill>
                <a:latin typeface="+mj-lt"/>
                <a:cs typeface="+mn-cs"/>
              </a:rPr>
              <a:t>Integrity Culture</a:t>
            </a:r>
            <a:r>
              <a:rPr lang="th-TH" sz="1800" b="1" dirty="0">
                <a:solidFill>
                  <a:srgbClr val="FF0000"/>
                </a:solidFill>
                <a:latin typeface="+mj-lt"/>
                <a:cs typeface="+mn-cs"/>
              </a:rPr>
              <a:t> </a:t>
            </a:r>
            <a:r>
              <a:rPr lang="en-US" sz="1800" b="1" dirty="0">
                <a:solidFill>
                  <a:srgbClr val="FF0000"/>
                </a:solidFill>
                <a:latin typeface="+mj-lt"/>
                <a:cs typeface="+mn-cs"/>
              </a:rPr>
              <a:t>Index</a:t>
            </a:r>
            <a:r>
              <a:rPr lang="th-TH" sz="1800" b="1" dirty="0">
                <a:solidFill>
                  <a:srgbClr val="FF0000"/>
                </a:solidFill>
                <a:latin typeface="+mj-lt"/>
                <a:cs typeface="+mn-cs"/>
              </a:rPr>
              <a:t>) </a:t>
            </a:r>
            <a:r>
              <a:rPr lang="th-TH" sz="2400" dirty="0">
                <a:cs typeface="+mn-cs"/>
              </a:rPr>
              <a:t>หมายถึง การปฏิบัติราชการตามภารกิจของหน่วยงานที่ยึดหลักคุณธรรมจริยธรรมตามประมวลจริยธรรม จรรยาวิชาชีพ และมีระบบการต่อต้านการทุจริตอย่างมีประสิทธิภาพ ดัชนีนี้เป็นการประเมินจากมุมมองความคิดเห็นของเจ้าหน้าที่ของรัฐภายในหน่วยงาน และจากการนำหลักฐานเชิงประจักษ์ </a:t>
            </a:r>
            <a:r>
              <a:rPr lang="en-US" sz="1800" dirty="0">
                <a:latin typeface="+mj-lt"/>
                <a:cs typeface="+mn-cs"/>
              </a:rPr>
              <a:t>(Evidence - Based) </a:t>
            </a:r>
            <a:r>
              <a:rPr lang="th-TH" sz="2400" dirty="0">
                <a:cs typeface="+mn-cs"/>
              </a:rPr>
              <a:t>บนพื้นฐานข้อมูลที่เป็นข้อเท็จจริงจากเอกสาร/หลักฐานต่างๆ ของหน่วยงาน ตลอดจนข้อมูลการถูกชี้มูลความผิดจากสำนักงาน ป.ป.ช. และ สำนักงาน </a:t>
            </a:r>
            <a:r>
              <a:rPr lang="th-TH" sz="2400" dirty="0" err="1">
                <a:cs typeface="+mn-cs"/>
              </a:rPr>
              <a:t>ป.ป.ท.</a:t>
            </a:r>
            <a:r>
              <a:rPr lang="th-TH" sz="2400" dirty="0">
                <a:cs typeface="+mn-cs"/>
              </a:rPr>
              <a:t> มาใช้ประเมิน</a:t>
            </a:r>
            <a:endParaRPr lang="th-TH" sz="2400" dirty="0">
              <a:solidFill>
                <a:srgbClr val="000000"/>
              </a:solidFill>
              <a:latin typeface="Calibri" pitchFamily="34" charset="0"/>
              <a:cs typeface="+mn-cs"/>
            </a:endParaRPr>
          </a:p>
        </p:txBody>
      </p:sp>
      <p:cxnSp>
        <p:nvCxnSpPr>
          <p:cNvPr id="12" name="ตัวเชื่อมต่อตรง 53"/>
          <p:cNvCxnSpPr/>
          <p:nvPr/>
        </p:nvCxnSpPr>
        <p:spPr>
          <a:xfrm>
            <a:off x="6875463" y="2347913"/>
            <a:ext cx="0" cy="433387"/>
          </a:xfrm>
          <a:prstGeom prst="straightConnector1">
            <a:avLst/>
          </a:prstGeom>
          <a:noFill/>
          <a:ln w="25402">
            <a:solidFill>
              <a:srgbClr val="C0504D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</p:cxnSp>
      <p:cxnSp>
        <p:nvCxnSpPr>
          <p:cNvPr id="13" name="ตัวเชื่อมต่อตรง 54"/>
          <p:cNvCxnSpPr/>
          <p:nvPr/>
        </p:nvCxnSpPr>
        <p:spPr>
          <a:xfrm>
            <a:off x="1979613" y="3573463"/>
            <a:ext cx="0" cy="215900"/>
          </a:xfrm>
          <a:prstGeom prst="straightConnector1">
            <a:avLst/>
          </a:prstGeom>
          <a:noFill/>
          <a:ln w="25402">
            <a:solidFill>
              <a:srgbClr val="C0504D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</p:cxnSp>
      <p:cxnSp>
        <p:nvCxnSpPr>
          <p:cNvPr id="14" name="ตัวเชื่อมต่อตรง 55"/>
          <p:cNvCxnSpPr/>
          <p:nvPr/>
        </p:nvCxnSpPr>
        <p:spPr>
          <a:xfrm>
            <a:off x="6875463" y="3573463"/>
            <a:ext cx="0" cy="215900"/>
          </a:xfrm>
          <a:prstGeom prst="straightConnector1">
            <a:avLst/>
          </a:prstGeom>
          <a:noFill/>
          <a:ln w="25402">
            <a:solidFill>
              <a:srgbClr val="C0504D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</p:cxnSp>
      <p:pic>
        <p:nvPicPr>
          <p:cNvPr id="15" name="Picture 28" descr="logo1200t3 copy"/>
          <p:cNvPicPr>
            <a:picLocks noChangeAspect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146050" y="0"/>
            <a:ext cx="387350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2339975" y="1196975"/>
            <a:ext cx="4103688" cy="8001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0" rIns="0" bIns="0" anchorCtr="1">
            <a:spAutoFit/>
          </a:bodyPr>
          <a:lstStyle/>
          <a:p>
            <a:pPr algn="ctr">
              <a:defRPr/>
            </a:pPr>
            <a:r>
              <a:rPr lang="th-TH" b="1" i="1" dirty="0">
                <a:solidFill>
                  <a:srgbClr val="FFFFFF"/>
                </a:solidFill>
                <a:latin typeface="TH SarabunPSK" pitchFamily="34" charset="-34"/>
              </a:rPr>
              <a:t>วัฒนธรรมคุณธรรมในองค์กร</a:t>
            </a:r>
            <a:endParaRPr lang="th-TH" sz="3200" b="1" i="1" dirty="0">
              <a:solidFill>
                <a:srgbClr val="FFFFFF"/>
              </a:solidFill>
              <a:latin typeface="TH SarabunPSK" pitchFamily="34" charset="-34"/>
            </a:endParaRPr>
          </a:p>
          <a:p>
            <a:pPr algn="ctr">
              <a:defRPr/>
            </a:pPr>
            <a:r>
              <a:rPr lang="th-TH" sz="2400" b="1" i="1" dirty="0">
                <a:solidFill>
                  <a:srgbClr val="FFFFFF"/>
                </a:solidFill>
                <a:latin typeface="TH SarabunPSK" pitchFamily="34" charset="-34"/>
              </a:rPr>
              <a:t>(</a:t>
            </a:r>
            <a:r>
              <a:rPr lang="en-US" sz="2400" b="1" i="1" dirty="0">
                <a:solidFill>
                  <a:srgbClr val="FFFFFF"/>
                </a:solidFill>
                <a:latin typeface="TH SarabunPSK" pitchFamily="34" charset="-34"/>
                <a:cs typeface="Cordia New" pitchFamily="34" charset="-34"/>
              </a:rPr>
              <a:t>Integrity Culture)</a:t>
            </a:r>
            <a:endParaRPr lang="th-TH" sz="2400" i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0"/>
          <p:cNvSpPr txBox="1"/>
          <p:nvPr/>
        </p:nvSpPr>
        <p:spPr>
          <a:xfrm>
            <a:off x="0" y="-26988"/>
            <a:ext cx="9144000" cy="554038"/>
          </a:xfrm>
          <a:prstGeom prst="rect">
            <a:avLst/>
          </a:prstGeom>
          <a:gradFill>
            <a:gsLst>
              <a:gs pos="0">
                <a:srgbClr val="5D417E"/>
              </a:gs>
              <a:gs pos="100000">
                <a:srgbClr val="7B58A6"/>
              </a:gs>
            </a:gsLst>
            <a:lin ang="16200000"/>
          </a:gradFill>
          <a:ln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anchorCtr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h-TH" sz="3000" b="1" kern="0" dirty="0">
                <a:solidFill>
                  <a:srgbClr val="FFFFFF"/>
                </a:solidFill>
                <a:latin typeface="Calibri"/>
                <a:cs typeface="Cordia New"/>
              </a:rPr>
              <a:t>      กรอบแนวคิดการประเมินคุณธรรมและความโปร่งใสในการดำเนินงาน (ต่อ)</a:t>
            </a:r>
          </a:p>
        </p:txBody>
      </p:sp>
      <p:sp>
        <p:nvSpPr>
          <p:cNvPr id="3" name="Text Box 9"/>
          <p:cNvSpPr txBox="1"/>
          <p:nvPr/>
        </p:nvSpPr>
        <p:spPr>
          <a:xfrm>
            <a:off x="250825" y="2792413"/>
            <a:ext cx="2520950" cy="708025"/>
          </a:xfrm>
          <a:prstGeom prst="rect">
            <a:avLst/>
          </a:prstGeom>
          <a:solidFill>
            <a:srgbClr val="8EB4E3"/>
          </a:solidFill>
          <a:ln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lIns="0" tIns="0" rIns="0" bIns="0" anchorCtr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h-TH" sz="2200" b="1" kern="0">
                <a:solidFill>
                  <a:srgbClr val="000000"/>
                </a:solidFill>
                <a:latin typeface="TH SarabunPSK" pitchFamily="34"/>
                <a:cs typeface="Cordia New"/>
              </a:rPr>
              <a:t>การบริหารงานบุคคล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h-TH" sz="2400" b="1" kern="0">
                <a:solidFill>
                  <a:srgbClr val="000000"/>
                </a:solidFill>
                <a:latin typeface="TH SarabunPSK" pitchFamily="34"/>
                <a:cs typeface="Cordia New"/>
              </a:rPr>
              <a:t> </a:t>
            </a:r>
            <a:r>
              <a:rPr lang="th-TH" sz="2200" b="1" kern="0">
                <a:solidFill>
                  <a:srgbClr val="000000"/>
                </a:solidFill>
                <a:latin typeface="TH SarabunPSK" pitchFamily="34"/>
                <a:cs typeface="Cordia New"/>
              </a:rPr>
              <a:t>(</a:t>
            </a:r>
            <a:r>
              <a:rPr lang="en-US" sz="2000" b="1" kern="0">
                <a:solidFill>
                  <a:srgbClr val="000000"/>
                </a:solidFill>
                <a:latin typeface="TH SarabunPSK" pitchFamily="34"/>
                <a:cs typeface="+mn-cs"/>
              </a:rPr>
              <a:t>Personnel Management</a:t>
            </a:r>
            <a:r>
              <a:rPr lang="th-TH" sz="2000" b="1" kern="0">
                <a:solidFill>
                  <a:srgbClr val="000000"/>
                </a:solidFill>
                <a:latin typeface="TH SarabunPSK" pitchFamily="34"/>
                <a:cs typeface="Cordia New"/>
              </a:rPr>
              <a:t>)</a:t>
            </a:r>
            <a:endParaRPr lang="th-TH" sz="2000" kern="0">
              <a:solidFill>
                <a:srgbClr val="000000"/>
              </a:solidFill>
              <a:latin typeface="Arial" pitchFamily="34"/>
              <a:cs typeface="Cordia New"/>
            </a:endParaRPr>
          </a:p>
        </p:txBody>
      </p:sp>
      <p:sp>
        <p:nvSpPr>
          <p:cNvPr id="4" name="Text Box 10"/>
          <p:cNvSpPr txBox="1"/>
          <p:nvPr/>
        </p:nvSpPr>
        <p:spPr>
          <a:xfrm>
            <a:off x="3060700" y="2824163"/>
            <a:ext cx="2519363" cy="676275"/>
          </a:xfrm>
          <a:prstGeom prst="rect">
            <a:avLst/>
          </a:prstGeom>
          <a:solidFill>
            <a:srgbClr val="8EB4E3"/>
          </a:solidFill>
          <a:ln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lIns="0" tIns="0" rIns="0" bIns="0" anchorCtr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h-TH" sz="2200" b="1" kern="0">
                <a:solidFill>
                  <a:srgbClr val="000000"/>
                </a:solidFill>
                <a:latin typeface="TH SarabunPSK" pitchFamily="34"/>
                <a:cs typeface="Cordia New"/>
              </a:rPr>
              <a:t>การบริหารงบประมาณ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h-TH" sz="2200" b="1" kern="0">
                <a:solidFill>
                  <a:srgbClr val="000000"/>
                </a:solidFill>
                <a:latin typeface="TH SarabunPSK" pitchFamily="34"/>
                <a:cs typeface="Cordia New"/>
              </a:rPr>
              <a:t>(</a:t>
            </a:r>
            <a:r>
              <a:rPr lang="en-US" sz="2200" b="1" kern="0">
                <a:solidFill>
                  <a:srgbClr val="000000"/>
                </a:solidFill>
                <a:latin typeface="TH SarabunPSK" pitchFamily="34"/>
                <a:cs typeface="+mn-cs"/>
              </a:rPr>
              <a:t>Budget Execution</a:t>
            </a:r>
            <a:r>
              <a:rPr lang="th-TH" sz="2200" b="1" kern="0">
                <a:solidFill>
                  <a:srgbClr val="000000"/>
                </a:solidFill>
                <a:latin typeface="TH SarabunPSK" pitchFamily="34"/>
                <a:cs typeface="Cordia New"/>
              </a:rPr>
              <a:t>)</a:t>
            </a:r>
            <a:endParaRPr lang="th-TH" sz="2200" b="1" kern="0">
              <a:solidFill>
                <a:srgbClr val="000000"/>
              </a:solidFill>
              <a:latin typeface="Arial" pitchFamily="34"/>
              <a:cs typeface="Cordia New"/>
            </a:endParaRPr>
          </a:p>
        </p:txBody>
      </p:sp>
      <p:cxnSp>
        <p:nvCxnSpPr>
          <p:cNvPr id="5" name="ตัวเชื่อมต่อตรง 76"/>
          <p:cNvCxnSpPr/>
          <p:nvPr/>
        </p:nvCxnSpPr>
        <p:spPr>
          <a:xfrm>
            <a:off x="1619250" y="2349500"/>
            <a:ext cx="0" cy="431800"/>
          </a:xfrm>
          <a:prstGeom prst="straightConnector1">
            <a:avLst/>
          </a:prstGeom>
          <a:noFill/>
          <a:ln w="25402">
            <a:solidFill>
              <a:srgbClr val="4F81BD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</p:cxnSp>
      <p:sp>
        <p:nvSpPr>
          <p:cNvPr id="6" name="Text Box 23"/>
          <p:cNvSpPr txBox="1"/>
          <p:nvPr/>
        </p:nvSpPr>
        <p:spPr>
          <a:xfrm>
            <a:off x="1112838" y="3800475"/>
            <a:ext cx="1011237" cy="492125"/>
          </a:xfrm>
          <a:prstGeom prst="rect">
            <a:avLst/>
          </a:prstGeom>
          <a:gradFill>
            <a:gsLst>
              <a:gs pos="0">
                <a:srgbClr val="2C5D98"/>
              </a:gs>
              <a:gs pos="100000">
                <a:srgbClr val="3C7BC7"/>
              </a:gs>
            </a:gsLst>
            <a:lin ang="16200000"/>
          </a:gradFill>
          <a:ln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lIns="0" tIns="0" rIns="0" bIns="0" anchorCtr="1">
            <a:spAutoFit/>
          </a:bodyPr>
          <a:lstStyle/>
          <a:p>
            <a:pPr algn="ctr" fontAlgn="auto">
              <a:spcBef>
                <a:spcPts val="500"/>
              </a:spcBef>
              <a:spcAft>
                <a:spcPts val="5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1" i="1" kern="0">
                <a:solidFill>
                  <a:srgbClr val="FFFFFF"/>
                </a:solidFill>
                <a:latin typeface="TH SarabunPSK" pitchFamily="34"/>
                <a:ea typeface="Angsana New" pitchFamily="18"/>
                <a:cs typeface="TH SarabunPSK" pitchFamily="34"/>
              </a:rPr>
              <a:t>IIT </a:t>
            </a:r>
            <a:endParaRPr lang="th-TH" sz="3200" b="1" i="1" kern="0">
              <a:solidFill>
                <a:srgbClr val="000000"/>
              </a:solidFill>
              <a:latin typeface="Arial" pitchFamily="34"/>
              <a:cs typeface="Angsana New" pitchFamily="18"/>
            </a:endParaRPr>
          </a:p>
        </p:txBody>
      </p:sp>
      <p:cxnSp>
        <p:nvCxnSpPr>
          <p:cNvPr id="7" name="ตัวเชื่อมต่อตรง 127"/>
          <p:cNvCxnSpPr/>
          <p:nvPr/>
        </p:nvCxnSpPr>
        <p:spPr>
          <a:xfrm>
            <a:off x="1619250" y="2349500"/>
            <a:ext cx="5832475" cy="0"/>
          </a:xfrm>
          <a:prstGeom prst="straightConnector1">
            <a:avLst/>
          </a:prstGeom>
          <a:noFill/>
          <a:ln w="25402">
            <a:solidFill>
              <a:srgbClr val="4F81BD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</p:cxnSp>
      <p:sp>
        <p:nvSpPr>
          <p:cNvPr id="19464" name="TextBox 151"/>
          <p:cNvSpPr txBox="1">
            <a:spLocks noChangeArrowheads="1"/>
          </p:cNvSpPr>
          <p:nvPr/>
        </p:nvSpPr>
        <p:spPr bwMode="auto">
          <a:xfrm>
            <a:off x="755650" y="5661025"/>
            <a:ext cx="82089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solidFill>
                <a:srgbClr val="000000"/>
              </a:solidFill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21513" name="TextBox 159"/>
          <p:cNvSpPr txBox="1">
            <a:spLocks noChangeArrowheads="1"/>
          </p:cNvSpPr>
          <p:nvPr/>
        </p:nvSpPr>
        <p:spPr bwMode="auto">
          <a:xfrm>
            <a:off x="179388" y="4437063"/>
            <a:ext cx="8785225" cy="2308225"/>
          </a:xfrm>
          <a:prstGeom prst="rect">
            <a:avLst/>
          </a:prstGeom>
          <a:noFill/>
          <a:ln w="25402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thaiDist">
              <a:defRPr/>
            </a:pPr>
            <a:r>
              <a:rPr lang="th-TH" sz="2400" b="1" dirty="0">
                <a:solidFill>
                  <a:srgbClr val="FF0000"/>
                </a:solidFill>
                <a:latin typeface="Calibri" pitchFamily="34" charset="0"/>
                <a:cs typeface="+mn-cs"/>
              </a:rPr>
              <a:t>ดัชนีคุณธรรมการทำงานในหน่วยงาน </a:t>
            </a:r>
            <a:r>
              <a:rPr lang="th-TH" sz="1800" b="1" dirty="0">
                <a:solidFill>
                  <a:srgbClr val="FF0000"/>
                </a:solidFill>
                <a:latin typeface="+mn-lt"/>
                <a:cs typeface="+mn-cs"/>
              </a:rPr>
              <a:t>(</a:t>
            </a:r>
            <a:r>
              <a:rPr lang="en-US" sz="1800" b="1" dirty="0">
                <a:solidFill>
                  <a:srgbClr val="FF0000"/>
                </a:solidFill>
                <a:latin typeface="+mn-lt"/>
                <a:cs typeface="+mn-cs"/>
              </a:rPr>
              <a:t>Work Integrity</a:t>
            </a:r>
            <a:r>
              <a:rPr lang="th-TH" sz="1800" b="1" dirty="0">
                <a:solidFill>
                  <a:srgbClr val="FF0000"/>
                </a:solidFill>
                <a:latin typeface="+mn-lt"/>
                <a:cs typeface="+mn-cs"/>
              </a:rPr>
              <a:t> </a:t>
            </a:r>
            <a:r>
              <a:rPr lang="en-US" sz="1800" b="1" dirty="0">
                <a:solidFill>
                  <a:srgbClr val="FF0000"/>
                </a:solidFill>
                <a:latin typeface="+mn-lt"/>
                <a:cs typeface="+mn-cs"/>
              </a:rPr>
              <a:t>Index</a:t>
            </a:r>
            <a:r>
              <a:rPr lang="th-TH" sz="1800" b="1" dirty="0">
                <a:solidFill>
                  <a:srgbClr val="FF0000"/>
                </a:solidFill>
                <a:latin typeface="+mn-lt"/>
                <a:cs typeface="+mn-cs"/>
              </a:rPr>
              <a:t>) </a:t>
            </a:r>
            <a:r>
              <a:rPr lang="th-TH" sz="2400" dirty="0">
                <a:cs typeface="+mn-cs"/>
              </a:rPr>
              <a:t>หมายถึง ระบบการบริหารงานของหน่วยงานที่มีการบริหารจัดการที่ดียึดระบบคุณธรรมความโปร่งใสในการปฏิบัติงาน มุ่งเน้นผลประโยชน์ส่วนรวม ดัชนีนี้เป็นการวัดระบบการบริหารงานงานภายในหน่วยงาน ในเรื่องของระบบการบริหารงานบุคคล </a:t>
            </a:r>
            <a:r>
              <a:rPr lang="th-TH" sz="1800" dirty="0">
                <a:latin typeface="+mn-lt"/>
                <a:cs typeface="+mn-cs"/>
              </a:rPr>
              <a:t>(</a:t>
            </a:r>
            <a:r>
              <a:rPr lang="en-US" sz="1800" dirty="0">
                <a:latin typeface="+mn-lt"/>
                <a:cs typeface="+mn-cs"/>
              </a:rPr>
              <a:t>Personnel Management</a:t>
            </a:r>
            <a:r>
              <a:rPr lang="th-TH" sz="1800" dirty="0">
                <a:latin typeface="+mn-lt"/>
                <a:cs typeface="+mn-cs"/>
              </a:rPr>
              <a:t>) </a:t>
            </a:r>
            <a:r>
              <a:rPr lang="th-TH" sz="2400" dirty="0">
                <a:cs typeface="+mn-cs"/>
              </a:rPr>
              <a:t>การบริหารงบประมาณ (</a:t>
            </a:r>
            <a:r>
              <a:rPr lang="en-US" sz="1800" dirty="0">
                <a:latin typeface="+mn-lt"/>
                <a:cs typeface="+mn-cs"/>
              </a:rPr>
              <a:t>Budget Execution</a:t>
            </a:r>
            <a:r>
              <a:rPr lang="th-TH" sz="1800" dirty="0">
                <a:latin typeface="+mn-lt"/>
                <a:cs typeface="+mn-cs"/>
              </a:rPr>
              <a:t>)</a:t>
            </a:r>
            <a:r>
              <a:rPr lang="th-TH" sz="2400" dirty="0">
                <a:cs typeface="+mn-cs"/>
              </a:rPr>
              <a:t> และความเป็นธรรม    ในการมอบหมายงาน </a:t>
            </a:r>
            <a:r>
              <a:rPr lang="th-TH" sz="1800" dirty="0">
                <a:latin typeface="+mn-lt"/>
                <a:cs typeface="+mn-cs"/>
              </a:rPr>
              <a:t>(</a:t>
            </a:r>
            <a:r>
              <a:rPr lang="en-US" sz="1800" dirty="0">
                <a:latin typeface="+mn-lt"/>
                <a:cs typeface="+mn-cs"/>
              </a:rPr>
              <a:t>Fairness in Work Assignment</a:t>
            </a:r>
            <a:r>
              <a:rPr lang="th-TH" sz="1800" dirty="0">
                <a:latin typeface="+mn-lt"/>
                <a:cs typeface="+mn-cs"/>
              </a:rPr>
              <a:t>) </a:t>
            </a:r>
            <a:r>
              <a:rPr lang="th-TH" sz="2400" dirty="0">
                <a:cs typeface="+mn-cs"/>
              </a:rPr>
              <a:t>โดยประเมินจากมุมมองความคิดเห็นของเจ้าหน้าที่ของรัฐภายในหน่วยงาน </a:t>
            </a:r>
            <a:endParaRPr lang="th-TH" sz="2400" dirty="0">
              <a:solidFill>
                <a:srgbClr val="000000"/>
              </a:solidFill>
              <a:latin typeface="Calibri" pitchFamily="34" charset="0"/>
              <a:cs typeface="+mn-cs"/>
            </a:endParaRPr>
          </a:p>
        </p:txBody>
      </p:sp>
      <p:cxnSp>
        <p:nvCxnSpPr>
          <p:cNvPr id="10" name="ตัวเชื่อมต่อตรง 54"/>
          <p:cNvCxnSpPr/>
          <p:nvPr/>
        </p:nvCxnSpPr>
        <p:spPr>
          <a:xfrm>
            <a:off x="1619250" y="3500438"/>
            <a:ext cx="0" cy="252412"/>
          </a:xfrm>
          <a:prstGeom prst="straightConnector1">
            <a:avLst/>
          </a:prstGeom>
          <a:noFill/>
          <a:ln w="25402">
            <a:solidFill>
              <a:srgbClr val="4F81BD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</p:cxnSp>
      <p:cxnSp>
        <p:nvCxnSpPr>
          <p:cNvPr id="11" name="ตัวเชื่อมต่อตรง 55"/>
          <p:cNvCxnSpPr/>
          <p:nvPr/>
        </p:nvCxnSpPr>
        <p:spPr>
          <a:xfrm>
            <a:off x="7451725" y="3141663"/>
            <a:ext cx="0" cy="215900"/>
          </a:xfrm>
          <a:prstGeom prst="straightConnector1">
            <a:avLst/>
          </a:prstGeom>
          <a:noFill/>
          <a:ln w="25402">
            <a:solidFill>
              <a:srgbClr val="4F81BD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</p:cxnSp>
      <p:sp>
        <p:nvSpPr>
          <p:cNvPr id="12" name="Text Box 10"/>
          <p:cNvSpPr txBox="1"/>
          <p:nvPr/>
        </p:nvSpPr>
        <p:spPr>
          <a:xfrm>
            <a:off x="5868988" y="2816225"/>
            <a:ext cx="3059112" cy="684213"/>
          </a:xfrm>
          <a:prstGeom prst="rect">
            <a:avLst/>
          </a:prstGeom>
          <a:solidFill>
            <a:srgbClr val="8EB4E3"/>
          </a:solidFill>
          <a:ln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lIns="0" tIns="0" rIns="0" bIns="0" anchorCtr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h-TH" sz="2200" b="1" kern="0">
                <a:solidFill>
                  <a:srgbClr val="000000"/>
                </a:solidFill>
                <a:latin typeface="TH SarabunPSK" pitchFamily="34"/>
                <a:cs typeface="Cordia New"/>
              </a:rPr>
              <a:t>ความเป็นธรรมในการมอบหมายงาน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h-TH" sz="2200" b="1" kern="0">
                <a:solidFill>
                  <a:srgbClr val="000000"/>
                </a:solidFill>
                <a:latin typeface="TH SarabunPSK" pitchFamily="34"/>
                <a:cs typeface="Cordia New"/>
              </a:rPr>
              <a:t>(</a:t>
            </a:r>
            <a:r>
              <a:rPr lang="en-US" sz="2200" b="1" kern="0">
                <a:solidFill>
                  <a:srgbClr val="000000"/>
                </a:solidFill>
                <a:latin typeface="TH SarabunPSK" pitchFamily="34"/>
                <a:cs typeface="+mn-cs"/>
              </a:rPr>
              <a:t>Fairness in Work Assignment</a:t>
            </a:r>
            <a:r>
              <a:rPr lang="th-TH" sz="2200" b="1" kern="0">
                <a:solidFill>
                  <a:srgbClr val="000000"/>
                </a:solidFill>
                <a:latin typeface="TH SarabunPSK" pitchFamily="34"/>
                <a:cs typeface="Cordia New"/>
              </a:rPr>
              <a:t>)</a:t>
            </a:r>
            <a:endParaRPr lang="th-TH" sz="2200" b="1" kern="0">
              <a:solidFill>
                <a:srgbClr val="000000"/>
              </a:solidFill>
              <a:latin typeface="Arial" pitchFamily="34"/>
              <a:cs typeface="Cordia New"/>
            </a:endParaRPr>
          </a:p>
        </p:txBody>
      </p:sp>
      <p:sp>
        <p:nvSpPr>
          <p:cNvPr id="13" name="Text Box 23"/>
          <p:cNvSpPr txBox="1"/>
          <p:nvPr/>
        </p:nvSpPr>
        <p:spPr>
          <a:xfrm>
            <a:off x="3848100" y="3800475"/>
            <a:ext cx="1011238" cy="492125"/>
          </a:xfrm>
          <a:prstGeom prst="rect">
            <a:avLst/>
          </a:prstGeom>
          <a:gradFill>
            <a:gsLst>
              <a:gs pos="0">
                <a:srgbClr val="2C5D98"/>
              </a:gs>
              <a:gs pos="100000">
                <a:srgbClr val="3C7BC7"/>
              </a:gs>
            </a:gsLst>
            <a:lin ang="16200000"/>
          </a:gradFill>
          <a:ln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lIns="0" tIns="0" rIns="0" bIns="0" anchorCtr="1">
            <a:spAutoFit/>
          </a:bodyPr>
          <a:lstStyle/>
          <a:p>
            <a:pPr algn="ctr" fontAlgn="auto">
              <a:spcBef>
                <a:spcPts val="500"/>
              </a:spcBef>
              <a:spcAft>
                <a:spcPts val="5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1" i="1" kern="0">
                <a:solidFill>
                  <a:srgbClr val="FFFFFF"/>
                </a:solidFill>
                <a:latin typeface="TH SarabunPSK" pitchFamily="34"/>
                <a:ea typeface="Angsana New" pitchFamily="18"/>
                <a:cs typeface="TH SarabunPSK" pitchFamily="34"/>
              </a:rPr>
              <a:t>IIT </a:t>
            </a:r>
            <a:endParaRPr lang="th-TH" sz="3200" b="1" i="1" kern="0">
              <a:solidFill>
                <a:srgbClr val="000000"/>
              </a:solidFill>
              <a:latin typeface="Arial" pitchFamily="34"/>
              <a:cs typeface="Angsana New" pitchFamily="18"/>
            </a:endParaRPr>
          </a:p>
        </p:txBody>
      </p:sp>
      <p:cxnSp>
        <p:nvCxnSpPr>
          <p:cNvPr id="14" name="ตัวเชื่อมต่อตรง 17"/>
          <p:cNvCxnSpPr/>
          <p:nvPr/>
        </p:nvCxnSpPr>
        <p:spPr>
          <a:xfrm>
            <a:off x="4284663" y="3500438"/>
            <a:ext cx="0" cy="252412"/>
          </a:xfrm>
          <a:prstGeom prst="straightConnector1">
            <a:avLst/>
          </a:prstGeom>
          <a:noFill/>
          <a:ln w="25402">
            <a:solidFill>
              <a:srgbClr val="4F81BD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</p:cxnSp>
      <p:cxnSp>
        <p:nvCxnSpPr>
          <p:cNvPr id="15" name="ตัวเชื่อมต่อตรง 18"/>
          <p:cNvCxnSpPr/>
          <p:nvPr/>
        </p:nvCxnSpPr>
        <p:spPr>
          <a:xfrm>
            <a:off x="7451725" y="2349500"/>
            <a:ext cx="0" cy="431800"/>
          </a:xfrm>
          <a:prstGeom prst="straightConnector1">
            <a:avLst/>
          </a:prstGeom>
          <a:noFill/>
          <a:ln w="25402">
            <a:solidFill>
              <a:srgbClr val="4F81BD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</p:cxnSp>
      <p:cxnSp>
        <p:nvCxnSpPr>
          <p:cNvPr id="16" name="ตัวเชื่อมต่อตรง 19"/>
          <p:cNvCxnSpPr/>
          <p:nvPr/>
        </p:nvCxnSpPr>
        <p:spPr>
          <a:xfrm>
            <a:off x="4284663" y="1916113"/>
            <a:ext cx="0" cy="900112"/>
          </a:xfrm>
          <a:prstGeom prst="straightConnector1">
            <a:avLst/>
          </a:prstGeom>
          <a:noFill/>
          <a:ln w="25402">
            <a:solidFill>
              <a:srgbClr val="4F81BD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</p:cxnSp>
      <p:pic>
        <p:nvPicPr>
          <p:cNvPr id="17" name="Picture 28" descr="logo1200t3 copy"/>
          <p:cNvPicPr>
            <a:picLocks noChangeAspect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146050" y="0"/>
            <a:ext cx="387350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 Box 23"/>
          <p:cNvSpPr txBox="1"/>
          <p:nvPr/>
        </p:nvSpPr>
        <p:spPr>
          <a:xfrm>
            <a:off x="6945313" y="3800475"/>
            <a:ext cx="1011237" cy="492125"/>
          </a:xfrm>
          <a:prstGeom prst="rect">
            <a:avLst/>
          </a:prstGeom>
          <a:gradFill>
            <a:gsLst>
              <a:gs pos="0">
                <a:srgbClr val="2C5D98"/>
              </a:gs>
              <a:gs pos="100000">
                <a:srgbClr val="3C7BC7"/>
              </a:gs>
            </a:gsLst>
            <a:lin ang="16200000"/>
          </a:gradFill>
          <a:ln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lIns="0" tIns="0" rIns="0" bIns="0" anchorCtr="1">
            <a:spAutoFit/>
          </a:bodyPr>
          <a:lstStyle/>
          <a:p>
            <a:pPr algn="ctr" fontAlgn="auto">
              <a:spcBef>
                <a:spcPts val="500"/>
              </a:spcBef>
              <a:spcAft>
                <a:spcPts val="5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1" i="1" kern="0">
                <a:solidFill>
                  <a:srgbClr val="FFFFFF"/>
                </a:solidFill>
                <a:latin typeface="TH SarabunPSK" pitchFamily="34"/>
                <a:ea typeface="Angsana New" pitchFamily="18"/>
                <a:cs typeface="TH SarabunPSK" pitchFamily="34"/>
              </a:rPr>
              <a:t>IIT</a:t>
            </a:r>
            <a:r>
              <a:rPr lang="en-US" sz="3200" b="1" kern="0">
                <a:solidFill>
                  <a:srgbClr val="FFFFFF"/>
                </a:solidFill>
                <a:latin typeface="TH SarabunPSK" pitchFamily="34"/>
                <a:ea typeface="Angsana New" pitchFamily="18"/>
                <a:cs typeface="TH SarabunPSK" pitchFamily="34"/>
              </a:rPr>
              <a:t> </a:t>
            </a:r>
            <a:endParaRPr lang="th-TH" sz="3200" b="1" kern="0">
              <a:solidFill>
                <a:srgbClr val="000000"/>
              </a:solidFill>
              <a:latin typeface="Arial" pitchFamily="34"/>
              <a:cs typeface="Angsana New" pitchFamily="18"/>
            </a:endParaRPr>
          </a:p>
        </p:txBody>
      </p:sp>
      <p:cxnSp>
        <p:nvCxnSpPr>
          <p:cNvPr id="20" name="ตัวเชื่อมต่อตรง 17"/>
          <p:cNvCxnSpPr/>
          <p:nvPr/>
        </p:nvCxnSpPr>
        <p:spPr>
          <a:xfrm>
            <a:off x="7451725" y="3500438"/>
            <a:ext cx="0" cy="252412"/>
          </a:xfrm>
          <a:prstGeom prst="straightConnector1">
            <a:avLst/>
          </a:prstGeom>
          <a:noFill/>
          <a:ln w="25402">
            <a:solidFill>
              <a:srgbClr val="4F81BD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</p:cxnSp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2339975" y="1116013"/>
            <a:ext cx="4103688" cy="8001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Ctr="1">
            <a:spAutoFit/>
          </a:bodyPr>
          <a:lstStyle/>
          <a:p>
            <a:pPr algn="ctr">
              <a:defRPr/>
            </a:pPr>
            <a:r>
              <a:rPr lang="th-TH" b="1" i="1" dirty="0">
                <a:solidFill>
                  <a:srgbClr val="FFFFFF"/>
                </a:solidFill>
                <a:latin typeface="TH SarabunPSK" pitchFamily="34" charset="-34"/>
              </a:rPr>
              <a:t>คุณธรรมการทำงานในหน่วยงาน</a:t>
            </a:r>
            <a:endParaRPr lang="th-TH" sz="3200" b="1" i="1" dirty="0">
              <a:solidFill>
                <a:srgbClr val="FFFFFF"/>
              </a:solidFill>
              <a:latin typeface="TH SarabunPSK" pitchFamily="34" charset="-34"/>
            </a:endParaRPr>
          </a:p>
          <a:p>
            <a:pPr algn="ctr">
              <a:defRPr/>
            </a:pPr>
            <a:r>
              <a:rPr lang="th-TH" sz="2400" b="1" i="1" dirty="0">
                <a:solidFill>
                  <a:srgbClr val="FFFFFF"/>
                </a:solidFill>
                <a:latin typeface="TH SarabunPSK" pitchFamily="34" charset="-34"/>
              </a:rPr>
              <a:t>(</a:t>
            </a:r>
            <a:r>
              <a:rPr lang="en-US" sz="2400" b="1" i="1" dirty="0">
                <a:solidFill>
                  <a:srgbClr val="FFFFFF"/>
                </a:solidFill>
                <a:latin typeface="TH SarabunPSK" pitchFamily="34" charset="-34"/>
                <a:cs typeface="Cordia New" pitchFamily="34" charset="-34"/>
              </a:rPr>
              <a:t>Work Integrity)</a:t>
            </a:r>
            <a:endParaRPr lang="th-TH" sz="2400" i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-324544" y="908720"/>
            <a:ext cx="9073008" cy="5400600"/>
          </a:xfrm>
        </p:spPr>
        <p:txBody>
          <a:bodyPr/>
          <a:lstStyle/>
          <a:p>
            <a:pPr marL="914400" lvl="2" indent="0" algn="thaiDist">
              <a:buNone/>
            </a:pPr>
            <a:r>
              <a:rPr lang="th-TH" sz="2800" b="1" dirty="0" smtClean="0"/>
              <a:t>	การประเมินคุณธรรมและความโปร่งใสในการดำเนินงานของหน่วยงานภาครัฐ เป็นการประเมินผลเพื่อให้หน่วยงานภาครัฐรับทราบถึงสถานะระดับคุณธรรมและความโปร่งใสของหน่วยงานภาครัฐแต่ละแห่ง ว่ามีการดำเนินงานเป็นไปตามหลัก</a:t>
            </a:r>
            <a:r>
              <a:rPr lang="th-TH" sz="2800" b="1" dirty="0" err="1" smtClean="0"/>
              <a:t>ธรรมาภิ</a:t>
            </a:r>
            <a:r>
              <a:rPr lang="th-TH" sz="2800" b="1" dirty="0" smtClean="0"/>
              <a:t>บาล และเจ้าหน้าที่ในองค์กรในภาพรวมปฏิบัติตามประมวลจริยธรรมหรือไม่ อยู่ในระดับใด มีข้อที่ควรพัฒนาปรับปรุงใดบ้าง เพื่อให้หน่วยงานภาครัฐปฏิบัติงานด้วยความซื่อสัตย์สุจริต เป็นที่พึ่งพิงของประชาชนได้อย่างแท้จริง </a:t>
            </a:r>
          </a:p>
          <a:p>
            <a:pPr marL="914400" lvl="2" indent="0" algn="thaiDist">
              <a:buNone/>
            </a:pPr>
            <a:r>
              <a:rPr lang="th-TH" sz="2800" b="1" dirty="0"/>
              <a:t>	</a:t>
            </a:r>
            <a:r>
              <a:rPr lang="th-TH" sz="2800" b="1" dirty="0" smtClean="0"/>
              <a:t>นอกจากนี้แล้วการประเมินดังกล่าวจะเป็นหนึ่งในปัจจัยสำคัญประการหนึ่งที่นำไปสู่การเพิ่มค่าดัชนีชี้วัดภาพลักษณ์</a:t>
            </a:r>
            <a:r>
              <a:rPr lang="th-TH" sz="2800" b="1" dirty="0" err="1" smtClean="0"/>
              <a:t>คอร์รัป</a:t>
            </a:r>
            <a:r>
              <a:rPr lang="th-TH" sz="2800" b="1" dirty="0" smtClean="0"/>
              <a:t>ชันของประเทศไทย </a:t>
            </a:r>
            <a:r>
              <a:rPr lang="en-US" sz="2800" b="1" dirty="0"/>
              <a:t>(</a:t>
            </a:r>
            <a:r>
              <a:rPr lang="en-US" sz="2800" b="1" dirty="0" smtClean="0"/>
              <a:t>Corruption Perception Index : CPI) </a:t>
            </a:r>
            <a:r>
              <a:rPr lang="th-TH" sz="2800" b="1" dirty="0" smtClean="0"/>
              <a:t>ให้ได้ระดับ 50 จากคะแนนเต็ม 100 ภายในปี 2560 ตามเป้าหมายที่กำหนดไว้ในยุทธศาสตร์ชาติว่าด้วยการป้องกันและปราบปรามการทุจริต ระยะที่ 2</a:t>
            </a:r>
            <a:endParaRPr lang="th-TH" sz="2800" b="1" dirty="0"/>
          </a:p>
        </p:txBody>
      </p:sp>
      <p:sp>
        <p:nvSpPr>
          <p:cNvPr id="4" name="TextBox 29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gradFill>
            <a:gsLst>
              <a:gs pos="0">
                <a:srgbClr val="5D417E"/>
              </a:gs>
              <a:gs pos="100000">
                <a:srgbClr val="7B58A6"/>
              </a:gs>
            </a:gsLst>
            <a:lin ang="16200000"/>
          </a:gradFill>
          <a:ln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anchorCtr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h-TH" sz="4000" b="1" dirty="0">
                <a:solidFill>
                  <a:schemeClr val="bg1"/>
                </a:solidFill>
              </a:rPr>
              <a:t>ทำไมต้องประเมินผล </a:t>
            </a:r>
            <a:r>
              <a:rPr lang="en-US" sz="4000" b="1" dirty="0">
                <a:solidFill>
                  <a:schemeClr val="bg1"/>
                </a:solidFill>
              </a:rPr>
              <a:t>???</a:t>
            </a:r>
            <a:endParaRPr lang="th-TH" sz="4000" b="1" kern="0" dirty="0">
              <a:solidFill>
                <a:schemeClr val="bg1"/>
              </a:solidFill>
              <a:latin typeface="Calibri"/>
              <a:cs typeface="Cordia New"/>
            </a:endParaRPr>
          </a:p>
        </p:txBody>
      </p:sp>
      <p:pic>
        <p:nvPicPr>
          <p:cNvPr id="5" name="Picture 28" descr="logo1200t3 copy"/>
          <p:cNvPicPr>
            <a:picLocks noChangeAspect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146050" y="0"/>
            <a:ext cx="387350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680697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533400" y="764704"/>
            <a:ext cx="8431088" cy="5472608"/>
          </a:xfrm>
        </p:spPr>
        <p:txBody>
          <a:bodyPr/>
          <a:lstStyle/>
          <a:p>
            <a:pPr marL="0" indent="0">
              <a:buNone/>
            </a:pPr>
            <a:r>
              <a:rPr lang="th-TH" b="1" dirty="0" smtClean="0"/>
              <a:t>เป็นการประเมินผลใน 3 มิติ ได้แก่</a:t>
            </a:r>
          </a:p>
          <a:p>
            <a:pPr marL="0" indent="0">
              <a:spcBef>
                <a:spcPts val="0"/>
              </a:spcBef>
              <a:buNone/>
            </a:pPr>
            <a:r>
              <a:rPr lang="th-TH" dirty="0"/>
              <a:t>	</a:t>
            </a:r>
            <a:r>
              <a:rPr lang="th-TH" sz="2800" b="1" dirty="0" smtClean="0">
                <a:solidFill>
                  <a:srgbClr val="7030A0"/>
                </a:solidFill>
              </a:rPr>
              <a:t>1. มิติการรับรู้ของข้าราชการ/พนักงานภายในหน่วยงาน </a:t>
            </a:r>
            <a:r>
              <a:rPr lang="en-US" sz="2800" b="1" dirty="0" smtClean="0">
                <a:solidFill>
                  <a:srgbClr val="FF0000"/>
                </a:solidFill>
              </a:rPr>
              <a:t>(Internal)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th-TH" sz="2400" b="1" dirty="0" smtClean="0"/>
              <a:t>จะประเมินในด้านวัฒนธรรมองค์กร ด้านการต่อต้านการทุจริตในองค์กร ด้านการบริหารงานบุคคล ด้านการบริหารงบประมาณ และด้านความเป็นธรรมในการมอบหมายงาน</a:t>
            </a:r>
          </a:p>
          <a:p>
            <a:pPr marL="0" indent="0">
              <a:spcBef>
                <a:spcPts val="0"/>
              </a:spcBef>
              <a:buNone/>
            </a:pPr>
            <a:r>
              <a:rPr lang="th-TH" dirty="0"/>
              <a:t>	</a:t>
            </a:r>
            <a:r>
              <a:rPr lang="th-TH" sz="2800" b="1" dirty="0" smtClean="0">
                <a:solidFill>
                  <a:srgbClr val="7030A0"/>
                </a:solidFill>
              </a:rPr>
              <a:t>2. มิติการรับรู้ของประชาชน/ผู้มาติดต่อใช้บริการจากหน่วยงาน </a:t>
            </a:r>
            <a:r>
              <a:rPr lang="en-US" sz="2800" b="1" dirty="0" smtClean="0">
                <a:solidFill>
                  <a:srgbClr val="FF0000"/>
                </a:solidFill>
              </a:rPr>
              <a:t>(External) </a:t>
            </a:r>
            <a:r>
              <a:rPr lang="th-TH" sz="2400" b="1" dirty="0" smtClean="0"/>
              <a:t>จะประเมินในด้านความโปร่งใสในการดำเนินงานขององค์กร ด้านความโปร่งใสในการตอบสนองข้อร้องเรียน ด้านความรับผิดชอบตามกฎหมาย ด้านความรับผิดชอบความบทบาทหน้าที่ ด้านการรับรู้และประสบการณ์ตรงเกี่ยวกับการทุจริต ด้านมุมมองการรับรู้คุณธรรมในการให้บริการ</a:t>
            </a:r>
          </a:p>
          <a:p>
            <a:pPr marL="0" indent="0">
              <a:spcBef>
                <a:spcPts val="0"/>
              </a:spcBef>
              <a:buNone/>
            </a:pPr>
            <a:r>
              <a:rPr lang="th-TH" dirty="0"/>
              <a:t>	</a:t>
            </a:r>
            <a:r>
              <a:rPr lang="th-TH" sz="2800" b="1" dirty="0" smtClean="0">
                <a:solidFill>
                  <a:srgbClr val="7030A0"/>
                </a:solidFill>
              </a:rPr>
              <a:t>3. มิติของหลักฐานเชิงประจักษ์จากการดำเนินงานของหน่วยงาน </a:t>
            </a:r>
            <a:r>
              <a:rPr lang="en-US" sz="2800" b="1" dirty="0" smtClean="0">
                <a:solidFill>
                  <a:srgbClr val="FF0000"/>
                </a:solidFill>
              </a:rPr>
              <a:t>(Evidence-Based) </a:t>
            </a:r>
            <a:r>
              <a:rPr lang="th-TH" sz="2400" b="1" dirty="0" smtClean="0"/>
              <a:t>จะประเมินในด้านความโปร่งใสในการดำเนินงานขององค์กร ด้านความโปร่งใสในการตอบสนองข้อร้องเรียน ด้านการต่อต้านการทุจริตในองค์กร</a:t>
            </a:r>
            <a:endParaRPr lang="en-US" sz="2400" b="1" dirty="0" smtClean="0"/>
          </a:p>
          <a:p>
            <a:pPr marL="0" indent="0">
              <a:buNone/>
            </a:pPr>
            <a:r>
              <a:rPr lang="en-US" dirty="0"/>
              <a:t>	</a:t>
            </a:r>
            <a:endParaRPr lang="th-TH" dirty="0"/>
          </a:p>
        </p:txBody>
      </p:sp>
      <p:sp>
        <p:nvSpPr>
          <p:cNvPr id="4" name="TextBox 10"/>
          <p:cNvSpPr txBox="1"/>
          <p:nvPr/>
        </p:nvSpPr>
        <p:spPr>
          <a:xfrm>
            <a:off x="0" y="-26988"/>
            <a:ext cx="9144000" cy="584775"/>
          </a:xfrm>
          <a:prstGeom prst="rect">
            <a:avLst/>
          </a:prstGeom>
          <a:gradFill>
            <a:gsLst>
              <a:gs pos="0">
                <a:srgbClr val="5D417E"/>
              </a:gs>
              <a:gs pos="100000">
                <a:srgbClr val="7B58A6"/>
              </a:gs>
            </a:gsLst>
            <a:lin ang="16200000"/>
          </a:gradFill>
          <a:ln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anchorCtr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h-TH" sz="3200" b="1" dirty="0">
                <a:solidFill>
                  <a:schemeClr val="bg1"/>
                </a:solidFill>
              </a:rPr>
              <a:t>วิธีการประเมินผล</a:t>
            </a:r>
            <a:endParaRPr lang="th-TH" sz="3000" b="1" kern="0" dirty="0">
              <a:solidFill>
                <a:schemeClr val="bg1"/>
              </a:solidFill>
              <a:latin typeface="Calibri"/>
              <a:cs typeface="Cordia New"/>
            </a:endParaRPr>
          </a:p>
        </p:txBody>
      </p:sp>
      <p:pic>
        <p:nvPicPr>
          <p:cNvPr id="5" name="Picture 28" descr="logo1200t3 copy"/>
          <p:cNvPicPr>
            <a:picLocks noChangeAspect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146050" y="0"/>
            <a:ext cx="387350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290879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5"/>
          <p:cNvSpPr txBox="1">
            <a:spLocks noChangeArrowheads="1"/>
          </p:cNvSpPr>
          <p:nvPr/>
        </p:nvSpPr>
        <p:spPr bwMode="auto">
          <a:xfrm>
            <a:off x="65532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A90727CC-90CD-4538-A4DF-68A99C07D7B6}" type="slidenum">
              <a:rPr lang="en-US" sz="1200">
                <a:solidFill>
                  <a:srgbClr val="898989"/>
                </a:solidFill>
                <a:latin typeface="Calibri" pitchFamily="34" charset="0"/>
                <a:ea typeface="Malgun Gothic" pitchFamily="34" charset="-127"/>
                <a:cs typeface="Cordia New" pitchFamily="34" charset="-34"/>
              </a:rPr>
              <a:pPr algn="r"/>
              <a:t>21</a:t>
            </a:fld>
            <a:endParaRPr lang="en-US" sz="1200">
              <a:solidFill>
                <a:srgbClr val="898989"/>
              </a:solidFill>
              <a:latin typeface="Calibri" pitchFamily="34" charset="0"/>
              <a:ea typeface="Malgun Gothic" pitchFamily="34" charset="-127"/>
              <a:cs typeface="Cordia New" pitchFamily="34" charset="-34"/>
            </a:endParaRPr>
          </a:p>
        </p:txBody>
      </p:sp>
      <p:grpSp>
        <p:nvGrpSpPr>
          <p:cNvPr id="20483" name="Content Placeholder 5"/>
          <p:cNvGrpSpPr>
            <a:grpSpLocks/>
          </p:cNvGrpSpPr>
          <p:nvPr/>
        </p:nvGrpSpPr>
        <p:grpSpPr bwMode="auto">
          <a:xfrm>
            <a:off x="179388" y="1076325"/>
            <a:ext cx="8880475" cy="5281613"/>
            <a:chOff x="179515" y="1075755"/>
            <a:chExt cx="8880021" cy="5282552"/>
          </a:xfrm>
        </p:grpSpPr>
        <p:sp>
          <p:nvSpPr>
            <p:cNvPr id="20486" name="รูปแบบอิสระ 3"/>
            <p:cNvSpPr>
              <a:spLocks noChangeArrowheads="1"/>
            </p:cNvSpPr>
            <p:nvPr/>
          </p:nvSpPr>
          <p:spPr bwMode="auto">
            <a:xfrm>
              <a:off x="179515" y="1087166"/>
              <a:ext cx="2243699" cy="1108801"/>
            </a:xfrm>
            <a:custGeom>
              <a:avLst/>
              <a:gdLst>
                <a:gd name="T0" fmla="*/ 1121850 w 2243700"/>
                <a:gd name="T1" fmla="*/ 0 h 1108800"/>
                <a:gd name="T2" fmla="*/ 2243691 w 2243700"/>
                <a:gd name="T3" fmla="*/ 554405 h 1108800"/>
                <a:gd name="T4" fmla="*/ 1121850 w 2243700"/>
                <a:gd name="T5" fmla="*/ 1108805 h 1108800"/>
                <a:gd name="T6" fmla="*/ 0 w 2243700"/>
                <a:gd name="T7" fmla="*/ 554405 h 1108800"/>
                <a:gd name="T8" fmla="*/ 0 w 2243700"/>
                <a:gd name="T9" fmla="*/ 0 h 1108800"/>
                <a:gd name="T10" fmla="*/ 2243691 w 2243700"/>
                <a:gd name="T11" fmla="*/ 0 h 1108800"/>
                <a:gd name="T12" fmla="*/ 2243691 w 2243700"/>
                <a:gd name="T13" fmla="*/ 1108805 h 1108800"/>
                <a:gd name="T14" fmla="*/ 0 w 2243700"/>
                <a:gd name="T15" fmla="*/ 1108805 h 1108800"/>
                <a:gd name="T16" fmla="*/ 0 w 2243700"/>
                <a:gd name="T17" fmla="*/ 0 h 1108800"/>
                <a:gd name="T18" fmla="*/ 17694720 60000 65536"/>
                <a:gd name="T19" fmla="*/ 0 60000 65536"/>
                <a:gd name="T20" fmla="*/ 5898240 60000 65536"/>
                <a:gd name="T21" fmla="*/ 1179648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243700"/>
                <a:gd name="T28" fmla="*/ 0 h 1108800"/>
                <a:gd name="T29" fmla="*/ 2243700 w 2243700"/>
                <a:gd name="T30" fmla="*/ 1108800 h 11088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243700" h="1108800">
                  <a:moveTo>
                    <a:pt x="0" y="0"/>
                  </a:moveTo>
                  <a:lnTo>
                    <a:pt x="2243701" y="0"/>
                  </a:lnTo>
                  <a:lnTo>
                    <a:pt x="2243701" y="1108800"/>
                  </a:lnTo>
                  <a:lnTo>
                    <a:pt x="0" y="11088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noFill/>
              <a:miter lim="800000"/>
              <a:headEnd/>
              <a:tailEnd/>
            </a:ln>
          </p:spPr>
          <p:txBody>
            <a:bodyPr lIns="142244" tIns="50804" rIns="142244" bIns="50804" anchor="ctr" anchorCtr="1"/>
            <a:lstStyle/>
            <a:p>
              <a:pPr algn="ctr" defTabSz="887413">
                <a:lnSpc>
                  <a:spcPct val="90000"/>
                </a:lnSpc>
                <a:spcAft>
                  <a:spcPts val="800"/>
                </a:spcAft>
              </a:pPr>
              <a:r>
                <a:rPr lang="th-TH" sz="2000" b="1">
                  <a:solidFill>
                    <a:srgbClr val="000000"/>
                  </a:solidFill>
                  <a:latin typeface="TH SarabunPSK" pitchFamily="34" charset="-34"/>
                  <a:cs typeface="Cordia New" pitchFamily="34" charset="-34"/>
                </a:rPr>
                <a:t>ข้อมูล </a:t>
              </a:r>
              <a:r>
                <a:rPr lang="en-US" sz="1800" b="1">
                  <a:solidFill>
                    <a:srgbClr val="000000"/>
                  </a:solidFill>
                  <a:latin typeface="TH SarabunPSK" pitchFamily="34" charset="-34"/>
                  <a:cs typeface="Cordia New" pitchFamily="34" charset="-34"/>
                </a:rPr>
                <a:t>External Integrity &amp; Transparency Assessment</a:t>
              </a:r>
              <a:endParaRPr lang="th-TH" sz="1800" b="1">
                <a:solidFill>
                  <a:srgbClr val="000000"/>
                </a:solidFill>
                <a:latin typeface="TH SarabunPSK" pitchFamily="34" charset="-34"/>
              </a:endParaRPr>
            </a:p>
          </p:txBody>
        </p:sp>
        <p:sp>
          <p:nvSpPr>
            <p:cNvPr id="20487" name="รูปแบบอิสระ 4"/>
            <p:cNvSpPr>
              <a:spLocks/>
            </p:cNvSpPr>
            <p:nvPr/>
          </p:nvSpPr>
          <p:spPr bwMode="auto">
            <a:xfrm>
              <a:off x="2415268" y="1075755"/>
              <a:ext cx="430316" cy="1108801"/>
            </a:xfrm>
            <a:custGeom>
              <a:avLst/>
              <a:gdLst>
                <a:gd name="T0" fmla="*/ 215158 w 430316"/>
                <a:gd name="T1" fmla="*/ 0 h 1108801"/>
                <a:gd name="T2" fmla="*/ 430316 w 430316"/>
                <a:gd name="T3" fmla="*/ 554401 h 1108801"/>
                <a:gd name="T4" fmla="*/ 215158 w 430316"/>
                <a:gd name="T5" fmla="*/ 1108801 h 1108801"/>
                <a:gd name="T6" fmla="*/ 0 w 430316"/>
                <a:gd name="T7" fmla="*/ 554401 h 1108801"/>
                <a:gd name="T8" fmla="*/ 430316 w 430316"/>
                <a:gd name="T9" fmla="*/ 0 h 1108801"/>
                <a:gd name="T10" fmla="*/ 0 w 430316"/>
                <a:gd name="T11" fmla="*/ 554401 h 1108801"/>
                <a:gd name="T12" fmla="*/ 430316 w 430316"/>
                <a:gd name="T13" fmla="*/ 1108801 h 1108801"/>
                <a:gd name="T14" fmla="*/ 17694720 60000 65536"/>
                <a:gd name="T15" fmla="*/ 0 60000 65536"/>
                <a:gd name="T16" fmla="*/ 5898240 60000 65536"/>
                <a:gd name="T17" fmla="*/ 11796480 60000 65536"/>
                <a:gd name="T18" fmla="*/ 5898240 60000 65536"/>
                <a:gd name="T19" fmla="*/ 11796480 60000 65536"/>
                <a:gd name="T20" fmla="*/ 17694720 60000 65536"/>
                <a:gd name="T21" fmla="*/ 278176 w 430316"/>
                <a:gd name="T22" fmla="*/ 44113 h 1108801"/>
                <a:gd name="T23" fmla="*/ 430316 w 430316"/>
                <a:gd name="T24" fmla="*/ 1064688 h 110880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30316" h="1108801" stroke="0">
                  <a:moveTo>
                    <a:pt x="430316" y="1108801"/>
                  </a:moveTo>
                  <a:lnTo>
                    <a:pt x="430316" y="1108801"/>
                  </a:lnTo>
                  <a:cubicBezTo>
                    <a:pt x="311487" y="1108801"/>
                    <a:pt x="215158" y="1041370"/>
                    <a:pt x="215158" y="958190"/>
                  </a:cubicBezTo>
                  <a:lnTo>
                    <a:pt x="215158" y="705011"/>
                  </a:lnTo>
                  <a:cubicBezTo>
                    <a:pt x="215158" y="621830"/>
                    <a:pt x="118828" y="554400"/>
                    <a:pt x="0" y="554400"/>
                  </a:cubicBezTo>
                  <a:cubicBezTo>
                    <a:pt x="118828" y="554399"/>
                    <a:pt x="215158" y="486969"/>
                    <a:pt x="215158" y="403789"/>
                  </a:cubicBezTo>
                  <a:lnTo>
                    <a:pt x="215158" y="150611"/>
                  </a:lnTo>
                  <a:cubicBezTo>
                    <a:pt x="215158" y="67430"/>
                    <a:pt x="311487" y="0"/>
                    <a:pt x="430315" y="0"/>
                  </a:cubicBezTo>
                  <a:close/>
                </a:path>
                <a:path w="430316" h="1108801" fill="none">
                  <a:moveTo>
                    <a:pt x="430316" y="1108801"/>
                  </a:moveTo>
                  <a:lnTo>
                    <a:pt x="430316" y="1108801"/>
                  </a:lnTo>
                  <a:cubicBezTo>
                    <a:pt x="311487" y="1108801"/>
                    <a:pt x="215158" y="1041370"/>
                    <a:pt x="215158" y="958190"/>
                  </a:cubicBezTo>
                  <a:lnTo>
                    <a:pt x="215158" y="705011"/>
                  </a:lnTo>
                  <a:cubicBezTo>
                    <a:pt x="215158" y="621830"/>
                    <a:pt x="118828" y="554400"/>
                    <a:pt x="0" y="554400"/>
                  </a:cubicBezTo>
                  <a:cubicBezTo>
                    <a:pt x="118828" y="554399"/>
                    <a:pt x="215158" y="486969"/>
                    <a:pt x="215158" y="403789"/>
                  </a:cubicBezTo>
                  <a:lnTo>
                    <a:pt x="215158" y="150611"/>
                  </a:lnTo>
                  <a:cubicBezTo>
                    <a:pt x="215158" y="67430"/>
                    <a:pt x="311487" y="0"/>
                    <a:pt x="430315" y="0"/>
                  </a:cubicBezTo>
                </a:path>
              </a:pathLst>
            </a:custGeom>
            <a:noFill/>
            <a:ln w="25402">
              <a:solidFill>
                <a:srgbClr val="4F81BD"/>
              </a:solidFill>
              <a:prstDash val="solid"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0488" name="รูปแบบอิสระ 5"/>
            <p:cNvSpPr>
              <a:spLocks noChangeArrowheads="1"/>
            </p:cNvSpPr>
            <p:nvPr/>
          </p:nvSpPr>
          <p:spPr bwMode="auto">
            <a:xfrm>
              <a:off x="2961668" y="1075755"/>
              <a:ext cx="6074834" cy="1108801"/>
            </a:xfrm>
            <a:custGeom>
              <a:avLst/>
              <a:gdLst>
                <a:gd name="T0" fmla="*/ 3037425 w 6074831"/>
                <a:gd name="T1" fmla="*/ 0 h 1108800"/>
                <a:gd name="T2" fmla="*/ 6074850 w 6074831"/>
                <a:gd name="T3" fmla="*/ 554405 h 1108800"/>
                <a:gd name="T4" fmla="*/ 3037425 w 6074831"/>
                <a:gd name="T5" fmla="*/ 1108805 h 1108800"/>
                <a:gd name="T6" fmla="*/ 0 w 6074831"/>
                <a:gd name="T7" fmla="*/ 554405 h 1108800"/>
                <a:gd name="T8" fmla="*/ 0 w 6074831"/>
                <a:gd name="T9" fmla="*/ 0 h 1108800"/>
                <a:gd name="T10" fmla="*/ 6074850 w 6074831"/>
                <a:gd name="T11" fmla="*/ 0 h 1108800"/>
                <a:gd name="T12" fmla="*/ 6074850 w 6074831"/>
                <a:gd name="T13" fmla="*/ 1108805 h 1108800"/>
                <a:gd name="T14" fmla="*/ 0 w 6074831"/>
                <a:gd name="T15" fmla="*/ 1108805 h 1108800"/>
                <a:gd name="T16" fmla="*/ 0 w 6074831"/>
                <a:gd name="T17" fmla="*/ 0 h 1108800"/>
                <a:gd name="T18" fmla="*/ 17694720 60000 65536"/>
                <a:gd name="T19" fmla="*/ 0 60000 65536"/>
                <a:gd name="T20" fmla="*/ 5898240 60000 65536"/>
                <a:gd name="T21" fmla="*/ 1179648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074831"/>
                <a:gd name="T28" fmla="*/ 0 h 1108800"/>
                <a:gd name="T29" fmla="*/ 6074831 w 6074831"/>
                <a:gd name="T30" fmla="*/ 1108800 h 11088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074831" h="1108800">
                  <a:moveTo>
                    <a:pt x="0" y="0"/>
                  </a:moveTo>
                  <a:lnTo>
                    <a:pt x="6074830" y="0"/>
                  </a:lnTo>
                  <a:lnTo>
                    <a:pt x="6074830" y="1108800"/>
                  </a:lnTo>
                  <a:lnTo>
                    <a:pt x="0" y="110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504D"/>
            </a:solidFill>
            <a:ln w="25402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76196" tIns="76196" rIns="76196" bIns="76196" anchor="ctr"/>
            <a:lstStyle/>
            <a:p>
              <a:pPr marL="228600" lvl="1" indent="-228600" defTabSz="887413">
                <a:lnSpc>
                  <a:spcPct val="90000"/>
                </a:lnSpc>
                <a:spcAft>
                  <a:spcPts val="400"/>
                </a:spcAft>
                <a:buSzPct val="100000"/>
                <a:buFontTx/>
                <a:buChar char="•"/>
              </a:pPr>
              <a:r>
                <a:rPr lang="th-TH" sz="2000" b="1">
                  <a:solidFill>
                    <a:srgbClr val="000000"/>
                  </a:solidFill>
                  <a:latin typeface="TH SarabunPSK" pitchFamily="34" charset="-34"/>
                  <a:cs typeface="Cordia New" pitchFamily="34" charset="-34"/>
                </a:rPr>
                <a:t>ใช้วิธีการสำรวจ โดยการสัมภาษณ์แบบเผชิญหน้า (</a:t>
              </a:r>
              <a:r>
                <a:rPr lang="en-US" sz="2000" b="1">
                  <a:solidFill>
                    <a:srgbClr val="000000"/>
                  </a:solidFill>
                  <a:latin typeface="TH SarabunPSK" pitchFamily="34" charset="-34"/>
                  <a:cs typeface="Cordia New" pitchFamily="34" charset="-34"/>
                </a:rPr>
                <a:t>Face-to-Face interview) </a:t>
              </a:r>
              <a:r>
                <a:rPr lang="th-TH" sz="2000" b="1">
                  <a:solidFill>
                    <a:srgbClr val="000000"/>
                  </a:solidFill>
                  <a:latin typeface="TH SarabunPSK" pitchFamily="34" charset="-34"/>
                  <a:cs typeface="Cordia New" pitchFamily="34" charset="-34"/>
                </a:rPr>
                <a:t>และการสัมภาษณ์ทางโทรศัพท์</a:t>
              </a:r>
            </a:p>
          </p:txBody>
        </p:sp>
        <p:sp>
          <p:nvSpPr>
            <p:cNvPr id="20489" name="รูปแบบอิสระ 6"/>
            <p:cNvSpPr>
              <a:spLocks noChangeArrowheads="1"/>
            </p:cNvSpPr>
            <p:nvPr/>
          </p:nvSpPr>
          <p:spPr bwMode="auto">
            <a:xfrm>
              <a:off x="179515" y="2626074"/>
              <a:ext cx="2232251" cy="1108801"/>
            </a:xfrm>
            <a:custGeom>
              <a:avLst/>
              <a:gdLst>
                <a:gd name="T0" fmla="*/ 1116134 w 2232248"/>
                <a:gd name="T1" fmla="*/ 0 h 1108800"/>
                <a:gd name="T2" fmla="*/ 2232259 w 2232248"/>
                <a:gd name="T3" fmla="*/ 554405 h 1108800"/>
                <a:gd name="T4" fmla="*/ 1116134 w 2232248"/>
                <a:gd name="T5" fmla="*/ 1108805 h 1108800"/>
                <a:gd name="T6" fmla="*/ 0 w 2232248"/>
                <a:gd name="T7" fmla="*/ 554405 h 1108800"/>
                <a:gd name="T8" fmla="*/ 0 w 2232248"/>
                <a:gd name="T9" fmla="*/ 0 h 1108800"/>
                <a:gd name="T10" fmla="*/ 2232259 w 2232248"/>
                <a:gd name="T11" fmla="*/ 0 h 1108800"/>
                <a:gd name="T12" fmla="*/ 2232259 w 2232248"/>
                <a:gd name="T13" fmla="*/ 1108805 h 1108800"/>
                <a:gd name="T14" fmla="*/ 0 w 2232248"/>
                <a:gd name="T15" fmla="*/ 1108805 h 1108800"/>
                <a:gd name="T16" fmla="*/ 0 w 2232248"/>
                <a:gd name="T17" fmla="*/ 0 h 1108800"/>
                <a:gd name="T18" fmla="*/ 17694720 60000 65536"/>
                <a:gd name="T19" fmla="*/ 0 60000 65536"/>
                <a:gd name="T20" fmla="*/ 5898240 60000 65536"/>
                <a:gd name="T21" fmla="*/ 1179648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232248"/>
                <a:gd name="T28" fmla="*/ 0 h 1108800"/>
                <a:gd name="T29" fmla="*/ 2232248 w 2232248"/>
                <a:gd name="T30" fmla="*/ 1108800 h 11088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232248" h="1108800">
                  <a:moveTo>
                    <a:pt x="0" y="0"/>
                  </a:moveTo>
                  <a:lnTo>
                    <a:pt x="2232249" y="0"/>
                  </a:lnTo>
                  <a:lnTo>
                    <a:pt x="2232249" y="1108800"/>
                  </a:lnTo>
                  <a:lnTo>
                    <a:pt x="0" y="11088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noFill/>
              <a:miter lim="800000"/>
              <a:headEnd/>
              <a:tailEnd/>
            </a:ln>
          </p:spPr>
          <p:txBody>
            <a:bodyPr lIns="142244" tIns="50804" rIns="142244" bIns="50804" anchor="ctr" anchorCtr="1"/>
            <a:lstStyle/>
            <a:p>
              <a:pPr algn="ctr" defTabSz="887413">
                <a:lnSpc>
                  <a:spcPct val="90000"/>
                </a:lnSpc>
                <a:spcAft>
                  <a:spcPts val="800"/>
                </a:spcAft>
              </a:pPr>
              <a:r>
                <a:rPr lang="th-TH" sz="2000" b="1">
                  <a:solidFill>
                    <a:srgbClr val="000000"/>
                  </a:solidFill>
                  <a:latin typeface="TH SarabunPSK" pitchFamily="34" charset="-34"/>
                  <a:cs typeface="Cordia New" pitchFamily="34" charset="-34"/>
                </a:rPr>
                <a:t>ข้อมูล </a:t>
              </a:r>
              <a:r>
                <a:rPr lang="en-US" sz="1800" b="1">
                  <a:solidFill>
                    <a:srgbClr val="000000"/>
                  </a:solidFill>
                  <a:latin typeface="TH SarabunPSK" pitchFamily="34" charset="-34"/>
                  <a:cs typeface="Cordia New" pitchFamily="34" charset="-34"/>
                </a:rPr>
                <a:t>Internal Integrity &amp; Transparency Assessment</a:t>
              </a:r>
              <a:endParaRPr lang="th-TH" sz="1800" b="1">
                <a:solidFill>
                  <a:srgbClr val="000000"/>
                </a:solidFill>
                <a:latin typeface="TH SarabunPSK" pitchFamily="34" charset="-34"/>
                <a:cs typeface="Cordia New" pitchFamily="34" charset="-34"/>
              </a:endParaRPr>
            </a:p>
          </p:txBody>
        </p:sp>
        <p:sp>
          <p:nvSpPr>
            <p:cNvPr id="20490" name="รูปแบบอิสระ 7"/>
            <p:cNvSpPr>
              <a:spLocks/>
            </p:cNvSpPr>
            <p:nvPr/>
          </p:nvSpPr>
          <p:spPr bwMode="auto">
            <a:xfrm>
              <a:off x="2483766" y="2386154"/>
              <a:ext cx="446446" cy="1351346"/>
            </a:xfrm>
            <a:custGeom>
              <a:avLst/>
              <a:gdLst>
                <a:gd name="T0" fmla="*/ 223223 w 446446"/>
                <a:gd name="T1" fmla="*/ 0 h 1351346"/>
                <a:gd name="T2" fmla="*/ 446446 w 446446"/>
                <a:gd name="T3" fmla="*/ 675673 h 1351346"/>
                <a:gd name="T4" fmla="*/ 223223 w 446446"/>
                <a:gd name="T5" fmla="*/ 1351346 h 1351346"/>
                <a:gd name="T6" fmla="*/ 0 w 446446"/>
                <a:gd name="T7" fmla="*/ 675673 h 1351346"/>
                <a:gd name="T8" fmla="*/ 446446 w 446446"/>
                <a:gd name="T9" fmla="*/ 0 h 1351346"/>
                <a:gd name="T10" fmla="*/ 0 w 446446"/>
                <a:gd name="T11" fmla="*/ 675673 h 1351346"/>
                <a:gd name="T12" fmla="*/ 446446 w 446446"/>
                <a:gd name="T13" fmla="*/ 1351346 h 1351346"/>
                <a:gd name="T14" fmla="*/ 17694720 60000 65536"/>
                <a:gd name="T15" fmla="*/ 0 60000 65536"/>
                <a:gd name="T16" fmla="*/ 5898240 60000 65536"/>
                <a:gd name="T17" fmla="*/ 11796480 60000 65536"/>
                <a:gd name="T18" fmla="*/ 5898240 60000 65536"/>
                <a:gd name="T19" fmla="*/ 11796480 60000 65536"/>
                <a:gd name="T20" fmla="*/ 17694720 60000 65536"/>
                <a:gd name="T21" fmla="*/ 288604 w 446446"/>
                <a:gd name="T22" fmla="*/ 45766 h 1351346"/>
                <a:gd name="T23" fmla="*/ 446446 w 446446"/>
                <a:gd name="T24" fmla="*/ 1305580 h 135134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46446" h="1351346" stroke="0">
                  <a:moveTo>
                    <a:pt x="446446" y="1351346"/>
                  </a:moveTo>
                  <a:lnTo>
                    <a:pt x="446446" y="1351346"/>
                  </a:lnTo>
                  <a:cubicBezTo>
                    <a:pt x="323163" y="1351346"/>
                    <a:pt x="223223" y="1281387"/>
                    <a:pt x="223223" y="1195090"/>
                  </a:cubicBezTo>
                  <a:lnTo>
                    <a:pt x="223223" y="831929"/>
                  </a:lnTo>
                  <a:cubicBezTo>
                    <a:pt x="223223" y="745631"/>
                    <a:pt x="123282" y="675673"/>
                    <a:pt x="0" y="675673"/>
                  </a:cubicBezTo>
                  <a:cubicBezTo>
                    <a:pt x="123282" y="675672"/>
                    <a:pt x="223223" y="605714"/>
                    <a:pt x="223223" y="519417"/>
                  </a:cubicBezTo>
                  <a:lnTo>
                    <a:pt x="223223" y="156256"/>
                  </a:lnTo>
                  <a:cubicBezTo>
                    <a:pt x="223223" y="69958"/>
                    <a:pt x="323163" y="0"/>
                    <a:pt x="446445" y="0"/>
                  </a:cubicBezTo>
                  <a:close/>
                </a:path>
                <a:path w="446446" h="1351346" fill="none">
                  <a:moveTo>
                    <a:pt x="446446" y="1351346"/>
                  </a:moveTo>
                  <a:lnTo>
                    <a:pt x="446446" y="1351346"/>
                  </a:lnTo>
                  <a:cubicBezTo>
                    <a:pt x="323163" y="1351346"/>
                    <a:pt x="223223" y="1281387"/>
                    <a:pt x="223223" y="1195090"/>
                  </a:cubicBezTo>
                  <a:lnTo>
                    <a:pt x="223223" y="831929"/>
                  </a:lnTo>
                  <a:cubicBezTo>
                    <a:pt x="223223" y="745631"/>
                    <a:pt x="123282" y="675673"/>
                    <a:pt x="0" y="675673"/>
                  </a:cubicBezTo>
                  <a:cubicBezTo>
                    <a:pt x="123282" y="675672"/>
                    <a:pt x="223223" y="605714"/>
                    <a:pt x="223223" y="519417"/>
                  </a:cubicBezTo>
                  <a:lnTo>
                    <a:pt x="223223" y="156256"/>
                  </a:lnTo>
                  <a:cubicBezTo>
                    <a:pt x="223223" y="69958"/>
                    <a:pt x="323163" y="0"/>
                    <a:pt x="446445" y="0"/>
                  </a:cubicBezTo>
                </a:path>
              </a:pathLst>
            </a:custGeom>
            <a:noFill/>
            <a:ln w="25402">
              <a:solidFill>
                <a:srgbClr val="4F81BD"/>
              </a:solidFill>
              <a:prstDash val="solid"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0491" name="รูปแบบอิสระ 8"/>
            <p:cNvSpPr>
              <a:spLocks noChangeArrowheads="1"/>
            </p:cNvSpPr>
            <p:nvPr/>
          </p:nvSpPr>
          <p:spPr bwMode="auto">
            <a:xfrm>
              <a:off x="2987820" y="2386154"/>
              <a:ext cx="6071716" cy="1351346"/>
            </a:xfrm>
            <a:custGeom>
              <a:avLst/>
              <a:gdLst>
                <a:gd name="T0" fmla="*/ 3035866 w 6071714"/>
                <a:gd name="T1" fmla="*/ 0 h 1351349"/>
                <a:gd name="T2" fmla="*/ 6071732 w 6071714"/>
                <a:gd name="T3" fmla="*/ 675669 h 1351349"/>
                <a:gd name="T4" fmla="*/ 3035866 w 6071714"/>
                <a:gd name="T5" fmla="*/ 1351334 h 1351349"/>
                <a:gd name="T6" fmla="*/ 0 w 6071714"/>
                <a:gd name="T7" fmla="*/ 675669 h 1351349"/>
                <a:gd name="T8" fmla="*/ 0 w 6071714"/>
                <a:gd name="T9" fmla="*/ 0 h 1351349"/>
                <a:gd name="T10" fmla="*/ 6071732 w 6071714"/>
                <a:gd name="T11" fmla="*/ 0 h 1351349"/>
                <a:gd name="T12" fmla="*/ 6071732 w 6071714"/>
                <a:gd name="T13" fmla="*/ 1351334 h 1351349"/>
                <a:gd name="T14" fmla="*/ 0 w 6071714"/>
                <a:gd name="T15" fmla="*/ 1351334 h 1351349"/>
                <a:gd name="T16" fmla="*/ 0 w 6071714"/>
                <a:gd name="T17" fmla="*/ 0 h 1351349"/>
                <a:gd name="T18" fmla="*/ 17694720 60000 65536"/>
                <a:gd name="T19" fmla="*/ 0 60000 65536"/>
                <a:gd name="T20" fmla="*/ 5898240 60000 65536"/>
                <a:gd name="T21" fmla="*/ 1179648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071714"/>
                <a:gd name="T28" fmla="*/ 0 h 1351349"/>
                <a:gd name="T29" fmla="*/ 6071714 w 6071714"/>
                <a:gd name="T30" fmla="*/ 1351349 h 135134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071714" h="1351349">
                  <a:moveTo>
                    <a:pt x="0" y="0"/>
                  </a:moveTo>
                  <a:lnTo>
                    <a:pt x="6071714" y="0"/>
                  </a:lnTo>
                  <a:lnTo>
                    <a:pt x="6071714" y="1351349"/>
                  </a:lnTo>
                  <a:lnTo>
                    <a:pt x="0" y="13513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BBB59"/>
            </a:solidFill>
            <a:ln w="25402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76196" tIns="76196" rIns="76196" bIns="76196" anchor="ctr"/>
            <a:lstStyle/>
            <a:p>
              <a:pPr marL="228600" lvl="1" indent="-228600" defTabSz="887413">
                <a:lnSpc>
                  <a:spcPct val="90000"/>
                </a:lnSpc>
                <a:spcAft>
                  <a:spcPts val="400"/>
                </a:spcAft>
                <a:buSzPct val="100000"/>
                <a:buFontTx/>
                <a:buChar char="•"/>
              </a:pPr>
              <a:r>
                <a:rPr lang="th-TH" sz="2000" b="1">
                  <a:solidFill>
                    <a:srgbClr val="000000"/>
                  </a:solidFill>
                  <a:latin typeface="TH SarabunPSK" pitchFamily="34" charset="-34"/>
                  <a:cs typeface="Cordia New" pitchFamily="34" charset="-34"/>
                </a:rPr>
                <a:t>ใช้วิธีการสำรวจ โดยการส่งแบบสำรวจให้กลุ่มเป้าหมาย (เจ้าหน้าที่หน่วยงานเป้าหมาย) ที่จะทำการสำรวจ ทาง </a:t>
              </a:r>
              <a:r>
                <a:rPr lang="en-US" sz="2000" b="1">
                  <a:solidFill>
                    <a:srgbClr val="000000"/>
                  </a:solidFill>
                  <a:latin typeface="TH SarabunPSK" pitchFamily="34" charset="-34"/>
                  <a:cs typeface="Cordia New" pitchFamily="34" charset="-34"/>
                </a:rPr>
                <a:t>e-mail </a:t>
              </a:r>
              <a:r>
                <a:rPr lang="th-TH" sz="2000" b="1">
                  <a:solidFill>
                    <a:srgbClr val="000000"/>
                  </a:solidFill>
                  <a:latin typeface="TH SarabunPSK" pitchFamily="34" charset="-34"/>
                  <a:cs typeface="Cordia New" pitchFamily="34" charset="-34"/>
                </a:rPr>
                <a:t>เป็นสำคัญ ร่วมกับการสัมภาษณ์แบบเผชิญหน้า </a:t>
              </a:r>
              <a:r>
                <a:rPr lang="th-TH" sz="1600" b="1">
                  <a:solidFill>
                    <a:srgbClr val="000000"/>
                  </a:solidFill>
                  <a:latin typeface="TH SarabunPSK" pitchFamily="34" charset="-34"/>
                  <a:cs typeface="Cordia New" pitchFamily="34" charset="-34"/>
                </a:rPr>
                <a:t>(</a:t>
              </a:r>
              <a:r>
                <a:rPr lang="en-US" sz="2000" b="1">
                  <a:solidFill>
                    <a:srgbClr val="000000"/>
                  </a:solidFill>
                  <a:latin typeface="TH SarabunPSK" pitchFamily="34" charset="-34"/>
                  <a:cs typeface="Cordia New" pitchFamily="34" charset="-34"/>
                </a:rPr>
                <a:t>Face-to-Face interview) </a:t>
              </a:r>
              <a:r>
                <a:rPr lang="th-TH" sz="2000" b="1">
                  <a:solidFill>
                    <a:srgbClr val="000000"/>
                  </a:solidFill>
                  <a:latin typeface="TH SarabunPSK" pitchFamily="34" charset="-34"/>
                  <a:cs typeface="Cordia New" pitchFamily="34" charset="-34"/>
                </a:rPr>
                <a:t>และการสัมภาษณ์ทางโทรศัพท์กับกลุ่มเป้าหมาย</a:t>
              </a:r>
            </a:p>
          </p:txBody>
        </p:sp>
        <p:sp>
          <p:nvSpPr>
            <p:cNvPr id="20492" name="รูปแบบอิสระ 9"/>
            <p:cNvSpPr>
              <a:spLocks noChangeArrowheads="1"/>
            </p:cNvSpPr>
            <p:nvPr/>
          </p:nvSpPr>
          <p:spPr bwMode="auto">
            <a:xfrm>
              <a:off x="179515" y="3715307"/>
              <a:ext cx="2232251" cy="1108801"/>
            </a:xfrm>
            <a:custGeom>
              <a:avLst/>
              <a:gdLst>
                <a:gd name="T0" fmla="*/ 1116134 w 2232248"/>
                <a:gd name="T1" fmla="*/ 0 h 1108800"/>
                <a:gd name="T2" fmla="*/ 2232259 w 2232248"/>
                <a:gd name="T3" fmla="*/ 554405 h 1108800"/>
                <a:gd name="T4" fmla="*/ 1116134 w 2232248"/>
                <a:gd name="T5" fmla="*/ 1108805 h 1108800"/>
                <a:gd name="T6" fmla="*/ 0 w 2232248"/>
                <a:gd name="T7" fmla="*/ 554405 h 1108800"/>
                <a:gd name="T8" fmla="*/ 0 w 2232248"/>
                <a:gd name="T9" fmla="*/ 0 h 1108800"/>
                <a:gd name="T10" fmla="*/ 2232259 w 2232248"/>
                <a:gd name="T11" fmla="*/ 0 h 1108800"/>
                <a:gd name="T12" fmla="*/ 2232259 w 2232248"/>
                <a:gd name="T13" fmla="*/ 1108805 h 1108800"/>
                <a:gd name="T14" fmla="*/ 0 w 2232248"/>
                <a:gd name="T15" fmla="*/ 1108805 h 1108800"/>
                <a:gd name="T16" fmla="*/ 0 w 2232248"/>
                <a:gd name="T17" fmla="*/ 0 h 1108800"/>
                <a:gd name="T18" fmla="*/ 17694720 60000 65536"/>
                <a:gd name="T19" fmla="*/ 0 60000 65536"/>
                <a:gd name="T20" fmla="*/ 5898240 60000 65536"/>
                <a:gd name="T21" fmla="*/ 1179648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232248"/>
                <a:gd name="T28" fmla="*/ 0 h 1108800"/>
                <a:gd name="T29" fmla="*/ 2232248 w 2232248"/>
                <a:gd name="T30" fmla="*/ 1108800 h 11088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232248" h="1108800">
                  <a:moveTo>
                    <a:pt x="0" y="0"/>
                  </a:moveTo>
                  <a:lnTo>
                    <a:pt x="2232249" y="0"/>
                  </a:lnTo>
                  <a:lnTo>
                    <a:pt x="2232249" y="1108800"/>
                  </a:lnTo>
                  <a:lnTo>
                    <a:pt x="0" y="11088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noFill/>
              <a:miter lim="800000"/>
              <a:headEnd/>
              <a:tailEnd/>
            </a:ln>
          </p:spPr>
          <p:txBody>
            <a:bodyPr lIns="142244" tIns="50804" rIns="142244" bIns="50804" anchor="ctr" anchorCtr="1"/>
            <a:lstStyle/>
            <a:p>
              <a:pPr algn="ctr" defTabSz="887413">
                <a:lnSpc>
                  <a:spcPct val="90000"/>
                </a:lnSpc>
                <a:spcAft>
                  <a:spcPts val="800"/>
                </a:spcAft>
              </a:pPr>
              <a:r>
                <a:rPr lang="th-TH" sz="2000" b="1">
                  <a:solidFill>
                    <a:srgbClr val="000000"/>
                  </a:solidFill>
                  <a:latin typeface="TH SarabunPSK" pitchFamily="34" charset="-34"/>
                  <a:cs typeface="Cordia New" pitchFamily="34" charset="-34"/>
                </a:rPr>
                <a:t>ข้อมูลหลักฐานเชิงประจักษ์ </a:t>
              </a:r>
              <a:r>
                <a:rPr lang="th-TH" sz="1800" b="1">
                  <a:solidFill>
                    <a:srgbClr val="000000"/>
                  </a:solidFill>
                  <a:latin typeface="TH SarabunPSK" pitchFamily="34" charset="-34"/>
                  <a:cs typeface="Cordia New" pitchFamily="34" charset="-34"/>
                </a:rPr>
                <a:t>(</a:t>
              </a:r>
              <a:r>
                <a:rPr lang="en-US" sz="1800" b="1">
                  <a:solidFill>
                    <a:srgbClr val="000000"/>
                  </a:solidFill>
                  <a:latin typeface="TH SarabunPSK" pitchFamily="34" charset="-34"/>
                  <a:cs typeface="Cordia New" pitchFamily="34" charset="-34"/>
                </a:rPr>
                <a:t>Evidence Base)</a:t>
              </a:r>
              <a:endParaRPr lang="th-TH" sz="1800" b="1">
                <a:solidFill>
                  <a:srgbClr val="000000"/>
                </a:solidFill>
                <a:latin typeface="TH SarabunPSK" pitchFamily="34" charset="-34"/>
                <a:cs typeface="Cordia New" pitchFamily="34" charset="-34"/>
              </a:endParaRPr>
            </a:p>
          </p:txBody>
        </p:sp>
        <p:sp>
          <p:nvSpPr>
            <p:cNvPr id="20493" name="รูปแบบอิสระ 10"/>
            <p:cNvSpPr>
              <a:spLocks/>
            </p:cNvSpPr>
            <p:nvPr/>
          </p:nvSpPr>
          <p:spPr bwMode="auto">
            <a:xfrm>
              <a:off x="2469364" y="3945059"/>
              <a:ext cx="446446" cy="1108801"/>
            </a:xfrm>
            <a:custGeom>
              <a:avLst/>
              <a:gdLst>
                <a:gd name="T0" fmla="*/ 223223 w 446446"/>
                <a:gd name="T1" fmla="*/ 0 h 1108801"/>
                <a:gd name="T2" fmla="*/ 446446 w 446446"/>
                <a:gd name="T3" fmla="*/ 554401 h 1108801"/>
                <a:gd name="T4" fmla="*/ 223223 w 446446"/>
                <a:gd name="T5" fmla="*/ 1108801 h 1108801"/>
                <a:gd name="T6" fmla="*/ 0 w 446446"/>
                <a:gd name="T7" fmla="*/ 554401 h 1108801"/>
                <a:gd name="T8" fmla="*/ 446446 w 446446"/>
                <a:gd name="T9" fmla="*/ 0 h 1108801"/>
                <a:gd name="T10" fmla="*/ 0 w 446446"/>
                <a:gd name="T11" fmla="*/ 554401 h 1108801"/>
                <a:gd name="T12" fmla="*/ 446446 w 446446"/>
                <a:gd name="T13" fmla="*/ 1108801 h 1108801"/>
                <a:gd name="T14" fmla="*/ 17694720 60000 65536"/>
                <a:gd name="T15" fmla="*/ 0 60000 65536"/>
                <a:gd name="T16" fmla="*/ 5898240 60000 65536"/>
                <a:gd name="T17" fmla="*/ 11796480 60000 65536"/>
                <a:gd name="T18" fmla="*/ 5898240 60000 65536"/>
                <a:gd name="T19" fmla="*/ 11796480 60000 65536"/>
                <a:gd name="T20" fmla="*/ 17694720 60000 65536"/>
                <a:gd name="T21" fmla="*/ 288604 w 446446"/>
                <a:gd name="T22" fmla="*/ 45766 h 1108801"/>
                <a:gd name="T23" fmla="*/ 446446 w 446446"/>
                <a:gd name="T24" fmla="*/ 1063035 h 110880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46446" h="1108801" stroke="0">
                  <a:moveTo>
                    <a:pt x="446446" y="1108801"/>
                  </a:moveTo>
                  <a:lnTo>
                    <a:pt x="446446" y="1108801"/>
                  </a:lnTo>
                  <a:cubicBezTo>
                    <a:pt x="323163" y="1108801"/>
                    <a:pt x="223223" y="1038842"/>
                    <a:pt x="223223" y="952545"/>
                  </a:cubicBezTo>
                  <a:lnTo>
                    <a:pt x="223223" y="710657"/>
                  </a:lnTo>
                  <a:cubicBezTo>
                    <a:pt x="223223" y="624359"/>
                    <a:pt x="123282" y="554401"/>
                    <a:pt x="0" y="554401"/>
                  </a:cubicBezTo>
                  <a:cubicBezTo>
                    <a:pt x="123282" y="554400"/>
                    <a:pt x="223223" y="484442"/>
                    <a:pt x="223223" y="398145"/>
                  </a:cubicBezTo>
                  <a:lnTo>
                    <a:pt x="223223" y="156256"/>
                  </a:lnTo>
                  <a:cubicBezTo>
                    <a:pt x="223223" y="69958"/>
                    <a:pt x="323163" y="0"/>
                    <a:pt x="446445" y="0"/>
                  </a:cubicBezTo>
                  <a:close/>
                </a:path>
                <a:path w="446446" h="1108801" fill="none">
                  <a:moveTo>
                    <a:pt x="446446" y="1108801"/>
                  </a:moveTo>
                  <a:lnTo>
                    <a:pt x="446446" y="1108801"/>
                  </a:lnTo>
                  <a:cubicBezTo>
                    <a:pt x="323163" y="1108801"/>
                    <a:pt x="223223" y="1038842"/>
                    <a:pt x="223223" y="952545"/>
                  </a:cubicBezTo>
                  <a:lnTo>
                    <a:pt x="223223" y="710657"/>
                  </a:lnTo>
                  <a:cubicBezTo>
                    <a:pt x="223223" y="624359"/>
                    <a:pt x="123282" y="554401"/>
                    <a:pt x="0" y="554401"/>
                  </a:cubicBezTo>
                  <a:cubicBezTo>
                    <a:pt x="123282" y="554400"/>
                    <a:pt x="223223" y="484442"/>
                    <a:pt x="223223" y="398145"/>
                  </a:cubicBezTo>
                  <a:lnTo>
                    <a:pt x="223223" y="156256"/>
                  </a:lnTo>
                  <a:cubicBezTo>
                    <a:pt x="223223" y="69958"/>
                    <a:pt x="323163" y="0"/>
                    <a:pt x="446445" y="0"/>
                  </a:cubicBezTo>
                </a:path>
              </a:pathLst>
            </a:custGeom>
            <a:noFill/>
            <a:ln w="25402">
              <a:solidFill>
                <a:srgbClr val="4F81BD"/>
              </a:solidFill>
              <a:prstDash val="solid"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0494" name="รูปแบบอิสระ 11"/>
            <p:cNvSpPr>
              <a:spLocks noChangeArrowheads="1"/>
            </p:cNvSpPr>
            <p:nvPr/>
          </p:nvSpPr>
          <p:spPr bwMode="auto">
            <a:xfrm>
              <a:off x="2987820" y="3939107"/>
              <a:ext cx="6071716" cy="1108801"/>
            </a:xfrm>
            <a:custGeom>
              <a:avLst/>
              <a:gdLst>
                <a:gd name="T0" fmla="*/ 3035866 w 6071714"/>
                <a:gd name="T1" fmla="*/ 0 h 1108800"/>
                <a:gd name="T2" fmla="*/ 6071732 w 6071714"/>
                <a:gd name="T3" fmla="*/ 554405 h 1108800"/>
                <a:gd name="T4" fmla="*/ 3035866 w 6071714"/>
                <a:gd name="T5" fmla="*/ 1108805 h 1108800"/>
                <a:gd name="T6" fmla="*/ 0 w 6071714"/>
                <a:gd name="T7" fmla="*/ 554405 h 1108800"/>
                <a:gd name="T8" fmla="*/ 0 w 6071714"/>
                <a:gd name="T9" fmla="*/ 0 h 1108800"/>
                <a:gd name="T10" fmla="*/ 6071732 w 6071714"/>
                <a:gd name="T11" fmla="*/ 0 h 1108800"/>
                <a:gd name="T12" fmla="*/ 6071732 w 6071714"/>
                <a:gd name="T13" fmla="*/ 1108805 h 1108800"/>
                <a:gd name="T14" fmla="*/ 0 w 6071714"/>
                <a:gd name="T15" fmla="*/ 1108805 h 1108800"/>
                <a:gd name="T16" fmla="*/ 0 w 6071714"/>
                <a:gd name="T17" fmla="*/ 0 h 1108800"/>
                <a:gd name="T18" fmla="*/ 17694720 60000 65536"/>
                <a:gd name="T19" fmla="*/ 0 60000 65536"/>
                <a:gd name="T20" fmla="*/ 5898240 60000 65536"/>
                <a:gd name="T21" fmla="*/ 1179648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071714"/>
                <a:gd name="T28" fmla="*/ 0 h 1108800"/>
                <a:gd name="T29" fmla="*/ 6071714 w 6071714"/>
                <a:gd name="T30" fmla="*/ 1108800 h 11088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071714" h="1108800">
                  <a:moveTo>
                    <a:pt x="0" y="0"/>
                  </a:moveTo>
                  <a:lnTo>
                    <a:pt x="6071714" y="0"/>
                  </a:lnTo>
                  <a:lnTo>
                    <a:pt x="6071714" y="1108800"/>
                  </a:lnTo>
                  <a:lnTo>
                    <a:pt x="0" y="110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64A2"/>
            </a:solidFill>
            <a:ln w="25402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76196" tIns="76196" rIns="76196" bIns="76196" anchor="ctr"/>
            <a:lstStyle/>
            <a:p>
              <a:pPr marL="228600" lvl="1" indent="-228600" defTabSz="887413">
                <a:lnSpc>
                  <a:spcPct val="90000"/>
                </a:lnSpc>
                <a:spcAft>
                  <a:spcPts val="400"/>
                </a:spcAft>
                <a:buSzPct val="100000"/>
                <a:buFontTx/>
                <a:buChar char="•"/>
              </a:pPr>
              <a:r>
                <a:rPr lang="th-TH" sz="2000" b="1">
                  <a:solidFill>
                    <a:srgbClr val="000000"/>
                  </a:solidFill>
                  <a:latin typeface="TH SarabunPSK" pitchFamily="34" charset="-34"/>
                  <a:cs typeface="Cordia New" pitchFamily="34" charset="-34"/>
                </a:rPr>
                <a:t>ส่งแบบสำรวจฯ ให้หน่วยงานเป้าหมายกรอกข้อมูลที่สอดคล้องกับข้อเท็จจริงตามแบบสำรวจฯ และจัดส่งคืนพร้อมส่งมอบ เอกสาร/หลักฐานอ้างอิงที่เป็นตัวเลือกคำตอบ</a:t>
              </a:r>
            </a:p>
          </p:txBody>
        </p:sp>
        <p:sp>
          <p:nvSpPr>
            <p:cNvPr id="20495" name="รูปแบบอิสระ 12"/>
            <p:cNvSpPr>
              <a:spLocks noChangeArrowheads="1"/>
            </p:cNvSpPr>
            <p:nvPr/>
          </p:nvSpPr>
          <p:spPr bwMode="auto">
            <a:xfrm>
              <a:off x="179515" y="5249506"/>
              <a:ext cx="2336822" cy="1108801"/>
            </a:xfrm>
            <a:custGeom>
              <a:avLst/>
              <a:gdLst>
                <a:gd name="T0" fmla="*/ 1168411 w 2336822"/>
                <a:gd name="T1" fmla="*/ 0 h 1108800"/>
                <a:gd name="T2" fmla="*/ 2336822 w 2336822"/>
                <a:gd name="T3" fmla="*/ 554405 h 1108800"/>
                <a:gd name="T4" fmla="*/ 1168411 w 2336822"/>
                <a:gd name="T5" fmla="*/ 1108805 h 1108800"/>
                <a:gd name="T6" fmla="*/ 0 w 2336822"/>
                <a:gd name="T7" fmla="*/ 554405 h 1108800"/>
                <a:gd name="T8" fmla="*/ 0 w 2336822"/>
                <a:gd name="T9" fmla="*/ 0 h 1108800"/>
                <a:gd name="T10" fmla="*/ 2336822 w 2336822"/>
                <a:gd name="T11" fmla="*/ 0 h 1108800"/>
                <a:gd name="T12" fmla="*/ 2336822 w 2336822"/>
                <a:gd name="T13" fmla="*/ 1108805 h 1108800"/>
                <a:gd name="T14" fmla="*/ 0 w 2336822"/>
                <a:gd name="T15" fmla="*/ 1108805 h 1108800"/>
                <a:gd name="T16" fmla="*/ 0 w 2336822"/>
                <a:gd name="T17" fmla="*/ 0 h 1108800"/>
                <a:gd name="T18" fmla="*/ 17694720 60000 65536"/>
                <a:gd name="T19" fmla="*/ 0 60000 65536"/>
                <a:gd name="T20" fmla="*/ 5898240 60000 65536"/>
                <a:gd name="T21" fmla="*/ 1179648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336822"/>
                <a:gd name="T28" fmla="*/ 0 h 1108800"/>
                <a:gd name="T29" fmla="*/ 2336822 w 2336822"/>
                <a:gd name="T30" fmla="*/ 1108800 h 11088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336822" h="1108800">
                  <a:moveTo>
                    <a:pt x="0" y="0"/>
                  </a:moveTo>
                  <a:lnTo>
                    <a:pt x="2336823" y="0"/>
                  </a:lnTo>
                  <a:lnTo>
                    <a:pt x="2336823" y="1108800"/>
                  </a:lnTo>
                  <a:lnTo>
                    <a:pt x="0" y="11088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noFill/>
              <a:miter lim="800000"/>
              <a:headEnd/>
              <a:tailEnd/>
            </a:ln>
          </p:spPr>
          <p:txBody>
            <a:bodyPr lIns="142244" tIns="50804" rIns="142244" bIns="50804" anchor="ctr" anchorCtr="1"/>
            <a:lstStyle/>
            <a:p>
              <a:pPr algn="ctr" defTabSz="887413">
                <a:lnSpc>
                  <a:spcPct val="90000"/>
                </a:lnSpc>
                <a:spcAft>
                  <a:spcPts val="800"/>
                </a:spcAft>
              </a:pPr>
              <a:r>
                <a:rPr lang="th-TH" sz="2000" b="1">
                  <a:solidFill>
                    <a:srgbClr val="000000"/>
                  </a:solidFill>
                  <a:latin typeface="TH SarabunPSK" pitchFamily="34" charset="-34"/>
                  <a:cs typeface="Cordia New" pitchFamily="34" charset="-34"/>
                </a:rPr>
                <a:t>ข้อมูลตัวชี้วัดที่หน่วยงานอื่นดำเนินการรวบรวม</a:t>
              </a:r>
            </a:p>
          </p:txBody>
        </p:sp>
        <p:sp>
          <p:nvSpPr>
            <p:cNvPr id="20496" name="รูปแบบอิสระ 13"/>
            <p:cNvSpPr>
              <a:spLocks/>
            </p:cNvSpPr>
            <p:nvPr/>
          </p:nvSpPr>
          <p:spPr bwMode="auto">
            <a:xfrm>
              <a:off x="2572984" y="5249506"/>
              <a:ext cx="439040" cy="1108801"/>
            </a:xfrm>
            <a:custGeom>
              <a:avLst/>
              <a:gdLst>
                <a:gd name="T0" fmla="*/ 219520 w 439040"/>
                <a:gd name="T1" fmla="*/ 0 h 1108801"/>
                <a:gd name="T2" fmla="*/ 439040 w 439040"/>
                <a:gd name="T3" fmla="*/ 554401 h 1108801"/>
                <a:gd name="T4" fmla="*/ 219520 w 439040"/>
                <a:gd name="T5" fmla="*/ 1108801 h 1108801"/>
                <a:gd name="T6" fmla="*/ 0 w 439040"/>
                <a:gd name="T7" fmla="*/ 554401 h 1108801"/>
                <a:gd name="T8" fmla="*/ 439040 w 439040"/>
                <a:gd name="T9" fmla="*/ 0 h 1108801"/>
                <a:gd name="T10" fmla="*/ 0 w 439040"/>
                <a:gd name="T11" fmla="*/ 554401 h 1108801"/>
                <a:gd name="T12" fmla="*/ 439040 w 439040"/>
                <a:gd name="T13" fmla="*/ 1108801 h 1108801"/>
                <a:gd name="T14" fmla="*/ 17694720 60000 65536"/>
                <a:gd name="T15" fmla="*/ 0 60000 65536"/>
                <a:gd name="T16" fmla="*/ 5898240 60000 65536"/>
                <a:gd name="T17" fmla="*/ 11796480 60000 65536"/>
                <a:gd name="T18" fmla="*/ 5898240 60000 65536"/>
                <a:gd name="T19" fmla="*/ 11796480 60000 65536"/>
                <a:gd name="T20" fmla="*/ 17694720 60000 65536"/>
                <a:gd name="T21" fmla="*/ 283816 w 439040"/>
                <a:gd name="T22" fmla="*/ 45007 h 1108801"/>
                <a:gd name="T23" fmla="*/ 439040 w 439040"/>
                <a:gd name="T24" fmla="*/ 1063794 h 110880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39040" h="1108801" stroke="0">
                  <a:moveTo>
                    <a:pt x="439040" y="1108801"/>
                  </a:moveTo>
                  <a:lnTo>
                    <a:pt x="439040" y="1108801"/>
                  </a:lnTo>
                  <a:cubicBezTo>
                    <a:pt x="317802" y="1108801"/>
                    <a:pt x="219520" y="1040003"/>
                    <a:pt x="219520" y="955137"/>
                  </a:cubicBezTo>
                  <a:lnTo>
                    <a:pt x="219520" y="708065"/>
                  </a:lnTo>
                  <a:cubicBezTo>
                    <a:pt x="219520" y="623198"/>
                    <a:pt x="121237" y="554401"/>
                    <a:pt x="0" y="554401"/>
                  </a:cubicBezTo>
                  <a:cubicBezTo>
                    <a:pt x="121237" y="554400"/>
                    <a:pt x="219520" y="485603"/>
                    <a:pt x="219520" y="400737"/>
                  </a:cubicBezTo>
                  <a:lnTo>
                    <a:pt x="219520" y="153664"/>
                  </a:lnTo>
                  <a:cubicBezTo>
                    <a:pt x="219520" y="68797"/>
                    <a:pt x="317802" y="0"/>
                    <a:pt x="439039" y="0"/>
                  </a:cubicBezTo>
                  <a:close/>
                </a:path>
                <a:path w="439040" h="1108801" fill="none">
                  <a:moveTo>
                    <a:pt x="439040" y="1108801"/>
                  </a:moveTo>
                  <a:lnTo>
                    <a:pt x="439040" y="1108801"/>
                  </a:lnTo>
                  <a:cubicBezTo>
                    <a:pt x="317802" y="1108801"/>
                    <a:pt x="219520" y="1040003"/>
                    <a:pt x="219520" y="955137"/>
                  </a:cubicBezTo>
                  <a:lnTo>
                    <a:pt x="219520" y="708065"/>
                  </a:lnTo>
                  <a:cubicBezTo>
                    <a:pt x="219520" y="623198"/>
                    <a:pt x="121237" y="554401"/>
                    <a:pt x="0" y="554401"/>
                  </a:cubicBezTo>
                  <a:cubicBezTo>
                    <a:pt x="121237" y="554400"/>
                    <a:pt x="219520" y="485603"/>
                    <a:pt x="219520" y="400737"/>
                  </a:cubicBezTo>
                  <a:lnTo>
                    <a:pt x="219520" y="153664"/>
                  </a:lnTo>
                  <a:cubicBezTo>
                    <a:pt x="219520" y="68797"/>
                    <a:pt x="317802" y="0"/>
                    <a:pt x="439039" y="0"/>
                  </a:cubicBezTo>
                </a:path>
              </a:pathLst>
            </a:custGeom>
            <a:noFill/>
            <a:ln w="25402">
              <a:solidFill>
                <a:srgbClr val="4F81BD"/>
              </a:solidFill>
              <a:prstDash val="solid"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0497" name="รูปแบบอิสระ 14"/>
            <p:cNvSpPr>
              <a:spLocks noChangeArrowheads="1"/>
            </p:cNvSpPr>
            <p:nvPr/>
          </p:nvSpPr>
          <p:spPr bwMode="auto">
            <a:xfrm>
              <a:off x="3082835" y="5249506"/>
              <a:ext cx="5970913" cy="1108801"/>
            </a:xfrm>
            <a:custGeom>
              <a:avLst/>
              <a:gdLst>
                <a:gd name="T0" fmla="*/ 2985457 w 5970914"/>
                <a:gd name="T1" fmla="*/ 0 h 1108800"/>
                <a:gd name="T2" fmla="*/ 5970913 w 5970914"/>
                <a:gd name="T3" fmla="*/ 554405 h 1108800"/>
                <a:gd name="T4" fmla="*/ 2985457 w 5970914"/>
                <a:gd name="T5" fmla="*/ 1108805 h 1108800"/>
                <a:gd name="T6" fmla="*/ 0 w 5970914"/>
                <a:gd name="T7" fmla="*/ 554405 h 1108800"/>
                <a:gd name="T8" fmla="*/ 0 w 5970914"/>
                <a:gd name="T9" fmla="*/ 0 h 1108800"/>
                <a:gd name="T10" fmla="*/ 5970913 w 5970914"/>
                <a:gd name="T11" fmla="*/ 0 h 1108800"/>
                <a:gd name="T12" fmla="*/ 5970913 w 5970914"/>
                <a:gd name="T13" fmla="*/ 1108805 h 1108800"/>
                <a:gd name="T14" fmla="*/ 0 w 5970914"/>
                <a:gd name="T15" fmla="*/ 1108805 h 1108800"/>
                <a:gd name="T16" fmla="*/ 0 w 5970914"/>
                <a:gd name="T17" fmla="*/ 0 h 1108800"/>
                <a:gd name="T18" fmla="*/ 17694720 60000 65536"/>
                <a:gd name="T19" fmla="*/ 0 60000 65536"/>
                <a:gd name="T20" fmla="*/ 5898240 60000 65536"/>
                <a:gd name="T21" fmla="*/ 1179648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970914"/>
                <a:gd name="T28" fmla="*/ 0 h 1108800"/>
                <a:gd name="T29" fmla="*/ 5970914 w 5970914"/>
                <a:gd name="T30" fmla="*/ 1108800 h 11088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970914" h="1108800">
                  <a:moveTo>
                    <a:pt x="0" y="0"/>
                  </a:moveTo>
                  <a:lnTo>
                    <a:pt x="5970914" y="0"/>
                  </a:lnTo>
                  <a:lnTo>
                    <a:pt x="5970914" y="1108800"/>
                  </a:lnTo>
                  <a:lnTo>
                    <a:pt x="0" y="110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BACC6"/>
            </a:solidFill>
            <a:ln w="25402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76196" tIns="76196" rIns="76196" bIns="76196" anchor="ctr"/>
            <a:lstStyle/>
            <a:p>
              <a:pPr marL="228600" lvl="1" indent="-228600" defTabSz="887413">
                <a:lnSpc>
                  <a:spcPct val="90000"/>
                </a:lnSpc>
                <a:spcAft>
                  <a:spcPts val="400"/>
                </a:spcAft>
                <a:buSzPct val="100000"/>
                <a:buFontTx/>
                <a:buChar char="•"/>
              </a:pPr>
              <a:r>
                <a:rPr lang="th-TH" sz="2000" b="1">
                  <a:solidFill>
                    <a:srgbClr val="000000"/>
                  </a:solidFill>
                  <a:latin typeface="TH SarabunPSK" pitchFamily="34" charset="-34"/>
                  <a:cs typeface="Cordia New" pitchFamily="34" charset="-34"/>
                </a:rPr>
                <a:t>ประสานและขอความร่วมมือจากสำนักงาน ป.ป.ช. และสำนักงาน ป.ป.ท.  เพื่อขอข้อมูลจำนวนเรื่องร้องเรียนที่ถูกชี้มูลความผิด</a:t>
              </a:r>
            </a:p>
          </p:txBody>
        </p:sp>
      </p:grpSp>
      <p:sp>
        <p:nvSpPr>
          <p:cNvPr id="16" name="TextBox 6"/>
          <p:cNvSpPr txBox="1"/>
          <p:nvPr/>
        </p:nvSpPr>
        <p:spPr>
          <a:xfrm>
            <a:off x="0" y="-26988"/>
            <a:ext cx="9144000" cy="646113"/>
          </a:xfrm>
          <a:prstGeom prst="rect">
            <a:avLst/>
          </a:prstGeom>
          <a:gradFill>
            <a:gsLst>
              <a:gs pos="0">
                <a:srgbClr val="5D417E"/>
              </a:gs>
              <a:gs pos="100000">
                <a:srgbClr val="7B58A6"/>
              </a:gs>
            </a:gsLst>
            <a:lin ang="16200000"/>
          </a:gradFill>
          <a:ln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anchorCtr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h-TH" sz="3600" b="1" kern="0">
                <a:solidFill>
                  <a:srgbClr val="FFFFFF"/>
                </a:solidFill>
                <a:latin typeface="TH SarabunPSK" pitchFamily="34"/>
                <a:cs typeface="Cordia New"/>
              </a:rPr>
              <a:t>การเก็บรวบรวมข้อมูล</a:t>
            </a:r>
            <a:endParaRPr lang="th-TH" sz="4400" b="1" kern="0">
              <a:solidFill>
                <a:srgbClr val="FFFFFF"/>
              </a:solidFill>
              <a:latin typeface="Calibri"/>
              <a:cs typeface="Cordia New"/>
            </a:endParaRPr>
          </a:p>
        </p:txBody>
      </p:sp>
      <p:pic>
        <p:nvPicPr>
          <p:cNvPr id="17" name="Picture 28" descr="logo1200t3 copy"/>
          <p:cNvPicPr>
            <a:picLocks noChangeAspect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146050" y="0"/>
            <a:ext cx="387350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750404" y="1628800"/>
            <a:ext cx="7643192" cy="2764903"/>
          </a:xfrm>
        </p:spPr>
        <p:txBody>
          <a:bodyPr/>
          <a:lstStyle/>
          <a:p>
            <a:pPr marL="0" indent="0" algn="thaiDist">
              <a:buNone/>
            </a:pPr>
            <a:r>
              <a:rPr lang="th-TH" sz="4000" b="1" dirty="0" smtClean="0"/>
              <a:t>	ค่าคะแนนที่ได้จากทั้ง 3 มิติ จะนำมาประมวลผลและจัดลำดับ ซึ่งจะทำให้ทราบถึงสถานะระดับคุณธรรมและความโปร่งใสของหน่วยงานภาครัฐแต่ละแห่ง</a:t>
            </a:r>
            <a:endParaRPr lang="th-TH" sz="4000" b="1" dirty="0"/>
          </a:p>
        </p:txBody>
      </p:sp>
      <p:sp>
        <p:nvSpPr>
          <p:cNvPr id="4" name="TextBox 10"/>
          <p:cNvSpPr txBox="1"/>
          <p:nvPr/>
        </p:nvSpPr>
        <p:spPr>
          <a:xfrm>
            <a:off x="0" y="-26988"/>
            <a:ext cx="9144000" cy="584775"/>
          </a:xfrm>
          <a:prstGeom prst="rect">
            <a:avLst/>
          </a:prstGeom>
          <a:gradFill>
            <a:gsLst>
              <a:gs pos="0">
                <a:srgbClr val="5D417E"/>
              </a:gs>
              <a:gs pos="100000">
                <a:srgbClr val="7B58A6"/>
              </a:gs>
            </a:gsLst>
            <a:lin ang="16200000"/>
          </a:gradFill>
          <a:ln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anchorCtr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h-TH" sz="3200" b="1" dirty="0">
                <a:solidFill>
                  <a:schemeClr val="bg1"/>
                </a:solidFill>
              </a:rPr>
              <a:t>วิธี</a:t>
            </a:r>
            <a:r>
              <a:rPr lang="th-TH" sz="3200" b="1" dirty="0" smtClean="0">
                <a:solidFill>
                  <a:schemeClr val="bg1"/>
                </a:solidFill>
              </a:rPr>
              <a:t>การคิดคะแนน</a:t>
            </a:r>
            <a:endParaRPr lang="th-TH" sz="3000" b="1" kern="0" dirty="0">
              <a:solidFill>
                <a:schemeClr val="bg1"/>
              </a:solidFill>
              <a:latin typeface="Calibri"/>
              <a:cs typeface="Cordia New"/>
            </a:endParaRPr>
          </a:p>
        </p:txBody>
      </p:sp>
      <p:pic>
        <p:nvPicPr>
          <p:cNvPr id="5" name="Picture 28" descr="logo1200t3 copy"/>
          <p:cNvPicPr>
            <a:picLocks noChangeAspect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146050" y="0"/>
            <a:ext cx="387350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145196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ontent Placeholder 2"/>
          <p:cNvSpPr txBox="1">
            <a:spLocks noGrp="1"/>
          </p:cNvSpPr>
          <p:nvPr>
            <p:ph idx="1"/>
          </p:nvPr>
        </p:nvSpPr>
        <p:spPr>
          <a:xfrm>
            <a:off x="250825" y="981075"/>
            <a:ext cx="8424863" cy="2646363"/>
          </a:xfrm>
        </p:spPr>
        <p:txBody>
          <a:bodyPr/>
          <a:lstStyle/>
          <a:p>
            <a:pPr eaLnBrk="1" hangingPunct="1">
              <a:spcBef>
                <a:spcPts val="700"/>
              </a:spcBef>
              <a:buFont typeface="Wingdings" pitchFamily="2" charset="2"/>
              <a:buChar char="v"/>
            </a:pPr>
            <a:r>
              <a:rPr sz="2800" b="1" smtClean="0">
                <a:latin typeface="TH SarabunPSK" pitchFamily="34" charset="-34"/>
                <a:cs typeface="Cordia New" pitchFamily="34" charset="-34"/>
              </a:rPr>
              <a:t>ค่าดัชนีคุณธรรมจริยธรรมและความโปร่งใสการดำเนินงาน</a:t>
            </a:r>
          </a:p>
          <a:p>
            <a:pPr eaLnBrk="1" hangingPunct="1">
              <a:spcBef>
                <a:spcPts val="600"/>
              </a:spcBef>
              <a:buFont typeface="Arial" pitchFamily="34" charset="0"/>
              <a:buNone/>
            </a:pPr>
            <a:r>
              <a:rPr sz="2600" b="1" smtClean="0">
                <a:latin typeface="TH SarabunPSK" pitchFamily="34" charset="-34"/>
                <a:cs typeface="Cordia New" pitchFamily="34" charset="-34"/>
              </a:rPr>
              <a:t>     </a:t>
            </a:r>
            <a:r>
              <a:rPr sz="2400" b="1" smtClean="0">
                <a:latin typeface="TH SarabunPSK" pitchFamily="34" charset="-34"/>
                <a:cs typeface="Cordia New" pitchFamily="34" charset="-34"/>
              </a:rPr>
              <a:t>มีค่าคะแนนระหว่าง 0-100 คะแนน โดยค่า 100 คะแนน หมายถึง ระดับการมีคุณธรรมและความโปร่งใสการดำเนินงานสูงมาก ขณะที่ 0 คะแนน หมายถึง ระดับการมีคุณธรรมและความโปร่งใสการดำเนินงานต่ำมาก</a:t>
            </a:r>
          </a:p>
          <a:p>
            <a:pPr eaLnBrk="1" hangingPunct="1">
              <a:spcBef>
                <a:spcPts val="700"/>
              </a:spcBef>
              <a:buFont typeface="Wingdings" pitchFamily="2" charset="2"/>
              <a:buChar char="v"/>
            </a:pPr>
            <a:r>
              <a:rPr sz="2600" b="1" smtClean="0">
                <a:latin typeface="TH SarabunPSK" pitchFamily="34" charset="-34"/>
                <a:cs typeface="Cordia New" pitchFamily="34" charset="-34"/>
              </a:rPr>
              <a:t>สำหรับ </a:t>
            </a:r>
            <a:r>
              <a:rPr sz="2800" b="1" u="sng" smtClean="0">
                <a:solidFill>
                  <a:srgbClr val="FF0000"/>
                </a:solidFill>
                <a:latin typeface="TH SarabunPSK" pitchFamily="34" charset="-34"/>
                <a:cs typeface="Cordia New" pitchFamily="34" charset="-34"/>
              </a:rPr>
              <a:t>เกณฑ์การให้คะแนนค่าดัชนีคุณธรรมและความโปร่งใสการดำเนินงาน</a:t>
            </a:r>
            <a:r>
              <a:rPr sz="2600" b="1" smtClean="0">
                <a:solidFill>
                  <a:srgbClr val="FF0000"/>
                </a:solidFill>
                <a:latin typeface="TH SarabunPSK" pitchFamily="34" charset="-34"/>
                <a:cs typeface="Cordia New" pitchFamily="34" charset="-34"/>
              </a:rPr>
              <a:t> </a:t>
            </a:r>
            <a:r>
              <a:rPr sz="2600" b="1" smtClean="0">
                <a:latin typeface="TH SarabunPSK" pitchFamily="34" charset="-34"/>
                <a:cs typeface="Cordia New" pitchFamily="34" charset="-34"/>
              </a:rPr>
              <a:t>แบ่งเป็น  </a:t>
            </a:r>
            <a:r>
              <a:rPr sz="2600" b="1" smtClean="0">
                <a:latin typeface="Kozuka Gothic Pro EL"/>
                <a:cs typeface="Cordia New" pitchFamily="34" charset="-34"/>
              </a:rPr>
              <a:t>5 </a:t>
            </a:r>
            <a:r>
              <a:rPr sz="2600" b="1" smtClean="0">
                <a:latin typeface="TH SarabunPSK" pitchFamily="34" charset="-34"/>
                <a:cs typeface="Cordia New" pitchFamily="34" charset="-34"/>
              </a:rPr>
              <a:t>ระดับ ดังนี้</a:t>
            </a:r>
          </a:p>
        </p:txBody>
      </p:sp>
      <p:sp>
        <p:nvSpPr>
          <p:cNvPr id="21507" name="Slide Number Placeholder 5"/>
          <p:cNvSpPr txBox="1">
            <a:spLocks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F811FDE7-0836-4BA3-86FA-B9614FB941D8}" type="slidenum">
              <a:rPr lang="en-US" sz="1200">
                <a:solidFill>
                  <a:srgbClr val="898989"/>
                </a:solidFill>
                <a:latin typeface="Calibri" pitchFamily="34" charset="0"/>
                <a:ea typeface="Malgun Gothic" pitchFamily="34" charset="-127"/>
                <a:cs typeface="Cordia New" pitchFamily="34" charset="-34"/>
              </a:rPr>
              <a:pPr algn="r"/>
              <a:t>23</a:t>
            </a:fld>
            <a:endParaRPr lang="en-US" sz="1200">
              <a:solidFill>
                <a:srgbClr val="898989"/>
              </a:solidFill>
              <a:latin typeface="Calibri" pitchFamily="34" charset="0"/>
              <a:ea typeface="Malgun Gothic" pitchFamily="34" charset="-127"/>
              <a:cs typeface="Cordia New" pitchFamily="34" charset="-34"/>
            </a:endParaRPr>
          </a:p>
        </p:txBody>
      </p:sp>
      <p:sp>
        <p:nvSpPr>
          <p:cNvPr id="4" name="TextBox 6"/>
          <p:cNvSpPr txBox="1"/>
          <p:nvPr/>
        </p:nvSpPr>
        <p:spPr>
          <a:xfrm>
            <a:off x="0" y="0"/>
            <a:ext cx="9144000" cy="647700"/>
          </a:xfrm>
          <a:prstGeom prst="rect">
            <a:avLst/>
          </a:prstGeom>
          <a:gradFill>
            <a:gsLst>
              <a:gs pos="0">
                <a:srgbClr val="5D417E"/>
              </a:gs>
              <a:gs pos="100000">
                <a:srgbClr val="7B58A6"/>
              </a:gs>
            </a:gsLst>
            <a:lin ang="16200000"/>
          </a:gradFill>
          <a:ln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anchor="ctr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h-TH" sz="2600" b="1" kern="0">
                <a:solidFill>
                  <a:srgbClr val="FFFFFF"/>
                </a:solidFill>
                <a:latin typeface="TH SarabunPSK" pitchFamily="34"/>
                <a:cs typeface="Cordia New"/>
              </a:rPr>
              <a:t>เกณฑ์การให้คะแนนคุณธรรมและความโปร่งใสในการดำเนินงานของหน่วยงานภาครัฐ</a:t>
            </a:r>
            <a:endParaRPr lang="th-TH" sz="2600" b="1" kern="0">
              <a:solidFill>
                <a:srgbClr val="FFFFFF"/>
              </a:solidFill>
              <a:latin typeface="Calibri"/>
              <a:cs typeface="Cordia New"/>
            </a:endParaRPr>
          </a:p>
        </p:txBody>
      </p:sp>
      <p:pic>
        <p:nvPicPr>
          <p:cNvPr id="5" name="Picture 28" descr="logo1200t3 copy"/>
          <p:cNvPicPr>
            <a:picLocks noChangeAspect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146050" y="0"/>
            <a:ext cx="387350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รูปภาพ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3638550"/>
            <a:ext cx="8210550" cy="286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2" name="Picture 6" descr="F:\เอกสารประกอบการบรรยาย_ITA\แบบ internal 2588 final (ความเห็น อ.วิศาล) ทั้ง 7 แบบ 12.5.58\Internal. 2558 (ข้าราชการ เจ้าหน้าที่ของรัฐ).pdf_Page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6050" y="169863"/>
            <a:ext cx="5187950" cy="66881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สี่เหลี่ยมผืนผ้า 5"/>
          <p:cNvSpPr/>
          <p:nvPr/>
        </p:nvSpPr>
        <p:spPr>
          <a:xfrm>
            <a:off x="34925" y="549275"/>
            <a:ext cx="4103688" cy="6308725"/>
          </a:xfrm>
          <a:prstGeom prst="rect">
            <a:avLst/>
          </a:prstGeom>
          <a:gradFill>
            <a:gsLst>
              <a:gs pos="0">
                <a:srgbClr val="C9B5E8"/>
              </a:gs>
              <a:gs pos="100000">
                <a:srgbClr val="D9CBEE"/>
              </a:gs>
            </a:gsLst>
            <a:lin ang="16200000"/>
          </a:gradFill>
          <a:ln w="9528">
            <a:solidFill>
              <a:srgbClr val="7D60A0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h-TH" sz="2400" b="1" kern="0" dirty="0">
                <a:solidFill>
                  <a:srgbClr val="FF0000"/>
                </a:solidFill>
                <a:latin typeface="Calibri"/>
                <a:cs typeface="Cordia New"/>
              </a:rPr>
              <a:t>แบบสำรวจ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200" b="1" kern="0" dirty="0">
                <a:solidFill>
                  <a:srgbClr val="FF0000"/>
                </a:solidFill>
                <a:latin typeface="Calibri"/>
                <a:cs typeface="+mn-cs"/>
              </a:rPr>
              <a:t>Internal Integrity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h-TH" sz="1800" b="1" kern="0" dirty="0">
                <a:solidFill>
                  <a:srgbClr val="0606EA"/>
                </a:solidFill>
                <a:latin typeface="Calibri"/>
                <a:cs typeface="Cordia New"/>
              </a:rPr>
              <a:t>“</a:t>
            </a:r>
            <a:r>
              <a:rPr lang="th-TH" sz="1800" b="1" u="sng" kern="0" dirty="0">
                <a:solidFill>
                  <a:srgbClr val="0606EA"/>
                </a:solidFill>
                <a:latin typeface="Calibri"/>
                <a:cs typeface="Cordia New"/>
              </a:rPr>
              <a:t>สำนักงาน ป.ป.ช.</a:t>
            </a:r>
            <a:r>
              <a:rPr lang="th-TH" sz="1800" b="1" kern="0" dirty="0">
                <a:solidFill>
                  <a:srgbClr val="0606EA"/>
                </a:solidFill>
                <a:latin typeface="Calibri"/>
                <a:cs typeface="Cordia New"/>
              </a:rPr>
              <a:t>”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h-TH" sz="1800" b="1" kern="0" dirty="0">
                <a:solidFill>
                  <a:srgbClr val="000000"/>
                </a:solidFill>
                <a:latin typeface="Calibri"/>
                <a:cs typeface="Cordia New"/>
              </a:rPr>
              <a:t>ดำเนินการส่งแบบสำรวจให้เจ้าหน้าที่ภายในหน่วยงานที่เข้าร่วมการประเมิน โดยวิธีการ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h-TH" sz="1800" b="1" kern="0" dirty="0">
                <a:solidFill>
                  <a:srgbClr val="000000"/>
                </a:solidFill>
                <a:latin typeface="Calibri"/>
                <a:cs typeface="Cordia New"/>
              </a:rPr>
              <a:t>1. ทอดแบบ ร่วมกับการส่ง </a:t>
            </a:r>
            <a:r>
              <a:rPr lang="en-US" sz="1600" kern="0" dirty="0">
                <a:solidFill>
                  <a:srgbClr val="000000"/>
                </a:solidFill>
                <a:latin typeface="Calibri"/>
                <a:cs typeface="+mn-cs"/>
              </a:rPr>
              <a:t>e-mail</a:t>
            </a:r>
            <a:r>
              <a:rPr lang="en-US" sz="1800" b="1" kern="0" dirty="0">
                <a:solidFill>
                  <a:srgbClr val="000000"/>
                </a:solidFill>
                <a:latin typeface="Calibri"/>
                <a:cs typeface="+mn-cs"/>
              </a:rPr>
              <a:t> </a:t>
            </a:r>
            <a:r>
              <a:rPr lang="th-TH" sz="1800" b="1" kern="0" dirty="0">
                <a:solidFill>
                  <a:srgbClr val="000000"/>
                </a:solidFill>
                <a:latin typeface="Calibri"/>
                <a:cs typeface="Cordia New"/>
              </a:rPr>
              <a:t>หรือ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h-TH" sz="1800" b="1" kern="0" dirty="0">
                <a:solidFill>
                  <a:srgbClr val="000000"/>
                </a:solidFill>
                <a:latin typeface="Calibri"/>
                <a:cs typeface="Cordia New"/>
              </a:rPr>
              <a:t>2. การสัมภาษณ์แบบ</a:t>
            </a:r>
            <a:r>
              <a:rPr lang="th-TH" sz="1800" b="1" kern="0" dirty="0">
                <a:solidFill>
                  <a:srgbClr val="000000"/>
                </a:solidFill>
                <a:latin typeface="Cordia New" pitchFamily="34"/>
                <a:cs typeface="Cordia New"/>
              </a:rPr>
              <a:t>เผชิญหน้า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h-TH" sz="1800" b="1" kern="0" dirty="0">
                <a:solidFill>
                  <a:srgbClr val="000000"/>
                </a:solidFill>
                <a:latin typeface="Cordia New" pitchFamily="34"/>
                <a:cs typeface="Cordia New"/>
              </a:rPr>
              <a:t>    (</a:t>
            </a:r>
            <a:r>
              <a:rPr lang="en-US" sz="1800" b="1" kern="0" dirty="0">
                <a:solidFill>
                  <a:srgbClr val="000000"/>
                </a:solidFill>
                <a:latin typeface="Cordia New" pitchFamily="34"/>
                <a:cs typeface="+mn-cs"/>
              </a:rPr>
              <a:t>Face-to-Face interview)</a:t>
            </a:r>
            <a:r>
              <a:rPr lang="th-TH" sz="1800" b="1" kern="0" dirty="0">
                <a:solidFill>
                  <a:srgbClr val="000000"/>
                </a:solidFill>
                <a:latin typeface="Cordia New" pitchFamily="34"/>
                <a:cs typeface="Cordia New"/>
              </a:rPr>
              <a:t> หรือ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h-TH" sz="1800" b="1" kern="0" dirty="0">
                <a:solidFill>
                  <a:srgbClr val="000000"/>
                </a:solidFill>
                <a:latin typeface="Cordia New" pitchFamily="34"/>
                <a:cs typeface="Cordia New"/>
              </a:rPr>
              <a:t>3. </a:t>
            </a:r>
            <a:r>
              <a:rPr lang="th-TH" sz="1800" b="1" kern="0" dirty="0">
                <a:solidFill>
                  <a:srgbClr val="000000"/>
                </a:solidFill>
                <a:latin typeface="Calibri"/>
                <a:cs typeface="Cordia New"/>
              </a:rPr>
              <a:t>การสัมภาษณ์ทางโทรศัพท์และส่งแบบประเมินทาง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h-TH" sz="1800" b="1" kern="0" dirty="0">
                <a:solidFill>
                  <a:srgbClr val="000000"/>
                </a:solidFill>
                <a:latin typeface="Calibri"/>
                <a:cs typeface="Cordia New"/>
              </a:rPr>
              <a:t>   ไปรษณีย์ให้กับกลุ่มเป้าหมาย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h-TH" sz="1800" b="1" kern="0" dirty="0">
                <a:solidFill>
                  <a:srgbClr val="FF0000"/>
                </a:solidFill>
                <a:latin typeface="Calibri"/>
                <a:cs typeface="Cordia New"/>
              </a:rPr>
              <a:t>หมายเหตุ </a:t>
            </a:r>
            <a:r>
              <a:rPr lang="en-US" sz="1800" b="1" kern="0" dirty="0">
                <a:solidFill>
                  <a:srgbClr val="000000"/>
                </a:solidFill>
                <a:latin typeface="Calibri"/>
                <a:cs typeface="+mn-cs"/>
              </a:rPr>
              <a:t>: </a:t>
            </a:r>
            <a:r>
              <a:rPr lang="th-TH" sz="1800" b="1" kern="0" dirty="0">
                <a:solidFill>
                  <a:srgbClr val="000000"/>
                </a:solidFill>
                <a:latin typeface="Calibri"/>
                <a:cs typeface="Cordia New"/>
              </a:rPr>
              <a:t>อาจจะใช้หลายวิธีร่วมกัน ทั้งนี้ขึ้น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h-TH" sz="1800" b="1" kern="0" dirty="0">
                <a:solidFill>
                  <a:srgbClr val="000000"/>
                </a:solidFill>
                <a:latin typeface="Calibri"/>
                <a:cs typeface="Cordia New"/>
              </a:rPr>
              <a:t>อยู่กับความเหมาะสม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h-TH" sz="1800" b="1" kern="0" dirty="0">
                <a:solidFill>
                  <a:srgbClr val="0606EA"/>
                </a:solidFill>
                <a:latin typeface="Calibri"/>
                <a:cs typeface="Cordia New"/>
              </a:rPr>
              <a:t>“</a:t>
            </a:r>
            <a:r>
              <a:rPr lang="th-TH" sz="1800" b="1" u="sng" kern="0" dirty="0">
                <a:solidFill>
                  <a:srgbClr val="0606EA"/>
                </a:solidFill>
                <a:latin typeface="Calibri"/>
                <a:cs typeface="Cordia New"/>
              </a:rPr>
              <a:t>หน่วยงานเข้าร่วมประเมิน</a:t>
            </a:r>
            <a:r>
              <a:rPr lang="th-TH" sz="1800" b="1" kern="0" dirty="0">
                <a:solidFill>
                  <a:srgbClr val="0606EA"/>
                </a:solidFill>
                <a:latin typeface="Calibri"/>
                <a:cs typeface="Cordia New"/>
              </a:rPr>
              <a:t>”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h-TH" sz="1800" b="1" kern="0" dirty="0">
                <a:solidFill>
                  <a:srgbClr val="000000"/>
                </a:solidFill>
                <a:latin typeface="Calibri"/>
                <a:cs typeface="Cordia New"/>
              </a:rPr>
              <a:t>จัดเตรียมเจ้าหน้าที่ประสานงาน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h-TH" sz="1800" b="1" kern="0" dirty="0">
                <a:solidFill>
                  <a:srgbClr val="000000"/>
                </a:solidFill>
                <a:latin typeface="Calibri"/>
                <a:cs typeface="Cordia New"/>
              </a:rPr>
              <a:t>จัดเตรียมรายชื่อเจ้าหน้าที่ภายในหน่วยงานทั้งหมด ให้ </a:t>
            </a:r>
            <a:r>
              <a:rPr lang="th-TH" sz="1800" b="1" kern="0" dirty="0" err="1">
                <a:solidFill>
                  <a:srgbClr val="000000"/>
                </a:solidFill>
                <a:latin typeface="Calibri"/>
                <a:cs typeface="Cordia New"/>
              </a:rPr>
              <a:t>สนง.</a:t>
            </a:r>
            <a:r>
              <a:rPr lang="th-TH" sz="1800" b="1" kern="0" dirty="0">
                <a:solidFill>
                  <a:srgbClr val="000000"/>
                </a:solidFill>
                <a:latin typeface="Calibri"/>
                <a:cs typeface="Cordia New"/>
              </a:rPr>
              <a:t> ป.ป.ช. เข้าทำการจัดเก็บข้อมูลโดยมีรายละเอียด ดังนี้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h-TH" sz="1800" b="1" kern="0" dirty="0">
                <a:solidFill>
                  <a:srgbClr val="000000"/>
                </a:solidFill>
                <a:latin typeface="Calibri"/>
                <a:cs typeface="Cordia New"/>
              </a:rPr>
              <a:t>		- ชื่อ-นามสกุล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h-TH" sz="1800" b="1" kern="0" dirty="0">
                <a:solidFill>
                  <a:srgbClr val="000000"/>
                </a:solidFill>
                <a:latin typeface="Calibri"/>
                <a:cs typeface="Cordia New"/>
              </a:rPr>
              <a:t>		- ตำแหน่ง สังกัด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h-TH" sz="1800" b="1" kern="0" dirty="0">
                <a:solidFill>
                  <a:srgbClr val="000000"/>
                </a:solidFill>
                <a:latin typeface="Calibri"/>
                <a:cs typeface="Cordia New"/>
              </a:rPr>
              <a:t>		- เบอร์โทรศัพท์ (มือถือ</a:t>
            </a:r>
            <a:r>
              <a:rPr lang="en-US" sz="1600" b="1" kern="0" dirty="0">
                <a:solidFill>
                  <a:srgbClr val="000000"/>
                </a:solidFill>
                <a:latin typeface="Calibri"/>
                <a:cs typeface="+mn-cs"/>
              </a:rPr>
              <a:t>, </a:t>
            </a:r>
            <a:r>
              <a:rPr lang="th-TH" sz="1800" b="1" kern="0" dirty="0">
                <a:solidFill>
                  <a:srgbClr val="000000"/>
                </a:solidFill>
                <a:latin typeface="Calibri"/>
                <a:cs typeface="Cordia New"/>
              </a:rPr>
              <a:t>ที่ทำงาน)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h-TH" sz="1800" b="1" kern="0" dirty="0">
                <a:solidFill>
                  <a:srgbClr val="000000"/>
                </a:solidFill>
                <a:latin typeface="Calibri"/>
                <a:cs typeface="Cordia New"/>
              </a:rPr>
              <a:t>		- ที่อยู่ และ </a:t>
            </a:r>
            <a:r>
              <a:rPr lang="en-US" sz="1600" b="1" kern="0" dirty="0">
                <a:solidFill>
                  <a:srgbClr val="000000"/>
                </a:solidFill>
                <a:latin typeface="Calibri"/>
                <a:cs typeface="+mn-cs"/>
              </a:rPr>
              <a:t>e-mail</a:t>
            </a:r>
            <a:endParaRPr lang="th-TH" sz="1600" b="1" kern="0" dirty="0">
              <a:solidFill>
                <a:srgbClr val="000000"/>
              </a:solidFill>
              <a:latin typeface="Calibri"/>
              <a:cs typeface="Cordia New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1800" b="1" kern="0" dirty="0">
              <a:solidFill>
                <a:srgbClr val="000000"/>
              </a:solidFill>
              <a:latin typeface="Calibri"/>
              <a:cs typeface="Cordia New"/>
            </a:endParaRPr>
          </a:p>
        </p:txBody>
      </p:sp>
      <p:sp>
        <p:nvSpPr>
          <p:cNvPr id="3" name="สี่เหลี่ยมผืนผ้า 6"/>
          <p:cNvSpPr/>
          <p:nvPr/>
        </p:nvSpPr>
        <p:spPr>
          <a:xfrm>
            <a:off x="0" y="-27386"/>
            <a:ext cx="9144000" cy="539998"/>
          </a:xfrm>
          <a:prstGeom prst="rect">
            <a:avLst/>
          </a:prstGeom>
          <a:gradFill>
            <a:gsLst>
              <a:gs pos="0">
                <a:srgbClr val="5D417E"/>
              </a:gs>
              <a:gs pos="100000">
                <a:srgbClr val="7B58A6"/>
              </a:gs>
            </a:gsLst>
            <a:lin ang="16200000"/>
          </a:gradFill>
          <a:ln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anchorCtr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h-TH" sz="3200" b="1" kern="0" spc="50">
                <a:solidFill>
                  <a:srgbClr val="FCFCFD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ordia New" pitchFamily="34"/>
                <a:cs typeface="Cordia New"/>
              </a:rPr>
              <a:t>แบบ </a:t>
            </a:r>
            <a:r>
              <a:rPr lang="en-US" sz="3200" b="1" kern="0" spc="50">
                <a:solidFill>
                  <a:srgbClr val="FCFCFD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ordia New" pitchFamily="34"/>
                <a:cs typeface="+mn-cs"/>
              </a:rPr>
              <a:t>Internal Integrity &amp; Transparency Assessment: IIT</a:t>
            </a:r>
            <a:endParaRPr lang="en-US" sz="3200" b="1" kern="0" spc="50">
              <a:solidFill>
                <a:srgbClr val="FCFCFD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Calibri"/>
              <a:cs typeface="+mn-cs"/>
            </a:endParaRPr>
          </a:p>
        </p:txBody>
      </p:sp>
      <p:pic>
        <p:nvPicPr>
          <p:cNvPr id="4" name="Picture 28" descr="logo1200t3 copy"/>
          <p:cNvPicPr>
            <a:picLocks noChangeAspect="1"/>
          </p:cNvPicPr>
          <p:nvPr/>
        </p:nvPicPr>
        <p:blipFill>
          <a:blip r:embed="rId3">
            <a:lum bright="10000"/>
          </a:blip>
          <a:srcRect/>
          <a:stretch>
            <a:fillRect/>
          </a:stretch>
        </p:blipFill>
        <p:spPr bwMode="auto">
          <a:xfrm>
            <a:off x="146050" y="0"/>
            <a:ext cx="387350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5" name="Picture 5" descr="F:\เอกสารประกอบการบรรยาย_ITA\แบบ internal 2588 final (ความเห็น อ.วิศาล) ทั้ง 7 แบบ 12.5.58\Internal. 2558 (ข้าราชการ เจ้าหน้าที่ของรัฐ).pdf_Page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30400" y="215900"/>
            <a:ext cx="5665788" cy="6597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สี่เหลี่ยมผืนผ้า 5"/>
          <p:cNvSpPr/>
          <p:nvPr/>
        </p:nvSpPr>
        <p:spPr>
          <a:xfrm>
            <a:off x="0" y="-26988"/>
            <a:ext cx="9144000" cy="539751"/>
          </a:xfrm>
          <a:prstGeom prst="rect">
            <a:avLst/>
          </a:prstGeom>
          <a:gradFill>
            <a:gsLst>
              <a:gs pos="0">
                <a:srgbClr val="5D417E"/>
              </a:gs>
              <a:gs pos="100000">
                <a:srgbClr val="7B58A6"/>
              </a:gs>
            </a:gsLst>
            <a:lin ang="16200000"/>
          </a:gradFill>
          <a:ln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anchorCtr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h-TH" sz="3200" b="1" kern="0" spc="150">
                <a:solidFill>
                  <a:srgbClr val="F8F8F8"/>
                </a:solidFill>
                <a:latin typeface="Cordia New" pitchFamily="34"/>
                <a:cs typeface="Cordia New"/>
              </a:rPr>
              <a:t>แบบ </a:t>
            </a:r>
            <a:r>
              <a:rPr lang="en-US" sz="3200" b="1" kern="0" spc="150">
                <a:solidFill>
                  <a:srgbClr val="F8F8F8"/>
                </a:solidFill>
                <a:latin typeface="Cordia New" pitchFamily="34"/>
                <a:cs typeface="+mn-cs"/>
              </a:rPr>
              <a:t>Internal Integrity &amp; Transparency Assessment: IIT</a:t>
            </a:r>
            <a:endParaRPr lang="en-US" sz="3200" b="1" kern="0" spc="150">
              <a:solidFill>
                <a:srgbClr val="F8F8F8"/>
              </a:solidFill>
              <a:latin typeface="Calibri"/>
              <a:cs typeface="+mn-cs"/>
            </a:endParaRPr>
          </a:p>
        </p:txBody>
      </p:sp>
      <p:pic>
        <p:nvPicPr>
          <p:cNvPr id="4" name="Picture 28" descr="logo1200t3 copy"/>
          <p:cNvPicPr>
            <a:picLocks noChangeAspect="1"/>
          </p:cNvPicPr>
          <p:nvPr/>
        </p:nvPicPr>
        <p:blipFill>
          <a:blip r:embed="rId3">
            <a:lum bright="10000"/>
          </a:blip>
          <a:srcRect/>
          <a:stretch>
            <a:fillRect/>
          </a:stretch>
        </p:blipFill>
        <p:spPr bwMode="auto">
          <a:xfrm>
            <a:off x="146050" y="-71438"/>
            <a:ext cx="387350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9" name="Picture 5" descr="F:\เอกสารประกอบการบรรยาย_ITA\แบบ internal 2588 final (ความเห็น อ.วิศาล) ทั้ง 7 แบบ 12.5.58\Internal. 2558 (ข้าราชการ เจ้าหน้าที่ของรัฐ).pdf_Page_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5150" y="333375"/>
            <a:ext cx="5616575" cy="6524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สี่เหลี่ยมผืนผ้า 5"/>
          <p:cNvSpPr/>
          <p:nvPr/>
        </p:nvSpPr>
        <p:spPr>
          <a:xfrm>
            <a:off x="0" y="-26988"/>
            <a:ext cx="9144000" cy="539751"/>
          </a:xfrm>
          <a:prstGeom prst="rect">
            <a:avLst/>
          </a:prstGeom>
          <a:gradFill>
            <a:gsLst>
              <a:gs pos="0">
                <a:srgbClr val="5D417E"/>
              </a:gs>
              <a:gs pos="100000">
                <a:srgbClr val="7B58A6"/>
              </a:gs>
            </a:gsLst>
            <a:lin ang="16200000"/>
          </a:gradFill>
          <a:ln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anchorCtr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h-TH" sz="3200" b="1" kern="0" spc="150">
                <a:solidFill>
                  <a:srgbClr val="F8F8F8"/>
                </a:solidFill>
                <a:latin typeface="Cordia New" pitchFamily="34"/>
                <a:cs typeface="Cordia New"/>
              </a:rPr>
              <a:t>แบบ </a:t>
            </a:r>
            <a:r>
              <a:rPr lang="en-US" sz="3200" b="1" kern="0" spc="150">
                <a:solidFill>
                  <a:srgbClr val="F8F8F8"/>
                </a:solidFill>
                <a:latin typeface="Cordia New" pitchFamily="34"/>
                <a:cs typeface="+mn-cs"/>
              </a:rPr>
              <a:t>Internal Integrity &amp; Transparency Assessment: IIT</a:t>
            </a:r>
            <a:endParaRPr lang="en-US" sz="3200" b="1" kern="0" spc="150">
              <a:solidFill>
                <a:srgbClr val="F8F8F8"/>
              </a:solidFill>
              <a:latin typeface="Calibri"/>
              <a:cs typeface="+mn-cs"/>
            </a:endParaRPr>
          </a:p>
        </p:txBody>
      </p:sp>
      <p:pic>
        <p:nvPicPr>
          <p:cNvPr id="4" name="Picture 28" descr="logo1200t3 copy"/>
          <p:cNvPicPr>
            <a:picLocks noChangeAspect="1"/>
          </p:cNvPicPr>
          <p:nvPr/>
        </p:nvPicPr>
        <p:blipFill>
          <a:blip r:embed="rId3">
            <a:lum bright="10000"/>
          </a:blip>
          <a:srcRect/>
          <a:stretch>
            <a:fillRect/>
          </a:stretch>
        </p:blipFill>
        <p:spPr bwMode="auto">
          <a:xfrm>
            <a:off x="146050" y="-71438"/>
            <a:ext cx="387350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3" name="Picture 5" descr="F:\เอกสารประกอบการบรรยาย_ITA\แบบ internal 2588 final (ความเห็น อ.วิศาล) ทั้ง 7 แบบ 12.5.58\Internal. 2558 (ข้าราชการ เจ้าหน้าที่ของรัฐ).pdf_Page_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2275" y="404813"/>
            <a:ext cx="5303838" cy="64531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สี่เหลี่ยมผืนผ้า 5"/>
          <p:cNvSpPr/>
          <p:nvPr/>
        </p:nvSpPr>
        <p:spPr>
          <a:xfrm>
            <a:off x="0" y="-26988"/>
            <a:ext cx="9144000" cy="539751"/>
          </a:xfrm>
          <a:prstGeom prst="rect">
            <a:avLst/>
          </a:prstGeom>
          <a:gradFill>
            <a:gsLst>
              <a:gs pos="0">
                <a:srgbClr val="5D417E"/>
              </a:gs>
              <a:gs pos="100000">
                <a:srgbClr val="7B58A6"/>
              </a:gs>
            </a:gsLst>
            <a:lin ang="16200000"/>
          </a:gradFill>
          <a:ln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anchorCtr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h-TH" sz="3200" b="1" kern="0" spc="150">
                <a:solidFill>
                  <a:srgbClr val="F8F8F8"/>
                </a:solidFill>
                <a:latin typeface="Cordia New" pitchFamily="34"/>
                <a:cs typeface="Cordia New"/>
              </a:rPr>
              <a:t>แบบ </a:t>
            </a:r>
            <a:r>
              <a:rPr lang="en-US" sz="3200" b="1" kern="0" spc="150">
                <a:solidFill>
                  <a:srgbClr val="F8F8F8"/>
                </a:solidFill>
                <a:latin typeface="Cordia New" pitchFamily="34"/>
                <a:cs typeface="+mn-cs"/>
              </a:rPr>
              <a:t>Internal Integrity &amp; Transparency Assessment: IIT</a:t>
            </a:r>
            <a:endParaRPr lang="en-US" sz="3200" b="1" kern="0" spc="150">
              <a:solidFill>
                <a:srgbClr val="F8F8F8"/>
              </a:solidFill>
              <a:latin typeface="Calibri"/>
              <a:cs typeface="+mn-cs"/>
            </a:endParaRPr>
          </a:p>
        </p:txBody>
      </p:sp>
      <p:pic>
        <p:nvPicPr>
          <p:cNvPr id="4" name="Picture 28" descr="logo1200t3 copy"/>
          <p:cNvPicPr>
            <a:picLocks noChangeAspect="1"/>
          </p:cNvPicPr>
          <p:nvPr/>
        </p:nvPicPr>
        <p:blipFill>
          <a:blip r:embed="rId3">
            <a:lum bright="10000"/>
          </a:blip>
          <a:srcRect/>
          <a:stretch>
            <a:fillRect/>
          </a:stretch>
        </p:blipFill>
        <p:spPr bwMode="auto">
          <a:xfrm>
            <a:off x="184150" y="-71438"/>
            <a:ext cx="387350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5"/>
          <p:cNvSpPr/>
          <p:nvPr/>
        </p:nvSpPr>
        <p:spPr>
          <a:xfrm>
            <a:off x="0" y="31750"/>
            <a:ext cx="9144000" cy="539750"/>
          </a:xfrm>
          <a:prstGeom prst="rect">
            <a:avLst/>
          </a:prstGeom>
          <a:gradFill>
            <a:gsLst>
              <a:gs pos="0">
                <a:srgbClr val="5D417E"/>
              </a:gs>
              <a:gs pos="100000">
                <a:srgbClr val="7B58A6"/>
              </a:gs>
            </a:gsLst>
            <a:lin ang="16200000"/>
          </a:gradFill>
          <a:ln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anchorCtr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h-TH" sz="3200" b="1" kern="0" spc="150">
                <a:solidFill>
                  <a:srgbClr val="F8F8F8"/>
                </a:solidFill>
                <a:latin typeface="Cordia New" pitchFamily="34"/>
                <a:cs typeface="Cordia New"/>
              </a:rPr>
              <a:t>แบบ </a:t>
            </a:r>
            <a:r>
              <a:rPr lang="en-US" sz="3200" b="1" kern="0" spc="150">
                <a:solidFill>
                  <a:srgbClr val="F8F8F8"/>
                </a:solidFill>
                <a:latin typeface="Cordia New" pitchFamily="34"/>
                <a:cs typeface="+mn-cs"/>
              </a:rPr>
              <a:t>Internal Integrity &amp; Transparency Assessment: IIT</a:t>
            </a:r>
            <a:endParaRPr lang="en-US" sz="3200" b="1" kern="0" spc="150">
              <a:solidFill>
                <a:srgbClr val="F8F8F8"/>
              </a:solidFill>
              <a:latin typeface="Calibri"/>
              <a:cs typeface="+mn-cs"/>
            </a:endParaRPr>
          </a:p>
        </p:txBody>
      </p:sp>
      <p:pic>
        <p:nvPicPr>
          <p:cNvPr id="3" name="Picture 28" descr="logo1200t3 copy"/>
          <p:cNvPicPr>
            <a:picLocks noChangeAspect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112713" y="14288"/>
            <a:ext cx="387350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8175" y="863600"/>
            <a:ext cx="5300663" cy="55895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3"/>
          <p:cNvSpPr/>
          <p:nvPr/>
        </p:nvSpPr>
        <p:spPr>
          <a:xfrm>
            <a:off x="107950" y="585788"/>
            <a:ext cx="4140200" cy="6156325"/>
          </a:xfrm>
          <a:prstGeom prst="rect">
            <a:avLst/>
          </a:prstGeom>
          <a:gradFill>
            <a:gsLst>
              <a:gs pos="0">
                <a:srgbClr val="C9B5E8"/>
              </a:gs>
              <a:gs pos="100000">
                <a:srgbClr val="D9CBEE"/>
              </a:gs>
            </a:gsLst>
            <a:lin ang="16200000"/>
          </a:gradFill>
          <a:ln w="9528">
            <a:solidFill>
              <a:srgbClr val="7D60A0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h-TH" sz="2400" b="1" kern="0" dirty="0">
                <a:solidFill>
                  <a:srgbClr val="FF0000"/>
                </a:solidFill>
                <a:latin typeface="Calibri"/>
                <a:cs typeface="Cordia New"/>
              </a:rPr>
              <a:t>แบบสำรวจ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200" b="1" kern="0" dirty="0">
                <a:solidFill>
                  <a:srgbClr val="FF0000"/>
                </a:solidFill>
                <a:latin typeface="Calibri"/>
                <a:cs typeface="+mn-cs"/>
              </a:rPr>
              <a:t>External Integrity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h-TH" sz="2200" b="1" kern="0" dirty="0">
                <a:solidFill>
                  <a:srgbClr val="0606EA"/>
                </a:solidFill>
                <a:latin typeface="Calibri"/>
                <a:cs typeface="Cordia New"/>
              </a:rPr>
              <a:t>“หน่วยงานเข้าร่วมประเมิน”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h-TH" sz="1800" b="1" kern="0" dirty="0">
                <a:solidFill>
                  <a:srgbClr val="000000"/>
                </a:solidFill>
                <a:latin typeface="Calibri"/>
                <a:cs typeface="Cordia New"/>
              </a:rPr>
              <a:t>จัดเตรียม </a:t>
            </a:r>
            <a:r>
              <a:rPr lang="th-TH" sz="1800" b="1" u="sng" kern="0" dirty="0">
                <a:solidFill>
                  <a:srgbClr val="000000"/>
                </a:solidFill>
                <a:latin typeface="Calibri"/>
                <a:cs typeface="Cordia New"/>
              </a:rPr>
              <a:t>รายชื่อผู้รับบริการ/ผู้มีส่วนได้เสีย</a:t>
            </a:r>
            <a:r>
              <a:rPr lang="th-TH" sz="1800" b="1" kern="0" dirty="0">
                <a:solidFill>
                  <a:srgbClr val="000000"/>
                </a:solidFill>
                <a:latin typeface="Calibri"/>
                <a:cs typeface="Cordia New"/>
              </a:rPr>
              <a:t>  โดยมีรายละเอียด ดังนี้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h-TH" sz="1800" b="1" kern="0" dirty="0">
                <a:solidFill>
                  <a:srgbClr val="000000"/>
                </a:solidFill>
                <a:latin typeface="Calibri"/>
                <a:cs typeface="Cordia New"/>
              </a:rPr>
              <a:t>	- ชื่อ-นามสกุล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h-TH" sz="1800" b="1" kern="0" dirty="0">
                <a:solidFill>
                  <a:srgbClr val="000000"/>
                </a:solidFill>
                <a:latin typeface="Calibri"/>
                <a:cs typeface="Cordia New"/>
              </a:rPr>
              <a:t>	- ตำแหน่ง สังกัด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h-TH" sz="1800" b="1" kern="0" dirty="0">
                <a:solidFill>
                  <a:srgbClr val="000000"/>
                </a:solidFill>
                <a:latin typeface="Calibri"/>
                <a:cs typeface="Cordia New"/>
              </a:rPr>
              <a:t>	- เบอร์โทรศัพท์ (มือถือ และ ที่ทำงาน)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h-TH" sz="1800" b="1" kern="0" dirty="0">
                <a:solidFill>
                  <a:srgbClr val="000000"/>
                </a:solidFill>
                <a:latin typeface="Calibri"/>
                <a:cs typeface="Cordia New"/>
              </a:rPr>
              <a:t>	- ที่อยู่ และ </a:t>
            </a:r>
            <a:r>
              <a:rPr lang="en-US" sz="1800" b="1" kern="0" dirty="0">
                <a:solidFill>
                  <a:srgbClr val="000000"/>
                </a:solidFill>
                <a:latin typeface="Calibri"/>
                <a:cs typeface="+mn-cs"/>
              </a:rPr>
              <a:t>e-mail</a:t>
            </a:r>
            <a:endParaRPr lang="th-TH" sz="1800" b="1" kern="0" dirty="0">
              <a:solidFill>
                <a:srgbClr val="000000"/>
              </a:solidFill>
              <a:latin typeface="Calibri"/>
              <a:cs typeface="Cordia New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h-TH" sz="1800" b="1" kern="0" dirty="0">
                <a:solidFill>
                  <a:srgbClr val="000000"/>
                </a:solidFill>
                <a:latin typeface="Calibri"/>
                <a:cs typeface="Cordia New"/>
              </a:rPr>
              <a:t>ให้กับ </a:t>
            </a:r>
            <a:r>
              <a:rPr lang="th-TH" sz="1800" b="1" kern="0" dirty="0" err="1">
                <a:solidFill>
                  <a:srgbClr val="000000"/>
                </a:solidFill>
                <a:latin typeface="Calibri"/>
                <a:cs typeface="Cordia New"/>
              </a:rPr>
              <a:t>สนง.</a:t>
            </a:r>
            <a:r>
              <a:rPr lang="th-TH" sz="1800" b="1" kern="0" dirty="0">
                <a:solidFill>
                  <a:srgbClr val="000000"/>
                </a:solidFill>
                <a:latin typeface="Calibri"/>
                <a:cs typeface="Cordia New"/>
              </a:rPr>
              <a:t>ป.ป.ช. สำหรับเข้าทำการสัมภาษณ์ โดยวิธีการ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h-TH" sz="1800" b="1" kern="0" dirty="0">
                <a:solidFill>
                  <a:srgbClr val="000000"/>
                </a:solidFill>
                <a:latin typeface="Calibri"/>
                <a:cs typeface="Cordia New"/>
              </a:rPr>
              <a:t>     	1. ทอดแบบ ร่วมกับการส่ง </a:t>
            </a:r>
            <a:r>
              <a:rPr lang="en-US" sz="1800" kern="0" dirty="0">
                <a:solidFill>
                  <a:srgbClr val="000000"/>
                </a:solidFill>
                <a:latin typeface="Calibri"/>
                <a:cs typeface="+mn-cs"/>
              </a:rPr>
              <a:t>e-mail</a:t>
            </a:r>
            <a:r>
              <a:rPr lang="en-US" sz="1800" b="1" kern="0" dirty="0">
                <a:solidFill>
                  <a:srgbClr val="000000"/>
                </a:solidFill>
                <a:latin typeface="Calibri"/>
                <a:cs typeface="+mn-cs"/>
              </a:rPr>
              <a:t> </a:t>
            </a:r>
            <a:r>
              <a:rPr lang="th-TH" sz="1800" b="1" kern="0" dirty="0">
                <a:solidFill>
                  <a:srgbClr val="000000"/>
                </a:solidFill>
                <a:latin typeface="Calibri"/>
                <a:cs typeface="Cordia New"/>
              </a:rPr>
              <a:t>หรือ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h-TH" sz="1800" b="1" kern="0" dirty="0">
                <a:solidFill>
                  <a:srgbClr val="000000"/>
                </a:solidFill>
                <a:latin typeface="Calibri"/>
                <a:cs typeface="Cordia New"/>
              </a:rPr>
              <a:t>     	2. การสัมภาษณ์แบบ</a:t>
            </a:r>
            <a:r>
              <a:rPr lang="th-TH" sz="1800" b="1" kern="0" dirty="0">
                <a:solidFill>
                  <a:srgbClr val="000000"/>
                </a:solidFill>
                <a:latin typeface="Cordia New" pitchFamily="34"/>
                <a:cs typeface="Cordia New"/>
              </a:rPr>
              <a:t>เผชิญหน้า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h-TH" sz="1800" b="1" kern="0" dirty="0">
                <a:solidFill>
                  <a:srgbClr val="000000"/>
                </a:solidFill>
                <a:latin typeface="Cordia New" pitchFamily="34"/>
                <a:cs typeface="Cordia New"/>
              </a:rPr>
              <a:t>       	   (</a:t>
            </a:r>
            <a:r>
              <a:rPr lang="en-US" sz="1800" b="1" kern="0" dirty="0">
                <a:solidFill>
                  <a:srgbClr val="000000"/>
                </a:solidFill>
                <a:latin typeface="Cordia New" pitchFamily="34"/>
                <a:cs typeface="+mn-cs"/>
              </a:rPr>
              <a:t>Face-to-Face interview)</a:t>
            </a:r>
            <a:r>
              <a:rPr lang="th-TH" sz="1800" b="1" kern="0" dirty="0">
                <a:solidFill>
                  <a:srgbClr val="000000"/>
                </a:solidFill>
                <a:latin typeface="Cordia New" pitchFamily="34"/>
                <a:cs typeface="Cordia New"/>
              </a:rPr>
              <a:t> หรือ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h-TH" sz="1800" b="1" kern="0" dirty="0">
                <a:solidFill>
                  <a:srgbClr val="000000"/>
                </a:solidFill>
                <a:latin typeface="Cordia New" pitchFamily="34"/>
                <a:cs typeface="Cordia New"/>
              </a:rPr>
              <a:t>    	 3. </a:t>
            </a:r>
            <a:r>
              <a:rPr lang="th-TH" sz="1800" b="1" kern="0" dirty="0">
                <a:solidFill>
                  <a:srgbClr val="000000"/>
                </a:solidFill>
                <a:latin typeface="Calibri"/>
                <a:cs typeface="Cordia New"/>
              </a:rPr>
              <a:t>การสัมภาษณ์ทางโทรศัพท์กับกลุ่มเป้าหมาย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h-TH" sz="1800" b="1" kern="0" dirty="0">
                <a:solidFill>
                  <a:srgbClr val="000000"/>
                </a:solidFill>
                <a:latin typeface="Calibri"/>
                <a:cs typeface="Cordia New"/>
              </a:rPr>
              <a:t>อำนวยความสะดวกให้กับ </a:t>
            </a:r>
            <a:r>
              <a:rPr lang="th-TH" sz="1800" b="1" kern="0" dirty="0" err="1">
                <a:solidFill>
                  <a:srgbClr val="000000"/>
                </a:solidFill>
                <a:latin typeface="Calibri"/>
                <a:cs typeface="Cordia New"/>
              </a:rPr>
              <a:t>สนง.</a:t>
            </a:r>
            <a:r>
              <a:rPr lang="th-TH" sz="1800" b="1" kern="0" dirty="0">
                <a:solidFill>
                  <a:srgbClr val="000000"/>
                </a:solidFill>
                <a:latin typeface="Calibri"/>
                <a:cs typeface="Cordia New"/>
              </a:rPr>
              <a:t> ป.ป.ช.ในการเข้า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h-TH" sz="1800" b="1" kern="0" dirty="0">
                <a:solidFill>
                  <a:srgbClr val="000000"/>
                </a:solidFill>
                <a:latin typeface="Calibri"/>
                <a:cs typeface="Cordia New"/>
              </a:rPr>
              <a:t>สัมภาษณ์ ณ บริเวณหน่วยงาน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h-TH" sz="1800" b="1" kern="0" dirty="0">
                <a:solidFill>
                  <a:srgbClr val="FF0000"/>
                </a:solidFill>
                <a:latin typeface="Calibri"/>
                <a:cs typeface="Cordia New"/>
              </a:rPr>
              <a:t>หมายเหตุ </a:t>
            </a:r>
            <a:r>
              <a:rPr lang="en-US" sz="1800" b="1" kern="0" dirty="0">
                <a:solidFill>
                  <a:srgbClr val="FF0000"/>
                </a:solidFill>
                <a:latin typeface="Calibri"/>
                <a:cs typeface="+mn-cs"/>
              </a:rPr>
              <a:t>: </a:t>
            </a:r>
            <a:r>
              <a:rPr lang="th-TH" sz="1800" b="1" kern="0" dirty="0">
                <a:solidFill>
                  <a:srgbClr val="000000"/>
                </a:solidFill>
                <a:latin typeface="Calibri"/>
                <a:cs typeface="Cordia New"/>
              </a:rPr>
              <a:t>อาจจะใช้หลายวิธีร่วมกัน ทั้งนี้ขึ้นอยู่กับ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h-TH" sz="1800" b="1" kern="0" dirty="0">
                <a:solidFill>
                  <a:srgbClr val="000000"/>
                </a:solidFill>
                <a:latin typeface="Calibri"/>
                <a:cs typeface="Cordia New"/>
              </a:rPr>
              <a:t>ความเหมาะสม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h-TH" sz="2200" b="1" kern="0" dirty="0">
                <a:solidFill>
                  <a:srgbClr val="0606EA"/>
                </a:solidFill>
                <a:latin typeface="Calibri"/>
                <a:cs typeface="Cordia New"/>
              </a:rPr>
              <a:t>“สำนักงาน ป.ป.ช.”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h-TH" sz="1800" b="1" kern="0" dirty="0">
                <a:solidFill>
                  <a:srgbClr val="000000"/>
                </a:solidFill>
                <a:latin typeface="Calibri"/>
                <a:cs typeface="Cordia New"/>
              </a:rPr>
              <a:t>ดำเนินการเก็บข้อมูลและสัมภาษณ์ </a:t>
            </a:r>
            <a:r>
              <a:rPr lang="th-TH" sz="1800" b="1" u="sng" kern="0" dirty="0">
                <a:solidFill>
                  <a:srgbClr val="000000"/>
                </a:solidFill>
                <a:latin typeface="Calibri"/>
                <a:cs typeface="Cordia New"/>
              </a:rPr>
              <a:t>ผู้รับบริการ/ผู้มี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h-TH" sz="1800" b="1" u="sng" kern="0" dirty="0">
                <a:solidFill>
                  <a:srgbClr val="000000"/>
                </a:solidFill>
                <a:latin typeface="Calibri"/>
                <a:cs typeface="Cordia New"/>
              </a:rPr>
              <a:t>ส่วนได้เสีย </a:t>
            </a:r>
            <a:r>
              <a:rPr lang="th-TH" sz="1800" b="1" kern="0" dirty="0">
                <a:solidFill>
                  <a:srgbClr val="000000"/>
                </a:solidFill>
                <a:latin typeface="Calibri"/>
                <a:cs typeface="Cordia New"/>
              </a:rPr>
              <a:t>ของแต่ละหน่วยงานที่เข้าร่วมการประเมิน</a:t>
            </a:r>
            <a:r>
              <a:rPr lang="th-TH" sz="1800" b="1" kern="0" baseline="30000" dirty="0">
                <a:solidFill>
                  <a:srgbClr val="000000"/>
                </a:solidFill>
                <a:latin typeface="Calibri"/>
                <a:cs typeface="Cordia New"/>
              </a:rPr>
              <a:t>     </a:t>
            </a:r>
            <a:endParaRPr lang="en-US" sz="1800" b="1" kern="0" baseline="30000" dirty="0">
              <a:solidFill>
                <a:srgbClr val="000000"/>
              </a:solidFill>
              <a:latin typeface="Calibri"/>
              <a:cs typeface="+mn-cs"/>
            </a:endParaRPr>
          </a:p>
        </p:txBody>
      </p:sp>
      <p:sp>
        <p:nvSpPr>
          <p:cNvPr id="3" name="สี่เหลี่ยมผืนผ้า 5"/>
          <p:cNvSpPr/>
          <p:nvPr/>
        </p:nvSpPr>
        <p:spPr>
          <a:xfrm>
            <a:off x="0" y="-26988"/>
            <a:ext cx="9144000" cy="539751"/>
          </a:xfrm>
          <a:prstGeom prst="rect">
            <a:avLst/>
          </a:prstGeom>
          <a:gradFill>
            <a:gsLst>
              <a:gs pos="0">
                <a:srgbClr val="5D417E"/>
              </a:gs>
              <a:gs pos="100000">
                <a:srgbClr val="7B58A6"/>
              </a:gs>
            </a:gsLst>
            <a:lin ang="16200000"/>
          </a:gradFill>
          <a:ln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anchorCtr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h-TH" sz="3200" b="1" kern="0" spc="150">
                <a:solidFill>
                  <a:srgbClr val="F8F8F8"/>
                </a:solidFill>
                <a:effectLst>
                  <a:outerShdw>
                    <a:srgbClr val="000000"/>
                  </a:outerShdw>
                </a:effectLst>
                <a:latin typeface="Cordia New" pitchFamily="34"/>
                <a:cs typeface="Cordia New"/>
              </a:rPr>
              <a:t>แบบ </a:t>
            </a:r>
            <a:r>
              <a:rPr lang="en-US" sz="3200" b="1" kern="0" spc="150">
                <a:solidFill>
                  <a:srgbClr val="F8F8F8"/>
                </a:solidFill>
                <a:effectLst>
                  <a:outerShdw>
                    <a:srgbClr val="000000"/>
                  </a:outerShdw>
                </a:effectLst>
                <a:latin typeface="Cordia New" pitchFamily="34"/>
                <a:cs typeface="Cordia New" pitchFamily="34"/>
              </a:rPr>
              <a:t>External Integrity &amp; Transparency Assessment: EIT</a:t>
            </a:r>
            <a:endParaRPr lang="en-US" sz="3200" b="1" kern="0" spc="150">
              <a:solidFill>
                <a:srgbClr val="F8F8F8"/>
              </a:solidFill>
              <a:effectLst>
                <a:outerShdw>
                  <a:srgbClr val="000000"/>
                </a:outerShdw>
              </a:effectLst>
              <a:latin typeface="Calibri"/>
              <a:cs typeface="+mn-cs"/>
            </a:endParaRPr>
          </a:p>
        </p:txBody>
      </p:sp>
      <p:pic>
        <p:nvPicPr>
          <p:cNvPr id="4" name="Picture 28" descr="logo1200t3 copy"/>
          <p:cNvPicPr>
            <a:picLocks noChangeAspect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146050" y="0"/>
            <a:ext cx="387350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G:\เอกสารประกอบการบรรยาย_ITA\รูป external 16 4 58\ex p1.jpg"/>
          <p:cNvPicPr>
            <a:picLocks noChangeAspect="1"/>
          </p:cNvPicPr>
          <p:nvPr/>
        </p:nvPicPr>
        <p:blipFill>
          <a:blip r:embed="rId3">
            <a:lum contrast="-10000"/>
          </a:blip>
          <a:srcRect/>
          <a:stretch>
            <a:fillRect/>
          </a:stretch>
        </p:blipFill>
        <p:spPr>
          <a:xfrm>
            <a:off x="4356100" y="549275"/>
            <a:ext cx="4572000" cy="62658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4"/>
          <p:cNvSpPr txBox="1">
            <a:spLocks noChangeArrowheads="1"/>
          </p:cNvSpPr>
          <p:nvPr/>
        </p:nvSpPr>
        <p:spPr bwMode="auto">
          <a:xfrm>
            <a:off x="69850" y="6011863"/>
            <a:ext cx="4214813" cy="3698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sz="1800" b="1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ที่มา</a:t>
            </a:r>
            <a:r>
              <a:rPr lang="th-TH" sz="1800" b="1">
                <a:solidFill>
                  <a:srgbClr val="000000"/>
                </a:solidFill>
                <a:latin typeface="Cordia New" pitchFamily="34" charset="-34"/>
                <a:cs typeface="Cordia New" pitchFamily="34" charset="-34"/>
              </a:rPr>
              <a:t>  </a:t>
            </a:r>
            <a:r>
              <a:rPr lang="en-US" sz="1800" b="1">
                <a:solidFill>
                  <a:srgbClr val="000000"/>
                </a:solidFill>
                <a:latin typeface="Cordia New" pitchFamily="34" charset="-34"/>
                <a:cs typeface="Cordia New" pitchFamily="34" charset="-34"/>
              </a:rPr>
              <a:t>: www.Transparency.org</a:t>
            </a:r>
          </a:p>
        </p:txBody>
      </p:sp>
      <p:pic>
        <p:nvPicPr>
          <p:cNvPr id="3075" name="Picture 42" descr="C:\Users\Kudolbaruz\Desktop\level ti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88" y="6286500"/>
            <a:ext cx="6411912" cy="382588"/>
          </a:xfrm>
          <a:prstGeom prst="rect">
            <a:avLst/>
          </a:prstGeom>
          <a:solidFill>
            <a:srgbClr val="EDEDED"/>
          </a:solidFill>
          <a:ln w="9525">
            <a:noFill/>
            <a:miter lim="800000"/>
            <a:headEnd/>
            <a:tailEnd/>
          </a:ln>
        </p:spPr>
      </p:pic>
      <p:pic>
        <p:nvPicPr>
          <p:cNvPr id="3076" name="Picture 43" descr="C:\Users\Kudolbaruz\Desktop\Ti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88" y="5286375"/>
            <a:ext cx="2919412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2" descr="C:\Users\Kudolbaruz\Desktop\คะแนน cpi 38-57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5" y="677863"/>
            <a:ext cx="8786813" cy="462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" name="TextBox 40"/>
          <p:cNvSpPr txBox="1">
            <a:spLocks noChangeArrowheads="1"/>
          </p:cNvSpPr>
          <p:nvPr/>
        </p:nvSpPr>
        <p:spPr bwMode="auto">
          <a:xfrm>
            <a:off x="1428750" y="3357563"/>
            <a:ext cx="357188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>
                <a:solidFill>
                  <a:srgbClr val="000000"/>
                </a:solidFill>
              </a:rPr>
              <a:t>28</a:t>
            </a:r>
          </a:p>
        </p:txBody>
      </p:sp>
      <p:sp>
        <p:nvSpPr>
          <p:cNvPr id="3079" name="TextBox 41"/>
          <p:cNvSpPr txBox="1">
            <a:spLocks noChangeArrowheads="1"/>
          </p:cNvSpPr>
          <p:nvPr/>
        </p:nvSpPr>
        <p:spPr bwMode="auto">
          <a:xfrm>
            <a:off x="1714500" y="2071688"/>
            <a:ext cx="357188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>
                <a:solidFill>
                  <a:srgbClr val="000000"/>
                </a:solidFill>
              </a:rPr>
              <a:t>33</a:t>
            </a:r>
          </a:p>
        </p:txBody>
      </p:sp>
      <p:sp>
        <p:nvSpPr>
          <p:cNvPr id="3080" name="TextBox 42"/>
          <p:cNvSpPr txBox="1">
            <a:spLocks noChangeArrowheads="1"/>
          </p:cNvSpPr>
          <p:nvPr/>
        </p:nvSpPr>
        <p:spPr bwMode="auto">
          <a:xfrm>
            <a:off x="2071688" y="2786063"/>
            <a:ext cx="357187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>
                <a:solidFill>
                  <a:srgbClr val="000000"/>
                </a:solidFill>
              </a:rPr>
              <a:t>31</a:t>
            </a:r>
          </a:p>
        </p:txBody>
      </p:sp>
      <p:sp>
        <p:nvSpPr>
          <p:cNvPr id="3081" name="TextBox 44"/>
          <p:cNvSpPr txBox="1">
            <a:spLocks noChangeArrowheads="1"/>
          </p:cNvSpPr>
          <p:nvPr/>
        </p:nvSpPr>
        <p:spPr bwMode="auto">
          <a:xfrm>
            <a:off x="2500313" y="3000375"/>
            <a:ext cx="357187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>
                <a:solidFill>
                  <a:srgbClr val="000000"/>
                </a:solidFill>
              </a:rPr>
              <a:t>30</a:t>
            </a:r>
          </a:p>
        </p:txBody>
      </p:sp>
      <p:sp>
        <p:nvSpPr>
          <p:cNvPr id="3082" name="TextBox 45"/>
          <p:cNvSpPr txBox="1">
            <a:spLocks noChangeArrowheads="1"/>
          </p:cNvSpPr>
          <p:nvPr/>
        </p:nvSpPr>
        <p:spPr bwMode="auto">
          <a:xfrm>
            <a:off x="2786063" y="2214563"/>
            <a:ext cx="357187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>
                <a:solidFill>
                  <a:srgbClr val="000000"/>
                </a:solidFill>
              </a:rPr>
              <a:t>32</a:t>
            </a:r>
          </a:p>
        </p:txBody>
      </p:sp>
      <p:sp>
        <p:nvSpPr>
          <p:cNvPr id="3083" name="TextBox 46"/>
          <p:cNvSpPr txBox="1">
            <a:spLocks noChangeArrowheads="1"/>
          </p:cNvSpPr>
          <p:nvPr/>
        </p:nvSpPr>
        <p:spPr bwMode="auto">
          <a:xfrm>
            <a:off x="3214688" y="2214563"/>
            <a:ext cx="357187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>
                <a:solidFill>
                  <a:srgbClr val="000000"/>
                </a:solidFill>
              </a:rPr>
              <a:t>32</a:t>
            </a:r>
          </a:p>
        </p:txBody>
      </p:sp>
      <p:sp>
        <p:nvSpPr>
          <p:cNvPr id="3084" name="TextBox 47"/>
          <p:cNvSpPr txBox="1">
            <a:spLocks noChangeArrowheads="1"/>
          </p:cNvSpPr>
          <p:nvPr/>
        </p:nvSpPr>
        <p:spPr bwMode="auto">
          <a:xfrm>
            <a:off x="3643313" y="2214563"/>
            <a:ext cx="357187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>
                <a:solidFill>
                  <a:srgbClr val="000000"/>
                </a:solidFill>
              </a:rPr>
              <a:t>32</a:t>
            </a:r>
          </a:p>
        </p:txBody>
      </p:sp>
      <p:sp>
        <p:nvSpPr>
          <p:cNvPr id="3085" name="TextBox 48"/>
          <p:cNvSpPr txBox="1">
            <a:spLocks noChangeArrowheads="1"/>
          </p:cNvSpPr>
          <p:nvPr/>
        </p:nvSpPr>
        <p:spPr bwMode="auto">
          <a:xfrm>
            <a:off x="3929063" y="2714625"/>
            <a:ext cx="357187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>
                <a:solidFill>
                  <a:srgbClr val="000000"/>
                </a:solidFill>
              </a:rPr>
              <a:t>32</a:t>
            </a:r>
          </a:p>
        </p:txBody>
      </p:sp>
      <p:sp>
        <p:nvSpPr>
          <p:cNvPr id="3086" name="TextBox 49"/>
          <p:cNvSpPr txBox="1">
            <a:spLocks noChangeArrowheads="1"/>
          </p:cNvSpPr>
          <p:nvPr/>
        </p:nvSpPr>
        <p:spPr bwMode="auto">
          <a:xfrm>
            <a:off x="4429125" y="2500313"/>
            <a:ext cx="357188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>
                <a:solidFill>
                  <a:srgbClr val="000000"/>
                </a:solidFill>
              </a:rPr>
              <a:t>33</a:t>
            </a:r>
          </a:p>
        </p:txBody>
      </p:sp>
      <p:sp>
        <p:nvSpPr>
          <p:cNvPr id="3087" name="TextBox 50"/>
          <p:cNvSpPr txBox="1">
            <a:spLocks noChangeArrowheads="1"/>
          </p:cNvSpPr>
          <p:nvPr/>
        </p:nvSpPr>
        <p:spPr bwMode="auto">
          <a:xfrm>
            <a:off x="4643438" y="1571625"/>
            <a:ext cx="357187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>
                <a:solidFill>
                  <a:srgbClr val="000000"/>
                </a:solidFill>
              </a:rPr>
              <a:t>36</a:t>
            </a:r>
          </a:p>
        </p:txBody>
      </p:sp>
      <p:sp>
        <p:nvSpPr>
          <p:cNvPr id="3088" name="TextBox 51"/>
          <p:cNvSpPr txBox="1">
            <a:spLocks noChangeArrowheads="1"/>
          </p:cNvSpPr>
          <p:nvPr/>
        </p:nvSpPr>
        <p:spPr bwMode="auto">
          <a:xfrm>
            <a:off x="5072063" y="2000250"/>
            <a:ext cx="357187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>
                <a:solidFill>
                  <a:srgbClr val="000000"/>
                </a:solidFill>
              </a:rPr>
              <a:t>36</a:t>
            </a:r>
          </a:p>
        </p:txBody>
      </p:sp>
      <p:sp>
        <p:nvSpPr>
          <p:cNvPr id="3089" name="TextBox 52"/>
          <p:cNvSpPr txBox="1">
            <a:spLocks noChangeArrowheads="1"/>
          </p:cNvSpPr>
          <p:nvPr/>
        </p:nvSpPr>
        <p:spPr bwMode="auto">
          <a:xfrm>
            <a:off x="5429250" y="1214438"/>
            <a:ext cx="357188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>
                <a:solidFill>
                  <a:srgbClr val="000000"/>
                </a:solidFill>
              </a:rPr>
              <a:t>38</a:t>
            </a:r>
          </a:p>
        </p:txBody>
      </p:sp>
      <p:sp>
        <p:nvSpPr>
          <p:cNvPr id="3090" name="TextBox 53"/>
          <p:cNvSpPr txBox="1">
            <a:spLocks noChangeArrowheads="1"/>
          </p:cNvSpPr>
          <p:nvPr/>
        </p:nvSpPr>
        <p:spPr bwMode="auto">
          <a:xfrm>
            <a:off x="6000750" y="1571625"/>
            <a:ext cx="357188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>
                <a:solidFill>
                  <a:srgbClr val="000000"/>
                </a:solidFill>
              </a:rPr>
              <a:t>36</a:t>
            </a:r>
          </a:p>
        </p:txBody>
      </p:sp>
      <p:sp>
        <p:nvSpPr>
          <p:cNvPr id="3091" name="TextBox 54"/>
          <p:cNvSpPr txBox="1">
            <a:spLocks noChangeArrowheads="1"/>
          </p:cNvSpPr>
          <p:nvPr/>
        </p:nvSpPr>
        <p:spPr bwMode="auto">
          <a:xfrm>
            <a:off x="6143625" y="2428875"/>
            <a:ext cx="357188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>
                <a:solidFill>
                  <a:srgbClr val="000000"/>
                </a:solidFill>
              </a:rPr>
              <a:t>33</a:t>
            </a:r>
          </a:p>
        </p:txBody>
      </p:sp>
      <p:sp>
        <p:nvSpPr>
          <p:cNvPr id="3092" name="TextBox 55"/>
          <p:cNvSpPr txBox="1">
            <a:spLocks noChangeArrowheads="1"/>
          </p:cNvSpPr>
          <p:nvPr/>
        </p:nvSpPr>
        <p:spPr bwMode="auto">
          <a:xfrm>
            <a:off x="6572250" y="1714500"/>
            <a:ext cx="357188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>
                <a:solidFill>
                  <a:srgbClr val="000000"/>
                </a:solidFill>
              </a:rPr>
              <a:t>35</a:t>
            </a:r>
          </a:p>
        </p:txBody>
      </p:sp>
      <p:sp>
        <p:nvSpPr>
          <p:cNvPr id="3093" name="TextBox 56"/>
          <p:cNvSpPr txBox="1">
            <a:spLocks noChangeArrowheads="1"/>
          </p:cNvSpPr>
          <p:nvPr/>
        </p:nvSpPr>
        <p:spPr bwMode="auto">
          <a:xfrm>
            <a:off x="6858000" y="2286000"/>
            <a:ext cx="357188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>
                <a:solidFill>
                  <a:srgbClr val="000000"/>
                </a:solidFill>
              </a:rPr>
              <a:t>34</a:t>
            </a:r>
          </a:p>
        </p:txBody>
      </p:sp>
      <p:sp>
        <p:nvSpPr>
          <p:cNvPr id="3094" name="TextBox 57"/>
          <p:cNvSpPr txBox="1">
            <a:spLocks noChangeArrowheads="1"/>
          </p:cNvSpPr>
          <p:nvPr/>
        </p:nvSpPr>
        <p:spPr bwMode="auto">
          <a:xfrm>
            <a:off x="7429500" y="2143125"/>
            <a:ext cx="357188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>
                <a:solidFill>
                  <a:srgbClr val="000000"/>
                </a:solidFill>
              </a:rPr>
              <a:t>35</a:t>
            </a:r>
          </a:p>
        </p:txBody>
      </p:sp>
      <p:sp>
        <p:nvSpPr>
          <p:cNvPr id="3095" name="TextBox 58"/>
          <p:cNvSpPr txBox="1">
            <a:spLocks noChangeArrowheads="1"/>
          </p:cNvSpPr>
          <p:nvPr/>
        </p:nvSpPr>
        <p:spPr bwMode="auto">
          <a:xfrm>
            <a:off x="8001000" y="2143125"/>
            <a:ext cx="357188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>
                <a:solidFill>
                  <a:srgbClr val="000000"/>
                </a:solidFill>
              </a:rPr>
              <a:t>35</a:t>
            </a:r>
          </a:p>
        </p:txBody>
      </p:sp>
      <p:sp>
        <p:nvSpPr>
          <p:cNvPr id="3096" name="TextBox 59"/>
          <p:cNvSpPr txBox="1">
            <a:spLocks noChangeArrowheads="1"/>
          </p:cNvSpPr>
          <p:nvPr/>
        </p:nvSpPr>
        <p:spPr bwMode="auto">
          <a:xfrm>
            <a:off x="7572375" y="1357313"/>
            <a:ext cx="357188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>
                <a:solidFill>
                  <a:srgbClr val="000000"/>
                </a:solidFill>
              </a:rPr>
              <a:t>37</a:t>
            </a:r>
          </a:p>
        </p:txBody>
      </p:sp>
      <p:sp>
        <p:nvSpPr>
          <p:cNvPr id="3097" name="TextBox 60"/>
          <p:cNvSpPr txBox="1">
            <a:spLocks noChangeArrowheads="1"/>
          </p:cNvSpPr>
          <p:nvPr/>
        </p:nvSpPr>
        <p:spPr bwMode="auto">
          <a:xfrm>
            <a:off x="8358188" y="1214438"/>
            <a:ext cx="357187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>
                <a:solidFill>
                  <a:srgbClr val="000000"/>
                </a:solidFill>
              </a:rPr>
              <a:t>38</a:t>
            </a:r>
          </a:p>
        </p:txBody>
      </p:sp>
      <p:pic>
        <p:nvPicPr>
          <p:cNvPr id="3098" name="รูปภาพ 3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52613" y="3425825"/>
            <a:ext cx="6980237" cy="106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Box 5"/>
          <p:cNvSpPr txBox="1"/>
          <p:nvPr/>
        </p:nvSpPr>
        <p:spPr>
          <a:xfrm>
            <a:off x="34925" y="6372225"/>
            <a:ext cx="2665413" cy="369888"/>
          </a:xfrm>
          <a:prstGeom prst="rect">
            <a:avLst/>
          </a:prstGeom>
          <a:noFill/>
          <a:ln>
            <a:noFill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h-TH" sz="1800" b="1" kern="0">
                <a:solidFill>
                  <a:srgbClr val="FF0000"/>
                </a:solidFill>
                <a:latin typeface="Cordia New" pitchFamily="34"/>
                <a:cs typeface="Cordia New"/>
              </a:rPr>
              <a:t>หมายเหตุ </a:t>
            </a:r>
            <a:r>
              <a:rPr lang="en-US" sz="1800" b="1" kern="0">
                <a:solidFill>
                  <a:srgbClr val="FF0000"/>
                </a:solidFill>
                <a:latin typeface="Cordia New" pitchFamily="34"/>
                <a:cs typeface="Cordia New" pitchFamily="34"/>
              </a:rPr>
              <a:t>: </a:t>
            </a:r>
            <a:r>
              <a:rPr lang="th-TH" sz="1800" b="1" kern="0">
                <a:solidFill>
                  <a:srgbClr val="000000"/>
                </a:solidFill>
                <a:latin typeface="Cordia New" pitchFamily="34"/>
                <a:cs typeface="Cordia New"/>
              </a:rPr>
              <a:t>คะแนนอยู่ระหว่าง 0-100</a:t>
            </a:r>
            <a:endParaRPr lang="en-US" sz="1800" b="1" kern="0">
              <a:solidFill>
                <a:srgbClr val="000000"/>
              </a:solidFill>
              <a:latin typeface="Cordia New" pitchFamily="34"/>
              <a:cs typeface="Cordia New" pitchFamily="34"/>
            </a:endParaRPr>
          </a:p>
        </p:txBody>
      </p:sp>
      <p:sp>
        <p:nvSpPr>
          <p:cNvPr id="3100" name="TextBox 28"/>
          <p:cNvSpPr txBox="1">
            <a:spLocks noChangeArrowheads="1"/>
          </p:cNvSpPr>
          <p:nvPr/>
        </p:nvSpPr>
        <p:spPr bwMode="auto">
          <a:xfrm>
            <a:off x="2500313" y="5357813"/>
            <a:ext cx="3643312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sz="1600" b="1">
                <a:solidFill>
                  <a:srgbClr val="000000"/>
                </a:solidFill>
                <a:cs typeface="Cordia New" pitchFamily="34" charset="-34"/>
              </a:rPr>
              <a:t>ปี  2538  ได้คะแนนต่ำสุด 28 คะแนน</a:t>
            </a:r>
          </a:p>
          <a:p>
            <a:r>
              <a:rPr lang="th-TH" sz="1600" b="1">
                <a:solidFill>
                  <a:srgbClr val="000000"/>
                </a:solidFill>
                <a:cs typeface="Cordia New" pitchFamily="34" charset="-34"/>
              </a:rPr>
              <a:t>ปี 2549 และ2557 ได้คะแนนสูงสุด 38 คะแนน</a:t>
            </a:r>
          </a:p>
          <a:p>
            <a:r>
              <a:rPr lang="th-TH" sz="1600" b="1">
                <a:solidFill>
                  <a:srgbClr val="000000"/>
                </a:solidFill>
                <a:cs typeface="Cordia New" pitchFamily="34" charset="-34"/>
              </a:rPr>
              <a:t>คะแนนเฉลี่ย  33.8 คะแนน</a:t>
            </a:r>
            <a:endParaRPr lang="en-US" sz="1600" b="1">
              <a:solidFill>
                <a:srgbClr val="000000"/>
              </a:solidFill>
              <a:cs typeface="Cordia New" pitchFamily="34" charset="-34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0" y="0"/>
            <a:ext cx="9144000" cy="646113"/>
          </a:xfrm>
          <a:prstGeom prst="rect">
            <a:avLst/>
          </a:prstGeom>
          <a:gradFill>
            <a:gsLst>
              <a:gs pos="0">
                <a:srgbClr val="5D417E"/>
              </a:gs>
              <a:gs pos="100000">
                <a:srgbClr val="7B58A6"/>
              </a:gs>
            </a:gsLst>
            <a:lin ang="16200000"/>
          </a:gradFill>
          <a:ln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anchorCtr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h-TH" sz="3500" b="1" kern="0" dirty="0">
                <a:solidFill>
                  <a:srgbClr val="FFFFFF"/>
                </a:solidFill>
                <a:latin typeface="TH SarabunIT๙" pitchFamily="34"/>
                <a:cs typeface="Cordia New"/>
              </a:rPr>
              <a:t>สถานการณ์ปัญหาการทุจริตของประเทศไทย</a:t>
            </a:r>
            <a:endParaRPr lang="th-TH" sz="3500" b="1" kern="0" dirty="0">
              <a:solidFill>
                <a:srgbClr val="FFFFFF"/>
              </a:solidFill>
              <a:latin typeface="Calibri"/>
              <a:cs typeface="Cordia New"/>
            </a:endParaRPr>
          </a:p>
        </p:txBody>
      </p:sp>
      <p:pic>
        <p:nvPicPr>
          <p:cNvPr id="30" name="Picture 28" descr="logo1200t3 copy"/>
          <p:cNvPicPr>
            <a:picLocks noChangeAspect="1"/>
          </p:cNvPicPr>
          <p:nvPr/>
        </p:nvPicPr>
        <p:blipFill>
          <a:blip r:embed="rId6">
            <a:lum bright="10000"/>
          </a:blip>
          <a:srcRect/>
          <a:stretch>
            <a:fillRect/>
          </a:stretch>
        </p:blipFill>
        <p:spPr bwMode="auto">
          <a:xfrm>
            <a:off x="146050" y="0"/>
            <a:ext cx="387350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586994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5"/>
          <p:cNvSpPr/>
          <p:nvPr/>
        </p:nvSpPr>
        <p:spPr>
          <a:xfrm>
            <a:off x="0" y="-26988"/>
            <a:ext cx="9144000" cy="539751"/>
          </a:xfrm>
          <a:prstGeom prst="rect">
            <a:avLst/>
          </a:prstGeom>
          <a:gradFill>
            <a:gsLst>
              <a:gs pos="0">
                <a:srgbClr val="5D417E"/>
              </a:gs>
              <a:gs pos="100000">
                <a:srgbClr val="7B58A6"/>
              </a:gs>
            </a:gsLst>
            <a:lin ang="16200000"/>
          </a:gradFill>
          <a:ln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anchorCtr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h-TH" sz="3200" b="1" kern="0" spc="150">
                <a:solidFill>
                  <a:srgbClr val="F8F8F8"/>
                </a:solidFill>
                <a:effectLst>
                  <a:outerShdw>
                    <a:srgbClr val="000000"/>
                  </a:outerShdw>
                </a:effectLst>
                <a:latin typeface="Cordia New" pitchFamily="34"/>
                <a:cs typeface="Cordia New"/>
              </a:rPr>
              <a:t>แบบ </a:t>
            </a:r>
            <a:r>
              <a:rPr lang="en-US" sz="3200" b="1" kern="0" spc="150">
                <a:solidFill>
                  <a:srgbClr val="F8F8F8"/>
                </a:solidFill>
                <a:effectLst>
                  <a:outerShdw>
                    <a:srgbClr val="000000"/>
                  </a:outerShdw>
                </a:effectLst>
                <a:latin typeface="Cordia New" pitchFamily="34"/>
                <a:cs typeface="+mn-cs"/>
              </a:rPr>
              <a:t>External Integrity &amp; Transparency Assessment: EIT</a:t>
            </a:r>
            <a:endParaRPr lang="en-US" sz="3200" b="1" kern="0" spc="150">
              <a:solidFill>
                <a:srgbClr val="F8F8F8"/>
              </a:solidFill>
              <a:effectLst>
                <a:outerShdw>
                  <a:srgbClr val="000000"/>
                </a:outerShdw>
              </a:effectLst>
              <a:latin typeface="Calibri"/>
              <a:cs typeface="+mn-cs"/>
            </a:endParaRPr>
          </a:p>
        </p:txBody>
      </p:sp>
      <p:pic>
        <p:nvPicPr>
          <p:cNvPr id="3" name="Picture 28" descr="logo1200t3 copy"/>
          <p:cNvPicPr>
            <a:picLocks noChangeAspect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146050" y="0"/>
            <a:ext cx="387350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 descr="G:\เอกสารประกอบการบรรยาย_ITA\รูป external 16 4 58\ex p2.jpg"/>
          <p:cNvPicPr>
            <a:picLocks noChangeAspect="1"/>
          </p:cNvPicPr>
          <p:nvPr/>
        </p:nvPicPr>
        <p:blipFill>
          <a:blip r:embed="rId3">
            <a:lum contrast="-10000"/>
          </a:blip>
          <a:srcRect/>
          <a:stretch>
            <a:fillRect/>
          </a:stretch>
        </p:blipFill>
        <p:spPr>
          <a:xfrm>
            <a:off x="2411413" y="620713"/>
            <a:ext cx="4527550" cy="6181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5"/>
          <p:cNvSpPr/>
          <p:nvPr/>
        </p:nvSpPr>
        <p:spPr>
          <a:xfrm>
            <a:off x="0" y="-26988"/>
            <a:ext cx="9144000" cy="539751"/>
          </a:xfrm>
          <a:prstGeom prst="rect">
            <a:avLst/>
          </a:prstGeom>
          <a:gradFill>
            <a:gsLst>
              <a:gs pos="0">
                <a:srgbClr val="5D417E"/>
              </a:gs>
              <a:gs pos="100000">
                <a:srgbClr val="7B58A6"/>
              </a:gs>
            </a:gsLst>
            <a:lin ang="16200000"/>
          </a:gradFill>
          <a:ln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anchorCtr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h-TH" sz="3200" b="1" kern="0" spc="150">
                <a:solidFill>
                  <a:srgbClr val="F8F8F8"/>
                </a:solidFill>
                <a:effectLst>
                  <a:outerShdw>
                    <a:srgbClr val="000000"/>
                  </a:outerShdw>
                </a:effectLst>
                <a:latin typeface="Cordia New" pitchFamily="34"/>
                <a:cs typeface="Cordia New"/>
              </a:rPr>
              <a:t>แบบ </a:t>
            </a:r>
            <a:r>
              <a:rPr lang="en-US" sz="3200" b="1" kern="0" spc="150">
                <a:solidFill>
                  <a:srgbClr val="F8F8F8"/>
                </a:solidFill>
                <a:effectLst>
                  <a:outerShdw>
                    <a:srgbClr val="000000"/>
                  </a:outerShdw>
                </a:effectLst>
                <a:latin typeface="Cordia New" pitchFamily="34"/>
                <a:cs typeface="+mn-cs"/>
              </a:rPr>
              <a:t>External Integrity &amp; Transparency Assessment: EIT</a:t>
            </a:r>
            <a:endParaRPr lang="en-US" sz="3200" b="1" kern="0" spc="150">
              <a:solidFill>
                <a:srgbClr val="F8F8F8"/>
              </a:solidFill>
              <a:effectLst>
                <a:outerShdw>
                  <a:srgbClr val="000000"/>
                </a:outerShdw>
              </a:effectLst>
              <a:latin typeface="Calibri"/>
              <a:cs typeface="+mn-cs"/>
            </a:endParaRPr>
          </a:p>
        </p:txBody>
      </p:sp>
      <p:pic>
        <p:nvPicPr>
          <p:cNvPr id="3" name="Picture 28" descr="logo1200t3 copy"/>
          <p:cNvPicPr>
            <a:picLocks noChangeAspect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146050" y="0"/>
            <a:ext cx="387350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 descr="G:\เอกสารประกอบการบรรยาย_ITA\รูป external 16 4 58\ex p3.jpg"/>
          <p:cNvPicPr>
            <a:picLocks noChangeAspect="1"/>
          </p:cNvPicPr>
          <p:nvPr/>
        </p:nvPicPr>
        <p:blipFill>
          <a:blip r:embed="rId3">
            <a:lum contrast="-10000"/>
          </a:blip>
          <a:srcRect/>
          <a:stretch>
            <a:fillRect/>
          </a:stretch>
        </p:blipFill>
        <p:spPr>
          <a:xfrm>
            <a:off x="2339975" y="549275"/>
            <a:ext cx="4591050" cy="6289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5"/>
          <p:cNvSpPr/>
          <p:nvPr/>
        </p:nvSpPr>
        <p:spPr>
          <a:xfrm>
            <a:off x="0" y="-26988"/>
            <a:ext cx="9144000" cy="539751"/>
          </a:xfrm>
          <a:prstGeom prst="rect">
            <a:avLst/>
          </a:prstGeom>
          <a:gradFill>
            <a:gsLst>
              <a:gs pos="0">
                <a:srgbClr val="5D417E"/>
              </a:gs>
              <a:gs pos="100000">
                <a:srgbClr val="7B58A6"/>
              </a:gs>
            </a:gsLst>
            <a:lin ang="16200000"/>
          </a:gradFill>
          <a:ln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anchorCtr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h-TH" sz="3200" b="1" kern="0" spc="150">
                <a:solidFill>
                  <a:srgbClr val="F8F8F8"/>
                </a:solidFill>
                <a:effectLst>
                  <a:outerShdw>
                    <a:srgbClr val="000000"/>
                  </a:outerShdw>
                </a:effectLst>
                <a:latin typeface="Cordia New" pitchFamily="34"/>
                <a:cs typeface="Cordia New"/>
              </a:rPr>
              <a:t>แบบ </a:t>
            </a:r>
            <a:r>
              <a:rPr lang="en-US" sz="3200" b="1" kern="0" spc="150">
                <a:solidFill>
                  <a:srgbClr val="F8F8F8"/>
                </a:solidFill>
                <a:effectLst>
                  <a:outerShdw>
                    <a:srgbClr val="000000"/>
                  </a:outerShdw>
                </a:effectLst>
                <a:latin typeface="Cordia New" pitchFamily="34"/>
                <a:cs typeface="+mn-cs"/>
              </a:rPr>
              <a:t>External Integrity &amp; Transparency Assessment: EIT</a:t>
            </a:r>
            <a:endParaRPr lang="en-US" sz="3200" b="1" kern="0" spc="150">
              <a:solidFill>
                <a:srgbClr val="F8F8F8"/>
              </a:solidFill>
              <a:effectLst>
                <a:outerShdw>
                  <a:srgbClr val="000000"/>
                </a:outerShdw>
              </a:effectLst>
              <a:latin typeface="Calibri"/>
              <a:cs typeface="+mn-cs"/>
            </a:endParaRPr>
          </a:p>
        </p:txBody>
      </p:sp>
      <p:pic>
        <p:nvPicPr>
          <p:cNvPr id="3" name="Picture 28" descr="logo1200t3 copy"/>
          <p:cNvPicPr>
            <a:picLocks noChangeAspect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146050" y="-71438"/>
            <a:ext cx="387350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 descr="G:\เอกสารประกอบการบรรยาย_ITA\รูป external 16 4 58\ex p4.jpg"/>
          <p:cNvPicPr>
            <a:picLocks noChangeAspect="1"/>
          </p:cNvPicPr>
          <p:nvPr/>
        </p:nvPicPr>
        <p:blipFill>
          <a:blip r:embed="rId3">
            <a:lum contrast="-10000"/>
          </a:blip>
          <a:srcRect/>
          <a:stretch>
            <a:fillRect/>
          </a:stretch>
        </p:blipFill>
        <p:spPr>
          <a:xfrm>
            <a:off x="2266950" y="563563"/>
            <a:ext cx="4587875" cy="62944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4"/>
          <p:cNvSpPr/>
          <p:nvPr/>
        </p:nvSpPr>
        <p:spPr>
          <a:xfrm>
            <a:off x="0" y="-27"/>
            <a:ext cx="9144000" cy="584777"/>
          </a:xfrm>
          <a:prstGeom prst="rect">
            <a:avLst/>
          </a:prstGeom>
          <a:gradFill>
            <a:gsLst>
              <a:gs pos="0">
                <a:srgbClr val="5D417E"/>
              </a:gs>
              <a:gs pos="100000">
                <a:srgbClr val="7B58A6"/>
              </a:gs>
            </a:gsLst>
            <a:lin ang="16200000"/>
          </a:gradFill>
          <a:ln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anchorCtr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h-TH" sz="3200" b="1" kern="0" spc="50" dirty="0">
                <a:solidFill>
                  <a:srgbClr val="FCFCFD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ordia New" pitchFamily="34"/>
                <a:cs typeface="Cordia New"/>
              </a:rPr>
              <a:t>แบบ </a:t>
            </a:r>
            <a:r>
              <a:rPr lang="en-US" sz="3200" b="1" kern="0" spc="50" dirty="0">
                <a:solidFill>
                  <a:srgbClr val="FCFCFD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ordia New" pitchFamily="34"/>
                <a:cs typeface="+mn-cs"/>
              </a:rPr>
              <a:t>Evidence-Based &amp; Transparency Assessment: EBIT</a:t>
            </a:r>
            <a:endParaRPr lang="en-US" sz="3200" b="1" kern="0" spc="50" dirty="0">
              <a:solidFill>
                <a:srgbClr val="FCFCFD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Calibri"/>
              <a:cs typeface="+mn-cs"/>
            </a:endParaRPr>
          </a:p>
        </p:txBody>
      </p:sp>
      <p:pic>
        <p:nvPicPr>
          <p:cNvPr id="3" name="Picture 28" descr="logo1200t3 copy"/>
          <p:cNvPicPr>
            <a:picLocks noChangeAspect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179388" y="44450"/>
            <a:ext cx="387350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สี่เหลี่ยมผืนผ้า 5"/>
          <p:cNvSpPr/>
          <p:nvPr/>
        </p:nvSpPr>
        <p:spPr>
          <a:xfrm>
            <a:off x="107950" y="842963"/>
            <a:ext cx="3887788" cy="5754687"/>
          </a:xfrm>
          <a:prstGeom prst="rect">
            <a:avLst/>
          </a:prstGeom>
          <a:gradFill>
            <a:gsLst>
              <a:gs pos="0">
                <a:srgbClr val="C9B5E8"/>
              </a:gs>
              <a:gs pos="100000">
                <a:srgbClr val="D9CBEE"/>
              </a:gs>
            </a:gsLst>
            <a:lin ang="16200000"/>
          </a:gradFill>
          <a:ln w="9528">
            <a:solidFill>
              <a:srgbClr val="7D60A0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h-TH" sz="1800" b="1" kern="0">
                <a:solidFill>
                  <a:srgbClr val="FF0000"/>
                </a:solidFill>
                <a:latin typeface="Calibri"/>
                <a:cs typeface="Cordia New"/>
              </a:rPr>
              <a:t>แบบสำรวจ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200" b="1" kern="0">
                <a:solidFill>
                  <a:srgbClr val="FF0000"/>
                </a:solidFill>
                <a:latin typeface="Calibri"/>
                <a:cs typeface="+mn-cs"/>
              </a:rPr>
              <a:t>Evidence-Based</a:t>
            </a:r>
            <a:endParaRPr lang="th-TH" sz="2200" b="1" kern="0">
              <a:solidFill>
                <a:srgbClr val="FF0000"/>
              </a:solidFill>
              <a:latin typeface="Calibri"/>
              <a:cs typeface="Cordia New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2300" b="1" kern="0">
              <a:solidFill>
                <a:srgbClr val="000000"/>
              </a:solidFill>
              <a:latin typeface="Calibri"/>
              <a:cs typeface="Cordia New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h-TH" sz="2300" b="1" kern="0">
                <a:solidFill>
                  <a:srgbClr val="000000"/>
                </a:solidFill>
                <a:latin typeface="Calibri"/>
                <a:cs typeface="Cordia New"/>
              </a:rPr>
              <a:t>ผู้รับผิดชอบและดำเนินการ คือ “หน่วยงานที่เข้าร่วมการประเมิน” </a:t>
            </a:r>
            <a:r>
              <a:rPr lang="th-TH" sz="2300" b="1" kern="0">
                <a:solidFill>
                  <a:srgbClr val="FF0000"/>
                </a:solidFill>
                <a:latin typeface="Calibri"/>
                <a:cs typeface="Cordia New"/>
              </a:rPr>
              <a:t>หน่วยงานละ 1 ชุด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2200" b="1" kern="0">
              <a:solidFill>
                <a:srgbClr val="FF0000"/>
              </a:solidFill>
              <a:latin typeface="Calibri"/>
              <a:cs typeface="Cordia New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h-TH" sz="2200" b="1" kern="0">
                <a:solidFill>
                  <a:srgbClr val="000000"/>
                </a:solidFill>
                <a:latin typeface="Calibri"/>
                <a:cs typeface="Cordia New"/>
              </a:rPr>
              <a:t>วิธีการใช้แบบ </a:t>
            </a:r>
            <a:r>
              <a:rPr lang="en-US" sz="2200" b="1" kern="0">
                <a:solidFill>
                  <a:srgbClr val="000000"/>
                </a:solidFill>
                <a:latin typeface="Calibri"/>
                <a:cs typeface="+mn-cs"/>
              </a:rPr>
              <a:t>: </a:t>
            </a:r>
            <a:r>
              <a:rPr lang="th-TH" sz="2200" b="1" kern="0">
                <a:solidFill>
                  <a:srgbClr val="FF0000"/>
                </a:solidFill>
                <a:latin typeface="Calibri"/>
                <a:cs typeface="Cordia New"/>
              </a:rPr>
              <a:t>ให้หน่วยงานผู้รับผิดชอบเป็นผู้ตอบแบบประเมิน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1800" kern="0">
              <a:solidFill>
                <a:srgbClr val="000000"/>
              </a:solidFill>
              <a:latin typeface="Calibri"/>
              <a:cs typeface="Cordia New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v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h-TH" sz="2200" b="1" kern="0">
                <a:solidFill>
                  <a:srgbClr val="000000"/>
                </a:solidFill>
                <a:latin typeface="Calibri"/>
                <a:cs typeface="Cordia New"/>
              </a:rPr>
              <a:t>  หน่วยงานตอบ </a:t>
            </a:r>
            <a:r>
              <a:rPr lang="th-TH" sz="2200" b="1" kern="0">
                <a:solidFill>
                  <a:srgbClr val="FF0000"/>
                </a:solidFill>
                <a:latin typeface="Calibri"/>
                <a:cs typeface="Cordia New"/>
              </a:rPr>
              <a:t>“มี” </a:t>
            </a:r>
            <a:r>
              <a:rPr lang="th-TH" sz="2200" b="1" kern="0">
                <a:solidFill>
                  <a:srgbClr val="000000"/>
                </a:solidFill>
                <a:latin typeface="Calibri"/>
                <a:cs typeface="Cordia New"/>
              </a:rPr>
              <a:t>ให้ระบุรายการเอกสาร/หลักฐานตามที่หน่วยงานมี หรือเอกสาร/หลักฐานอื่น ๆ ที่เกี่ยวข้อง พร้อมทั้งแนบรายการเอกสาร/หลักฐานตามที่ระบุนั้นมาด้วย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v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h-TH" sz="2200" b="1" kern="0">
                <a:solidFill>
                  <a:srgbClr val="000000"/>
                </a:solidFill>
                <a:latin typeface="Calibri"/>
                <a:cs typeface="Cordia New"/>
              </a:rPr>
              <a:t>  หน่วยงานตอบ </a:t>
            </a:r>
            <a:r>
              <a:rPr lang="th-TH" sz="2200" b="1" kern="0">
                <a:solidFill>
                  <a:srgbClr val="FF0000"/>
                </a:solidFill>
                <a:latin typeface="Calibri"/>
                <a:cs typeface="Cordia New"/>
              </a:rPr>
              <a:t>“ไม่มี” </a:t>
            </a:r>
            <a:r>
              <a:rPr lang="th-TH" sz="2200" b="1" kern="0">
                <a:solidFill>
                  <a:srgbClr val="000000"/>
                </a:solidFill>
                <a:latin typeface="Calibri"/>
                <a:cs typeface="Cordia New"/>
              </a:rPr>
              <a:t>ให้ชี้แจงเหตุผลประกอบมาในข้อคำถามนั้น ๆ</a:t>
            </a:r>
          </a:p>
        </p:txBody>
      </p:sp>
      <p:pic>
        <p:nvPicPr>
          <p:cNvPr id="5" name="Picture 7" descr="G:\EBIT 58 PICture\p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032250" y="620713"/>
            <a:ext cx="5003800" cy="62372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4"/>
          <p:cNvSpPr/>
          <p:nvPr/>
        </p:nvSpPr>
        <p:spPr>
          <a:xfrm>
            <a:off x="0" y="-27"/>
            <a:ext cx="9144000" cy="584777"/>
          </a:xfrm>
          <a:prstGeom prst="rect">
            <a:avLst/>
          </a:prstGeom>
          <a:gradFill>
            <a:gsLst>
              <a:gs pos="0">
                <a:srgbClr val="5D417E"/>
              </a:gs>
              <a:gs pos="100000">
                <a:srgbClr val="7B58A6"/>
              </a:gs>
            </a:gsLst>
            <a:lin ang="16200000"/>
          </a:gradFill>
          <a:ln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anchorCtr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h-TH" sz="3200" b="1" kern="0" spc="50">
                <a:solidFill>
                  <a:srgbClr val="FCFCFD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ordia New" pitchFamily="34"/>
                <a:cs typeface="Cordia New"/>
              </a:rPr>
              <a:t>แบบ </a:t>
            </a:r>
            <a:r>
              <a:rPr lang="en-US" sz="3200" b="1" kern="0" spc="50">
                <a:solidFill>
                  <a:srgbClr val="FCFCFD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ordia New" pitchFamily="34"/>
                <a:cs typeface="+mn-cs"/>
              </a:rPr>
              <a:t>Evidence-Based &amp; Transparency Assessment: EBIT</a:t>
            </a:r>
            <a:endParaRPr lang="en-US" sz="3200" b="1" kern="0" spc="50">
              <a:solidFill>
                <a:srgbClr val="FCFCFD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Calibri"/>
              <a:cs typeface="+mn-cs"/>
            </a:endParaRPr>
          </a:p>
        </p:txBody>
      </p:sp>
      <p:pic>
        <p:nvPicPr>
          <p:cNvPr id="3" name="Picture 28" descr="logo1200t3 copy"/>
          <p:cNvPicPr>
            <a:picLocks noChangeAspect="1"/>
          </p:cNvPicPr>
          <p:nvPr/>
        </p:nvPicPr>
        <p:blipFill>
          <a:blip r:embed="rId3">
            <a:lum bright="10000"/>
          </a:blip>
          <a:srcRect/>
          <a:stretch>
            <a:fillRect/>
          </a:stretch>
        </p:blipFill>
        <p:spPr bwMode="auto">
          <a:xfrm>
            <a:off x="146050" y="0"/>
            <a:ext cx="387350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 descr="G:\EBIT 58 PICture\p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051050" y="660400"/>
            <a:ext cx="5257800" cy="619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4"/>
          <p:cNvSpPr/>
          <p:nvPr/>
        </p:nvSpPr>
        <p:spPr>
          <a:xfrm>
            <a:off x="0" y="-27"/>
            <a:ext cx="9144000" cy="584777"/>
          </a:xfrm>
          <a:prstGeom prst="rect">
            <a:avLst/>
          </a:prstGeom>
          <a:gradFill>
            <a:gsLst>
              <a:gs pos="0">
                <a:srgbClr val="5D417E"/>
              </a:gs>
              <a:gs pos="100000">
                <a:srgbClr val="7B58A6"/>
              </a:gs>
            </a:gsLst>
            <a:lin ang="16200000"/>
          </a:gradFill>
          <a:ln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anchorCtr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h-TH" sz="3200" b="1" kern="0" spc="50">
                <a:solidFill>
                  <a:srgbClr val="FCFCFD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ordia New" pitchFamily="34"/>
                <a:cs typeface="Cordia New"/>
              </a:rPr>
              <a:t>แบบ </a:t>
            </a:r>
            <a:r>
              <a:rPr lang="en-US" sz="3200" b="1" kern="0" spc="50">
                <a:solidFill>
                  <a:srgbClr val="FCFCFD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ordia New" pitchFamily="34"/>
                <a:cs typeface="+mn-cs"/>
              </a:rPr>
              <a:t>Evidence-Based &amp; Transparency Assessment: EBIT</a:t>
            </a:r>
            <a:endParaRPr lang="en-US" sz="3200" b="1" kern="0" spc="50">
              <a:solidFill>
                <a:srgbClr val="FCFCFD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Calibri"/>
              <a:cs typeface="+mn-cs"/>
            </a:endParaRPr>
          </a:p>
        </p:txBody>
      </p:sp>
      <p:pic>
        <p:nvPicPr>
          <p:cNvPr id="3" name="Picture 28" descr="logo1200t3 copy"/>
          <p:cNvPicPr>
            <a:picLocks noChangeAspect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146050" y="0"/>
            <a:ext cx="387350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 descr="G:\EBIT 58 PICture\p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979613" y="620713"/>
            <a:ext cx="5257800" cy="62372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4"/>
          <p:cNvSpPr/>
          <p:nvPr/>
        </p:nvSpPr>
        <p:spPr>
          <a:xfrm>
            <a:off x="0" y="-27"/>
            <a:ext cx="9144000" cy="584777"/>
          </a:xfrm>
          <a:prstGeom prst="rect">
            <a:avLst/>
          </a:prstGeom>
          <a:gradFill>
            <a:gsLst>
              <a:gs pos="0">
                <a:srgbClr val="5D417E"/>
              </a:gs>
              <a:gs pos="100000">
                <a:srgbClr val="7B58A6"/>
              </a:gs>
            </a:gsLst>
            <a:lin ang="16200000"/>
          </a:gradFill>
          <a:ln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anchorCtr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h-TH" sz="3200" b="1" kern="0" spc="50">
                <a:solidFill>
                  <a:srgbClr val="FCFCFD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ordia New" pitchFamily="34"/>
                <a:cs typeface="Cordia New"/>
              </a:rPr>
              <a:t>แบบ </a:t>
            </a:r>
            <a:r>
              <a:rPr lang="en-US" sz="3200" b="1" kern="0" spc="50">
                <a:solidFill>
                  <a:srgbClr val="FCFCFD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ordia New" pitchFamily="34"/>
                <a:cs typeface="+mn-cs"/>
              </a:rPr>
              <a:t>Evidence-Based &amp; Transparency Assessment: EBIT</a:t>
            </a:r>
            <a:endParaRPr lang="en-US" sz="3200" b="1" kern="0" spc="50">
              <a:solidFill>
                <a:srgbClr val="FCFCFD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Calibri"/>
              <a:cs typeface="+mn-cs"/>
            </a:endParaRPr>
          </a:p>
        </p:txBody>
      </p:sp>
      <p:pic>
        <p:nvPicPr>
          <p:cNvPr id="3" name="Picture 28" descr="logo1200t3 copy"/>
          <p:cNvPicPr>
            <a:picLocks noChangeAspect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146050" y="0"/>
            <a:ext cx="387350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 descr="G:\EBIT 58 PICture\p4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979613" y="620713"/>
            <a:ext cx="5129212" cy="62372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4"/>
          <p:cNvSpPr/>
          <p:nvPr/>
        </p:nvSpPr>
        <p:spPr>
          <a:xfrm>
            <a:off x="0" y="-27"/>
            <a:ext cx="9144000" cy="584777"/>
          </a:xfrm>
          <a:prstGeom prst="rect">
            <a:avLst/>
          </a:prstGeom>
          <a:gradFill>
            <a:gsLst>
              <a:gs pos="0">
                <a:srgbClr val="5D417E"/>
              </a:gs>
              <a:gs pos="100000">
                <a:srgbClr val="7B58A6"/>
              </a:gs>
            </a:gsLst>
            <a:lin ang="16200000"/>
          </a:gradFill>
          <a:ln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anchorCtr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h-TH" sz="3200" b="1" kern="0" spc="50">
                <a:solidFill>
                  <a:srgbClr val="FCFCFD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ordia New" pitchFamily="34"/>
                <a:cs typeface="Cordia New"/>
              </a:rPr>
              <a:t>แบบ </a:t>
            </a:r>
            <a:r>
              <a:rPr lang="en-US" sz="3200" b="1" kern="0" spc="50">
                <a:solidFill>
                  <a:srgbClr val="FCFCFD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ordia New" pitchFamily="34"/>
                <a:cs typeface="+mn-cs"/>
              </a:rPr>
              <a:t>Evidence-Based &amp; Transparency Assessment: EBIT</a:t>
            </a:r>
            <a:endParaRPr lang="en-US" sz="3200" b="1" kern="0" spc="50">
              <a:solidFill>
                <a:srgbClr val="FCFCFD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Calibri"/>
              <a:cs typeface="+mn-cs"/>
            </a:endParaRPr>
          </a:p>
        </p:txBody>
      </p:sp>
      <p:pic>
        <p:nvPicPr>
          <p:cNvPr id="3" name="Picture 28" descr="logo1200t3 copy"/>
          <p:cNvPicPr>
            <a:picLocks noChangeAspect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146050" y="0"/>
            <a:ext cx="387350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 descr="G:\EBIT 58 PICture\p5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908175" y="692150"/>
            <a:ext cx="5156200" cy="60944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4"/>
          <p:cNvSpPr/>
          <p:nvPr/>
        </p:nvSpPr>
        <p:spPr>
          <a:xfrm>
            <a:off x="0" y="-27"/>
            <a:ext cx="9144000" cy="584777"/>
          </a:xfrm>
          <a:prstGeom prst="rect">
            <a:avLst/>
          </a:prstGeom>
          <a:gradFill>
            <a:gsLst>
              <a:gs pos="0">
                <a:srgbClr val="5D417E"/>
              </a:gs>
              <a:gs pos="100000">
                <a:srgbClr val="7B58A6"/>
              </a:gs>
            </a:gsLst>
            <a:lin ang="16200000"/>
          </a:gradFill>
          <a:ln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anchorCtr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h-TH" sz="3200" b="1" kern="0" spc="50">
                <a:solidFill>
                  <a:srgbClr val="FCFCFD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ordia New" pitchFamily="34"/>
                <a:cs typeface="Cordia New"/>
              </a:rPr>
              <a:t>แบบ </a:t>
            </a:r>
            <a:r>
              <a:rPr lang="en-US" sz="3200" b="1" kern="0" spc="50">
                <a:solidFill>
                  <a:srgbClr val="FCFCFD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ordia New" pitchFamily="34"/>
                <a:cs typeface="+mn-cs"/>
              </a:rPr>
              <a:t>Evidence-Based &amp; Transparency Assessment: EBIT</a:t>
            </a:r>
            <a:endParaRPr lang="en-US" sz="3200" b="1" kern="0" spc="50">
              <a:solidFill>
                <a:srgbClr val="FCFCFD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Calibri"/>
              <a:cs typeface="+mn-cs"/>
            </a:endParaRPr>
          </a:p>
        </p:txBody>
      </p:sp>
      <p:pic>
        <p:nvPicPr>
          <p:cNvPr id="3" name="Picture 28" descr="logo1200t3 copy"/>
          <p:cNvPicPr>
            <a:picLocks noChangeAspect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146050" y="0"/>
            <a:ext cx="387350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 descr="G:\EBIT 58 PICture\p6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979613" y="620713"/>
            <a:ext cx="5184775" cy="6121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4"/>
          <p:cNvSpPr/>
          <p:nvPr/>
        </p:nvSpPr>
        <p:spPr>
          <a:xfrm>
            <a:off x="0" y="-27"/>
            <a:ext cx="9144000" cy="584777"/>
          </a:xfrm>
          <a:prstGeom prst="rect">
            <a:avLst/>
          </a:prstGeom>
          <a:gradFill>
            <a:gsLst>
              <a:gs pos="0">
                <a:srgbClr val="5D417E"/>
              </a:gs>
              <a:gs pos="100000">
                <a:srgbClr val="7B58A6"/>
              </a:gs>
            </a:gsLst>
            <a:lin ang="16200000"/>
          </a:gradFill>
          <a:ln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anchorCtr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h-TH" sz="3200" b="1" kern="0" spc="50">
                <a:solidFill>
                  <a:srgbClr val="FCFCFD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ordia New" pitchFamily="34"/>
                <a:cs typeface="Cordia New"/>
              </a:rPr>
              <a:t>แบบ </a:t>
            </a:r>
            <a:r>
              <a:rPr lang="en-US" sz="3200" b="1" kern="0" spc="50">
                <a:solidFill>
                  <a:srgbClr val="FCFCFD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ordia New" pitchFamily="34"/>
                <a:cs typeface="+mn-cs"/>
              </a:rPr>
              <a:t>Evidence-Based &amp; Transparency Assessment: EBIT</a:t>
            </a:r>
            <a:endParaRPr lang="en-US" sz="3200" b="1" kern="0" spc="50">
              <a:solidFill>
                <a:srgbClr val="FCFCFD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Calibri"/>
              <a:cs typeface="+mn-cs"/>
            </a:endParaRPr>
          </a:p>
        </p:txBody>
      </p:sp>
      <p:pic>
        <p:nvPicPr>
          <p:cNvPr id="3" name="Picture 28" descr="logo1200t3 copy"/>
          <p:cNvPicPr>
            <a:picLocks noChangeAspect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146050" y="0"/>
            <a:ext cx="387350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 descr="G:\EBIT 58 PICture\p7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908175" y="620713"/>
            <a:ext cx="5257800" cy="6121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 txBox="1">
            <a:spLocks noGrp="1"/>
          </p:cNvSpPr>
          <p:nvPr>
            <p:ph type="title"/>
          </p:nvPr>
        </p:nvSpPr>
        <p:spPr>
          <a:xfrm>
            <a:off x="0" y="701675"/>
            <a:ext cx="9144000" cy="566738"/>
          </a:xfrm>
        </p:spPr>
        <p:txBody>
          <a:bodyPr/>
          <a:lstStyle/>
          <a:p>
            <a:pPr eaLnBrk="1" hangingPunct="1">
              <a:buSzPts val="2400"/>
              <a:buFontTx/>
              <a:buBlip>
                <a:blip r:embed="rId2"/>
              </a:buBlip>
            </a:pPr>
            <a:r>
              <a:rPr sz="2400" b="1" smtClean="0">
                <a:solidFill>
                  <a:srgbClr val="002060"/>
                </a:solidFill>
                <a:latin typeface="Browallia New" pitchFamily="34" charset="-34"/>
                <a:cs typeface="Browallia New" pitchFamily="34" charset="-34"/>
              </a:rPr>
              <a:t> </a:t>
            </a:r>
            <a:r>
              <a:rPr sz="2600" b="1" smtClean="0">
                <a:solidFill>
                  <a:srgbClr val="002060"/>
                </a:solidFill>
                <a:latin typeface="Browallia New" pitchFamily="34" charset="-34"/>
                <a:cs typeface="Cordia New" pitchFamily="34" charset="-34"/>
              </a:rPr>
              <a:t>ดัชนีชี้วัด</a:t>
            </a:r>
            <a:r>
              <a:rPr sz="2600" b="1" smtClean="0">
                <a:solidFill>
                  <a:srgbClr val="002060"/>
                </a:solidFill>
                <a:latin typeface="TH SarabunIT๙" pitchFamily="34" charset="-34"/>
                <a:cs typeface="Cordia New" pitchFamily="34" charset="-34"/>
              </a:rPr>
              <a:t>สภาพการณ์ปัญหาทุจริต</a:t>
            </a:r>
            <a:r>
              <a:rPr sz="2600" b="1" smtClean="0">
                <a:solidFill>
                  <a:srgbClr val="002060"/>
                </a:solidFill>
                <a:latin typeface="Browallia New" pitchFamily="34" charset="-34"/>
                <a:cs typeface="Cordia New" pitchFamily="34" charset="-34"/>
              </a:rPr>
              <a:t>ปี พ.ศ. 2557 (</a:t>
            </a:r>
            <a:r>
              <a:rPr lang="en-US" sz="2600" b="1" smtClean="0">
                <a:solidFill>
                  <a:srgbClr val="002060"/>
                </a:solidFill>
                <a:latin typeface="Browallia New" pitchFamily="34" charset="-34"/>
                <a:cs typeface="Angsana New" pitchFamily="18" charset="-34"/>
              </a:rPr>
              <a:t>Corruption Perceptions Index 201</a:t>
            </a:r>
            <a:r>
              <a:rPr sz="2600" b="1" smtClean="0">
                <a:solidFill>
                  <a:srgbClr val="002060"/>
                </a:solidFill>
                <a:latin typeface="Browallia New" pitchFamily="34" charset="-34"/>
                <a:cs typeface="Cordia New" pitchFamily="34" charset="-34"/>
              </a:rPr>
              <a:t>4</a:t>
            </a:r>
            <a:r>
              <a:rPr lang="en-US" sz="2600" b="1" smtClean="0">
                <a:solidFill>
                  <a:srgbClr val="002060"/>
                </a:solidFill>
                <a:latin typeface="Browallia New" pitchFamily="34" charset="-34"/>
                <a:cs typeface="Angsana New" pitchFamily="18" charset="-34"/>
              </a:rPr>
              <a:t>)</a:t>
            </a:r>
            <a:endParaRPr sz="2600" smtClean="0">
              <a:solidFill>
                <a:srgbClr val="002060"/>
              </a:solidFill>
              <a:latin typeface="Browallia New" pitchFamily="34" charset="-34"/>
              <a:cs typeface="Cordia New" pitchFamily="34" charset="-34"/>
            </a:endParaRPr>
          </a:p>
        </p:txBody>
      </p:sp>
      <p:sp>
        <p:nvSpPr>
          <p:cNvPr id="4099" name="Slide Number Placeholder 2"/>
          <p:cNvSpPr txBox="1">
            <a:spLocks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FC621731-BF92-44EC-9022-688A75FA6DA6}" type="slidenum">
              <a:rPr lang="th-TH" sz="1200">
                <a:solidFill>
                  <a:srgbClr val="898989"/>
                </a:solidFill>
                <a:latin typeface="Calibri" pitchFamily="34" charset="0"/>
                <a:cs typeface="Cordia New" pitchFamily="34" charset="-34"/>
              </a:rPr>
              <a:pPr algn="r"/>
              <a:t>4</a:t>
            </a:fld>
            <a:endParaRPr lang="th-TH" sz="1200">
              <a:solidFill>
                <a:srgbClr val="898989"/>
              </a:solidFill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4100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3329" tIns="36502" rIns="33329" bIns="36502" anchor="ctr" anchorCtr="1">
            <a:spAutoFit/>
          </a:bodyPr>
          <a:lstStyle/>
          <a:p>
            <a:pPr algn="ctr"/>
            <a:endParaRPr lang="en-US">
              <a:solidFill>
                <a:srgbClr val="000000"/>
              </a:solidFill>
              <a:latin typeface="Constantia" pitchFamily="18" charset="0"/>
              <a:cs typeface="Cordia New" pitchFamily="34" charset="-34"/>
            </a:endParaRPr>
          </a:p>
        </p:txBody>
      </p:sp>
      <p:pic>
        <p:nvPicPr>
          <p:cNvPr id="4101" name="รูปภาพ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9900" y="1122363"/>
            <a:ext cx="8210550" cy="565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0"/>
          <p:cNvSpPr/>
          <p:nvPr/>
        </p:nvSpPr>
        <p:spPr>
          <a:xfrm>
            <a:off x="0" y="-76200"/>
            <a:ext cx="9144000" cy="647700"/>
          </a:xfrm>
          <a:prstGeom prst="rect">
            <a:avLst/>
          </a:prstGeom>
          <a:gradFill>
            <a:gsLst>
              <a:gs pos="0">
                <a:srgbClr val="5D417E"/>
              </a:gs>
              <a:gs pos="100000">
                <a:srgbClr val="7B58A6"/>
              </a:gs>
            </a:gsLst>
            <a:lin ang="16200000"/>
          </a:gradFill>
          <a:ln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anchor="ctr" anchorCtr="1"/>
          <a:lstStyle/>
          <a:p>
            <a:pPr algn="ctr">
              <a:defRPr/>
            </a:pPr>
            <a:r>
              <a:rPr lang="th-TH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owallia New" pitchFamily="34" charset="-34"/>
                <a:cs typeface="Tahoma" pitchFamily="34" charset="0"/>
              </a:rPr>
              <a:t> </a:t>
            </a:r>
            <a:r>
              <a:rPr lang="th-TH" sz="35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owallia New" pitchFamily="34" charset="-34"/>
                <a:cs typeface="+mn-cs"/>
              </a:rPr>
              <a:t>สถานการณ์การทุจริตในภาพรวมของกลุ่มอาเซียน</a:t>
            </a:r>
          </a:p>
        </p:txBody>
      </p:sp>
      <p:pic>
        <p:nvPicPr>
          <p:cNvPr id="7" name="Picture 11" descr="logo1200t3 copy"/>
          <p:cNvPicPr>
            <a:picLocks noChangeAspect="1"/>
          </p:cNvPicPr>
          <p:nvPr/>
        </p:nvPicPr>
        <p:blipFill>
          <a:blip r:embed="rId4">
            <a:lum bright="10000"/>
          </a:blip>
          <a:srcRect/>
          <a:stretch>
            <a:fillRect/>
          </a:stretch>
        </p:blipFill>
        <p:spPr bwMode="auto">
          <a:xfrm>
            <a:off x="146050" y="-26988"/>
            <a:ext cx="387350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4"/>
          <p:cNvSpPr/>
          <p:nvPr/>
        </p:nvSpPr>
        <p:spPr>
          <a:xfrm>
            <a:off x="0" y="-27"/>
            <a:ext cx="9144000" cy="584777"/>
          </a:xfrm>
          <a:prstGeom prst="rect">
            <a:avLst/>
          </a:prstGeom>
          <a:gradFill>
            <a:gsLst>
              <a:gs pos="0">
                <a:srgbClr val="5D417E"/>
              </a:gs>
              <a:gs pos="100000">
                <a:srgbClr val="7B58A6"/>
              </a:gs>
            </a:gsLst>
            <a:lin ang="16200000"/>
          </a:gradFill>
          <a:ln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anchorCtr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h-TH" sz="3200" b="1" kern="0" spc="50">
                <a:solidFill>
                  <a:srgbClr val="FCFCFD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ordia New" pitchFamily="34"/>
                <a:cs typeface="Cordia New"/>
              </a:rPr>
              <a:t>แบบ </a:t>
            </a:r>
            <a:r>
              <a:rPr lang="en-US" sz="3200" b="1" kern="0" spc="50">
                <a:solidFill>
                  <a:srgbClr val="FCFCFD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ordia New" pitchFamily="34"/>
                <a:cs typeface="+mn-cs"/>
              </a:rPr>
              <a:t>Evidence-Based &amp; Transparency Assessment: EBIT</a:t>
            </a:r>
            <a:endParaRPr lang="en-US" sz="3200" b="1" kern="0" spc="50">
              <a:solidFill>
                <a:srgbClr val="FCFCFD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Calibri"/>
              <a:cs typeface="+mn-cs"/>
            </a:endParaRPr>
          </a:p>
        </p:txBody>
      </p:sp>
      <p:pic>
        <p:nvPicPr>
          <p:cNvPr id="3" name="Picture 28" descr="logo1200t3 copy"/>
          <p:cNvPicPr>
            <a:picLocks noChangeAspect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146050" y="0"/>
            <a:ext cx="387350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7" descr="G:\EBIT 58 PICture\p8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979613" y="620713"/>
            <a:ext cx="5014912" cy="62372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4"/>
          <p:cNvSpPr/>
          <p:nvPr/>
        </p:nvSpPr>
        <p:spPr>
          <a:xfrm>
            <a:off x="0" y="-27"/>
            <a:ext cx="9144000" cy="584777"/>
          </a:xfrm>
          <a:prstGeom prst="rect">
            <a:avLst/>
          </a:prstGeom>
          <a:gradFill>
            <a:gsLst>
              <a:gs pos="0">
                <a:srgbClr val="5D417E"/>
              </a:gs>
              <a:gs pos="100000">
                <a:srgbClr val="7B58A6"/>
              </a:gs>
            </a:gsLst>
            <a:lin ang="16200000"/>
          </a:gradFill>
          <a:ln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anchorCtr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h-TH" sz="3200" b="1" kern="0" spc="50">
                <a:solidFill>
                  <a:srgbClr val="FCFCFD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ordia New" pitchFamily="34"/>
                <a:cs typeface="Cordia New"/>
              </a:rPr>
              <a:t>แบบ </a:t>
            </a:r>
            <a:r>
              <a:rPr lang="en-US" sz="3200" b="1" kern="0" spc="50">
                <a:solidFill>
                  <a:srgbClr val="FCFCFD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ordia New" pitchFamily="34"/>
                <a:cs typeface="+mn-cs"/>
              </a:rPr>
              <a:t>Evidence-Based &amp; Transparency Assessment: EBIT</a:t>
            </a:r>
            <a:endParaRPr lang="en-US" sz="3200" b="1" kern="0" spc="50">
              <a:solidFill>
                <a:srgbClr val="FCFCFD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Calibri"/>
              <a:cs typeface="+mn-cs"/>
            </a:endParaRPr>
          </a:p>
        </p:txBody>
      </p:sp>
      <p:pic>
        <p:nvPicPr>
          <p:cNvPr id="3" name="Picture 28" descr="logo1200t3 copy"/>
          <p:cNvPicPr>
            <a:picLocks noChangeAspect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146050" y="0"/>
            <a:ext cx="387350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G:\EBIT 58 PICture\p9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979613" y="620713"/>
            <a:ext cx="5305425" cy="62372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584750"/>
            <a:ext cx="8229600" cy="1143000"/>
          </a:xfrm>
        </p:spPr>
        <p:txBody>
          <a:bodyPr/>
          <a:lstStyle/>
          <a:p>
            <a:r>
              <a:rPr lang="th-TH" b="1" dirty="0" smtClean="0">
                <a:solidFill>
                  <a:srgbClr val="FF0000"/>
                </a:solidFill>
              </a:rPr>
              <a:t>แนวทางการตอบแบบสำรวจใช้หลักฐานเชิงประจักษ์</a:t>
            </a:r>
            <a:endParaRPr lang="th-TH" b="1" dirty="0">
              <a:solidFill>
                <a:srgbClr val="FF0000"/>
              </a:solidFill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/>
          <a:lstStyle/>
          <a:p>
            <a:pPr marL="0" indent="0">
              <a:buNone/>
            </a:pPr>
            <a:r>
              <a:rPr lang="th-TH" b="1" dirty="0" smtClean="0">
                <a:solidFill>
                  <a:srgbClr val="00B0F0"/>
                </a:solidFill>
              </a:rPr>
              <a:t>1. กรุณาระบุชื่อหน่วยงานให้ชัดเจน </a:t>
            </a:r>
          </a:p>
          <a:p>
            <a:pPr marL="0" indent="0">
              <a:spcBef>
                <a:spcPts val="0"/>
              </a:spcBef>
              <a:buNone/>
            </a:pPr>
            <a:r>
              <a:rPr lang="th-TH" b="1" dirty="0" smtClean="0"/>
              <a:t>	</a:t>
            </a:r>
            <a:r>
              <a:rPr lang="th-TH" sz="2800" b="1" dirty="0" smtClean="0"/>
              <a:t>เช่น องค์การบริหารส่วนตำบล.... เทศบาลตำบล.... เป็นต้น</a:t>
            </a:r>
          </a:p>
          <a:p>
            <a:pPr marL="0" indent="0">
              <a:buNone/>
            </a:pPr>
            <a:r>
              <a:rPr lang="th-TH" b="1" dirty="0" smtClean="0">
                <a:solidFill>
                  <a:srgbClr val="00B0F0"/>
                </a:solidFill>
              </a:rPr>
              <a:t>2. ลักษณะข้อคำถามตามแบบสำรวจใช้หลักฐานเชิงประจักษ์จะมี 2 ลักษณะ คือ</a:t>
            </a:r>
          </a:p>
          <a:p>
            <a:pPr marL="0" indent="0">
              <a:spcBef>
                <a:spcPts val="0"/>
              </a:spcBef>
              <a:buNone/>
            </a:pPr>
            <a:r>
              <a:rPr lang="th-TH" b="1" dirty="0"/>
              <a:t>	</a:t>
            </a:r>
            <a:r>
              <a:rPr lang="th-TH" sz="2800" b="1" dirty="0" smtClean="0"/>
              <a:t>2.1 ข้อคำถามที่ถามถึง คุณลักษณะ ขั้นตอนหรือกิจกรรมทั่วๆ ไป ของหน่วยงาน เช่น เรื่องการจัดซื้อจัดจ้าง การร้องเรียน เป็นต้น</a:t>
            </a:r>
          </a:p>
          <a:p>
            <a:pPr marL="0" indent="0">
              <a:buNone/>
            </a:pPr>
            <a:r>
              <a:rPr lang="th-TH" sz="2800" b="1" dirty="0"/>
              <a:t>	</a:t>
            </a:r>
            <a:r>
              <a:rPr lang="th-TH" sz="2800" b="1" dirty="0" smtClean="0"/>
              <a:t>2.2 ข้อคำถามที่ถามถึงคุณลักษณะ ขั้นตอนหรือกิจกรรมที่เกี่ยวข้องกับภารกิจหลักของหน่วยงาน ซึ่งจะสังเกตได้จากข้อคำถามที่มีคำว่า </a:t>
            </a:r>
            <a:r>
              <a:rPr lang="en-US" sz="2800" b="1" dirty="0" smtClean="0"/>
              <a:t>“</a:t>
            </a:r>
            <a:r>
              <a:rPr lang="th-TH" sz="2800" b="1" dirty="0" smtClean="0"/>
              <a:t>ภารกิจหลัก</a:t>
            </a:r>
            <a:r>
              <a:rPr lang="en-US" sz="2800" b="1" dirty="0" smtClean="0"/>
              <a:t>” </a:t>
            </a:r>
            <a:r>
              <a:rPr lang="th-TH" sz="2800" b="1" dirty="0" smtClean="0"/>
              <a:t>โดยหน่วยงานจะต้องตอบข้อคำถามดังกล่าวตามภารกิจหลักของหน่วยงาน ตามอำนาจหน้าที่</a:t>
            </a:r>
            <a:endParaRPr lang="th-TH" sz="2800" b="1" dirty="0"/>
          </a:p>
        </p:txBody>
      </p:sp>
      <p:sp>
        <p:nvSpPr>
          <p:cNvPr id="4" name="สี่เหลี่ยมผืนผ้า 4"/>
          <p:cNvSpPr/>
          <p:nvPr/>
        </p:nvSpPr>
        <p:spPr>
          <a:xfrm>
            <a:off x="0" y="-27"/>
            <a:ext cx="9144000" cy="584777"/>
          </a:xfrm>
          <a:prstGeom prst="rect">
            <a:avLst/>
          </a:prstGeom>
          <a:gradFill>
            <a:gsLst>
              <a:gs pos="0">
                <a:srgbClr val="5D417E"/>
              </a:gs>
              <a:gs pos="100000">
                <a:srgbClr val="7B58A6"/>
              </a:gs>
            </a:gsLst>
            <a:lin ang="16200000"/>
          </a:gradFill>
          <a:ln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anchorCtr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h-TH" sz="3200" b="1" kern="0" spc="50" dirty="0">
                <a:solidFill>
                  <a:srgbClr val="FCFCFD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ordia New" pitchFamily="34"/>
                <a:cs typeface="Cordia New"/>
              </a:rPr>
              <a:t>แบบ </a:t>
            </a:r>
            <a:r>
              <a:rPr lang="en-US" sz="3200" b="1" kern="0" spc="50" dirty="0">
                <a:solidFill>
                  <a:srgbClr val="FCFCFD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ordia New" pitchFamily="34"/>
                <a:cs typeface="+mn-cs"/>
              </a:rPr>
              <a:t>Evidence-Based &amp; Transparency Assessment: EBIT</a:t>
            </a:r>
            <a:endParaRPr lang="en-US" sz="3200" b="1" kern="0" spc="50" dirty="0">
              <a:solidFill>
                <a:srgbClr val="FCFCFD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Calibri"/>
              <a:cs typeface="+mn-cs"/>
            </a:endParaRPr>
          </a:p>
        </p:txBody>
      </p:sp>
      <p:pic>
        <p:nvPicPr>
          <p:cNvPr id="5" name="Picture 28" descr="logo1200t3 copy"/>
          <p:cNvPicPr>
            <a:picLocks noChangeAspect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146050" y="0"/>
            <a:ext cx="387350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009633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544616"/>
          </a:xfrm>
        </p:spPr>
        <p:txBody>
          <a:bodyPr/>
          <a:lstStyle/>
          <a:p>
            <a:pPr marL="0" indent="0">
              <a:buNone/>
            </a:pPr>
            <a:r>
              <a:rPr lang="th-TH" b="1" dirty="0" smtClean="0">
                <a:solidFill>
                  <a:srgbClr val="00B0F0"/>
                </a:solidFill>
              </a:rPr>
              <a:t>3. หน่วยงานจะต้องตอบข้อคำถามตามประเด็นต่างๆ ว่า </a:t>
            </a:r>
            <a:r>
              <a:rPr lang="en-US" b="1" dirty="0" smtClean="0">
                <a:solidFill>
                  <a:srgbClr val="00B0F0"/>
                </a:solidFill>
              </a:rPr>
              <a:t>“</a:t>
            </a:r>
            <a:r>
              <a:rPr lang="th-TH" b="1" dirty="0" smtClean="0">
                <a:solidFill>
                  <a:srgbClr val="00B0F0"/>
                </a:solidFill>
              </a:rPr>
              <a:t>มี</a:t>
            </a:r>
            <a:r>
              <a:rPr lang="en-US" b="1" dirty="0" smtClean="0">
                <a:solidFill>
                  <a:srgbClr val="00B0F0"/>
                </a:solidFill>
              </a:rPr>
              <a:t>” </a:t>
            </a:r>
            <a:r>
              <a:rPr lang="th-TH" b="1" dirty="0" smtClean="0">
                <a:solidFill>
                  <a:srgbClr val="00B0F0"/>
                </a:solidFill>
              </a:rPr>
              <a:t>หรือ </a:t>
            </a:r>
            <a:r>
              <a:rPr lang="en-US" b="1" dirty="0" smtClean="0">
                <a:solidFill>
                  <a:srgbClr val="00B0F0"/>
                </a:solidFill>
              </a:rPr>
              <a:t>“</a:t>
            </a:r>
            <a:r>
              <a:rPr lang="th-TH" b="1" dirty="0" smtClean="0">
                <a:solidFill>
                  <a:srgbClr val="00B0F0"/>
                </a:solidFill>
              </a:rPr>
              <a:t>ไม่มี</a:t>
            </a:r>
            <a:r>
              <a:rPr lang="en-US" b="1" dirty="0" smtClean="0">
                <a:solidFill>
                  <a:srgbClr val="00B0F0"/>
                </a:solidFill>
              </a:rPr>
              <a:t>” </a:t>
            </a:r>
            <a:r>
              <a:rPr lang="th-TH" b="1" dirty="0" smtClean="0">
                <a:solidFill>
                  <a:srgbClr val="00B0F0"/>
                </a:solidFill>
              </a:rPr>
              <a:t>โดยใส่เครื่องหมายถูกลงในช่องด้านหน้า ที่กำหนดที่สอดคล้องกับข้อเท็จจริงสำหรับหน่วยงาน</a:t>
            </a:r>
          </a:p>
          <a:p>
            <a:pPr marL="0" indent="0">
              <a:buNone/>
            </a:pPr>
            <a:r>
              <a:rPr lang="th-TH" b="1" dirty="0" smtClean="0">
                <a:solidFill>
                  <a:srgbClr val="00B0F0"/>
                </a:solidFill>
              </a:rPr>
              <a:t>4. กรณีที่หน่วยงานตอบว่า </a:t>
            </a:r>
            <a:r>
              <a:rPr lang="en-US" b="1" dirty="0" smtClean="0">
                <a:solidFill>
                  <a:srgbClr val="00B0F0"/>
                </a:solidFill>
              </a:rPr>
              <a:t>“</a:t>
            </a:r>
            <a:r>
              <a:rPr lang="th-TH" b="1" dirty="0" smtClean="0">
                <a:solidFill>
                  <a:srgbClr val="00B0F0"/>
                </a:solidFill>
              </a:rPr>
              <a:t>มี</a:t>
            </a:r>
            <a:r>
              <a:rPr lang="en-US" b="1" dirty="0" smtClean="0">
                <a:solidFill>
                  <a:srgbClr val="00B0F0"/>
                </a:solidFill>
              </a:rPr>
              <a:t>” </a:t>
            </a:r>
            <a:r>
              <a:rPr lang="th-TH" b="1" dirty="0" smtClean="0">
                <a:solidFill>
                  <a:srgbClr val="00B0F0"/>
                </a:solidFill>
              </a:rPr>
              <a:t>ให้หน่วยงานระบุเอกสารหลักฐานที่ใช้อ้างอิง ซึ่งหน่วยงานจะต้องระบุรายการเอกสาร/หลักฐาน ให้ชัดเจนและที่สำคัญให้แนบเอกสาร/หลักฐานเท่าที่จำเป็นสำหรับการตรวจสอบการให้คะแนน </a:t>
            </a:r>
          </a:p>
          <a:p>
            <a:pPr marL="0" indent="0">
              <a:buNone/>
            </a:pPr>
            <a:r>
              <a:rPr lang="th-TH" b="1" dirty="0"/>
              <a:t>	</a:t>
            </a:r>
            <a:r>
              <a:rPr lang="th-TH" b="1" dirty="0" smtClean="0"/>
              <a:t>กรณีเป็นการอ้างเอกสาร/หลักฐานซ้ำ หน่วยงานไม่ต้องถ่ายเอกสารเพิ่มเพียงแต่ระบุอ้างอิงว่าใช้เอกสารในข้อคำถามใด และโปรด</a:t>
            </a:r>
            <a:r>
              <a:rPr lang="th-TH" b="1" dirty="0" err="1" smtClean="0"/>
              <a:t>ทำสลิป</a:t>
            </a:r>
            <a:r>
              <a:rPr lang="th-TH" b="1" dirty="0" smtClean="0"/>
              <a:t> ที่เอกสาร/หลักฐานแนบด้วย</a:t>
            </a:r>
            <a:endParaRPr lang="th-TH" b="1" dirty="0"/>
          </a:p>
        </p:txBody>
      </p:sp>
      <p:pic>
        <p:nvPicPr>
          <p:cNvPr id="4" name="Picture 28" descr="logo1200t3 copy"/>
          <p:cNvPicPr>
            <a:picLocks noChangeAspect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146050" y="0"/>
            <a:ext cx="387350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สี่เหลี่ยมผืนผ้า 4"/>
          <p:cNvSpPr/>
          <p:nvPr/>
        </p:nvSpPr>
        <p:spPr>
          <a:xfrm>
            <a:off x="0" y="-27"/>
            <a:ext cx="9144000" cy="584777"/>
          </a:xfrm>
          <a:prstGeom prst="rect">
            <a:avLst/>
          </a:prstGeom>
          <a:gradFill>
            <a:gsLst>
              <a:gs pos="0">
                <a:srgbClr val="5D417E"/>
              </a:gs>
              <a:gs pos="100000">
                <a:srgbClr val="7B58A6"/>
              </a:gs>
            </a:gsLst>
            <a:lin ang="16200000"/>
          </a:gradFill>
          <a:ln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anchorCtr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h-TH" sz="3200" b="1" kern="0" spc="50" dirty="0">
                <a:solidFill>
                  <a:srgbClr val="FCFCFD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ordia New" pitchFamily="34"/>
                <a:cs typeface="Cordia New"/>
              </a:rPr>
              <a:t>แบบ </a:t>
            </a:r>
            <a:r>
              <a:rPr lang="en-US" sz="3200" b="1" kern="0" spc="50" dirty="0">
                <a:solidFill>
                  <a:srgbClr val="FCFCFD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ordia New" pitchFamily="34"/>
                <a:cs typeface="+mn-cs"/>
              </a:rPr>
              <a:t>Evidence-Based &amp; Transparency Assessment: EBIT</a:t>
            </a:r>
            <a:endParaRPr lang="en-US" sz="3200" b="1" kern="0" spc="50" dirty="0">
              <a:solidFill>
                <a:srgbClr val="FCFCFD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Calibri"/>
              <a:cs typeface="+mn-cs"/>
            </a:endParaRPr>
          </a:p>
        </p:txBody>
      </p:sp>
      <p:pic>
        <p:nvPicPr>
          <p:cNvPr id="6" name="Picture 28" descr="logo1200t3 copy"/>
          <p:cNvPicPr>
            <a:picLocks noChangeAspect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103785" y="13754"/>
            <a:ext cx="387350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65845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611560" y="1052736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th-TH" b="1" dirty="0" smtClean="0">
                <a:solidFill>
                  <a:srgbClr val="00B0F0"/>
                </a:solidFill>
              </a:rPr>
              <a:t>5. กรณีหน่วยงานไม่สามารถตอบคำตอบข้อใดข้อหนึ่งได้ เนื่องจากข้อจำกัดบางประการ หรือข้อกำหนดด้านกฎหมาย ให้ส่วนราชการระบุข้อจำกัดหรือข้อกำหนดดังกล่าวท้ายข้อคำถามนั้นๆ เพื่อที่สำนักงาน ป.ป.ช. จะนำมาใช้ประกอบการพิจารณาการให้ค่าคะแนนหรือปรับค่าค่าคะแนนเต็ม</a:t>
            </a:r>
            <a:endParaRPr lang="th-TH" b="1" dirty="0">
              <a:solidFill>
                <a:srgbClr val="00B0F0"/>
              </a:solidFill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0" y="-27"/>
            <a:ext cx="9144000" cy="584777"/>
          </a:xfrm>
          <a:prstGeom prst="rect">
            <a:avLst/>
          </a:prstGeom>
          <a:gradFill>
            <a:gsLst>
              <a:gs pos="0">
                <a:srgbClr val="5D417E"/>
              </a:gs>
              <a:gs pos="100000">
                <a:srgbClr val="7B58A6"/>
              </a:gs>
            </a:gsLst>
            <a:lin ang="16200000"/>
          </a:gradFill>
          <a:ln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anchorCtr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h-TH" sz="3200" b="1" kern="0" spc="50" dirty="0">
                <a:solidFill>
                  <a:srgbClr val="FCFCFD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ordia New" pitchFamily="34"/>
                <a:cs typeface="Cordia New"/>
              </a:rPr>
              <a:t>แบบ </a:t>
            </a:r>
            <a:r>
              <a:rPr lang="en-US" sz="3200" b="1" kern="0" spc="50" dirty="0">
                <a:solidFill>
                  <a:srgbClr val="FCFCFD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ordia New" pitchFamily="34"/>
                <a:cs typeface="+mn-cs"/>
              </a:rPr>
              <a:t>Evidence-Based &amp; Transparency Assessment: EBIT</a:t>
            </a:r>
            <a:endParaRPr lang="en-US" sz="3200" b="1" kern="0" spc="50" dirty="0">
              <a:solidFill>
                <a:srgbClr val="FCFCFD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Calibri"/>
              <a:cs typeface="+mn-cs"/>
            </a:endParaRPr>
          </a:p>
        </p:txBody>
      </p:sp>
      <p:pic>
        <p:nvPicPr>
          <p:cNvPr id="6" name="Picture 28" descr="logo1200t3 copy"/>
          <p:cNvPicPr>
            <a:picLocks noChangeAspect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146050" y="0"/>
            <a:ext cx="387350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895800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533400" y="584750"/>
            <a:ext cx="8435280" cy="6012602"/>
          </a:xfrm>
        </p:spPr>
        <p:txBody>
          <a:bodyPr/>
          <a:lstStyle/>
          <a:p>
            <a:pPr marL="0" indent="0" algn="thaiDist">
              <a:buNone/>
            </a:pPr>
            <a:r>
              <a:rPr lang="en-US" b="1" dirty="0" smtClean="0">
                <a:solidFill>
                  <a:srgbClr val="FF0000"/>
                </a:solidFill>
              </a:rPr>
              <a:t>EB1 “</a:t>
            </a:r>
            <a:r>
              <a:rPr lang="th-TH" b="1" dirty="0" smtClean="0">
                <a:solidFill>
                  <a:srgbClr val="FF0000"/>
                </a:solidFill>
              </a:rPr>
              <a:t>หน่วยงานของท่านมีการดำเนินการเกี่ยวกับการจัดซื้อจัดจ้าง</a:t>
            </a:r>
          </a:p>
          <a:p>
            <a:pPr marL="0" indent="0" algn="thaiDist">
              <a:spcBef>
                <a:spcPts val="0"/>
              </a:spcBef>
              <a:buNone/>
            </a:pPr>
            <a:r>
              <a:rPr lang="th-TH" b="1" dirty="0">
                <a:solidFill>
                  <a:srgbClr val="FF0000"/>
                </a:solidFill>
              </a:rPr>
              <a:t> </a:t>
            </a:r>
            <a:r>
              <a:rPr lang="th-TH" b="1" dirty="0" smtClean="0">
                <a:solidFill>
                  <a:srgbClr val="FF0000"/>
                </a:solidFill>
              </a:rPr>
              <a:t>         อย่างไร</a:t>
            </a:r>
            <a:r>
              <a:rPr lang="en-US" b="1" dirty="0" smtClean="0">
                <a:solidFill>
                  <a:srgbClr val="FF0000"/>
                </a:solidFill>
              </a:rPr>
              <a:t>”</a:t>
            </a:r>
          </a:p>
          <a:p>
            <a:pPr marL="0" indent="0" algn="thaiDist">
              <a:buNone/>
            </a:pPr>
            <a:r>
              <a:rPr lang="th-TH" b="1" u="sng" dirty="0" smtClean="0">
                <a:solidFill>
                  <a:srgbClr val="00B050"/>
                </a:solidFill>
              </a:rPr>
              <a:t>วัตถุประสงค์ของคำถาม</a:t>
            </a:r>
          </a:p>
          <a:p>
            <a:pPr marL="0" indent="0" algn="thaiDist">
              <a:spcBef>
                <a:spcPts val="0"/>
              </a:spcBef>
              <a:buNone/>
            </a:pPr>
            <a:r>
              <a:rPr lang="th-TH" dirty="0"/>
              <a:t>	</a:t>
            </a:r>
            <a:r>
              <a:rPr lang="th-TH" sz="2400" b="1" dirty="0" smtClean="0"/>
              <a:t>เพื่อให้หน่วยงานมีการดำเนินการการจัดซื้อจัดจ้างตามแผนงาน/โครงการ/กิจกรรม ด้วยความโปร่งใสและมีประสิทธิภาพ</a:t>
            </a:r>
          </a:p>
          <a:p>
            <a:pPr marL="0" indent="0" algn="thaiDist">
              <a:spcBef>
                <a:spcPts val="0"/>
              </a:spcBef>
              <a:buNone/>
            </a:pPr>
            <a:r>
              <a:rPr lang="th-TH" b="1" u="sng" dirty="0" smtClean="0">
                <a:solidFill>
                  <a:srgbClr val="00B050"/>
                </a:solidFill>
              </a:rPr>
              <a:t>คำอธิบาย</a:t>
            </a:r>
          </a:p>
          <a:p>
            <a:pPr marL="0" indent="0" algn="thaiDist">
              <a:spcBef>
                <a:spcPts val="0"/>
              </a:spcBef>
              <a:buNone/>
            </a:pPr>
            <a:r>
              <a:rPr lang="th-TH" dirty="0"/>
              <a:t>	</a:t>
            </a:r>
            <a:r>
              <a:rPr lang="th-TH" sz="2400" b="1" dirty="0" smtClean="0"/>
              <a:t>ในการดำเนินงานจัดซื้อจัดจ้างของหน่วยงาน หน่วยงานจะต้องจัดทำแผนปฏิบัติการจัดซื้อจัดจ้างประจำปี ตามประกาศคณะกรรมการตรวจเงินแผ่นดิน เรื่อง การจัดทำแผนปฏิบัติการจัดซื้อจัดจ้าง พ.ศ. 2546 และควรมีการประกาศเผยแพร่แผนปฏิบัติการจัดซื้อจัดจ้างหรือการจัดซื้อจัดจ้างประจำปี รวมทั้งควรมีการเผยแพร่ระบบข้อมูลเกี่ยวกับการจัดซื้อจัดจ้าง โดยอาจอยู่ในรูปแบบฐานข้อมูลที่มีการระบุข้อมูลอย่างน้อยเกี่ยวกับ ชื่อโครงการ งบประมาณ ผู้ซื้อซอง ผู้ยื่นซอง และผู้ได้รับการคัดเลือก เพื่อให้การดำเนินงานจัดซื้อจัดจ้างของหน่วยงานเป็นไปด้วยความโปร่งใสและมีประสิทธิภาพ และเพื่อให้ประชาชนได้รับทราบหรือสามารถเข้าตรวจดูได้ผ่านเว็บไซต์ของหน่วยงานหรือสื่ออื่นๆ</a:t>
            </a:r>
            <a:endParaRPr lang="th-TH" sz="2400" b="1" dirty="0"/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0" y="-27"/>
            <a:ext cx="9144000" cy="584777"/>
          </a:xfrm>
          <a:prstGeom prst="rect">
            <a:avLst/>
          </a:prstGeom>
          <a:gradFill>
            <a:gsLst>
              <a:gs pos="0">
                <a:srgbClr val="5D417E"/>
              </a:gs>
              <a:gs pos="100000">
                <a:srgbClr val="7B58A6"/>
              </a:gs>
            </a:gsLst>
            <a:lin ang="16200000"/>
          </a:gradFill>
          <a:ln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anchorCtr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h-TH" sz="3200" b="1" kern="0" spc="50" dirty="0">
                <a:solidFill>
                  <a:srgbClr val="FCFCFD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ordia New" pitchFamily="34"/>
                <a:cs typeface="Cordia New"/>
              </a:rPr>
              <a:t>แบบ </a:t>
            </a:r>
            <a:r>
              <a:rPr lang="en-US" sz="3200" b="1" kern="0" spc="50" dirty="0">
                <a:solidFill>
                  <a:srgbClr val="FCFCFD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ordia New" pitchFamily="34"/>
                <a:cs typeface="+mn-cs"/>
              </a:rPr>
              <a:t>Evidence-Based &amp; Transparency Assessment: EBIT</a:t>
            </a:r>
            <a:endParaRPr lang="en-US" sz="3200" b="1" kern="0" spc="50" dirty="0">
              <a:solidFill>
                <a:srgbClr val="FCFCFD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Calibri"/>
              <a:cs typeface="+mn-cs"/>
            </a:endParaRPr>
          </a:p>
        </p:txBody>
      </p:sp>
      <p:pic>
        <p:nvPicPr>
          <p:cNvPr id="5" name="Picture 28" descr="logo1200t3 copy"/>
          <p:cNvPicPr>
            <a:picLocks noChangeAspect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146050" y="0"/>
            <a:ext cx="387350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462087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EB1</a:t>
            </a:r>
            <a:r>
              <a:rPr lang="en-US" dirty="0" smtClean="0"/>
              <a:t> : </a:t>
            </a:r>
            <a:r>
              <a:rPr lang="th-TH" b="1" dirty="0" smtClean="0">
                <a:solidFill>
                  <a:srgbClr val="FF0000"/>
                </a:solidFill>
              </a:rPr>
              <a:t>คำถามข้อที่ 1 </a:t>
            </a:r>
            <a:r>
              <a:rPr lang="en-US" b="1" dirty="0" smtClean="0"/>
              <a:t>“</a:t>
            </a:r>
            <a:r>
              <a:rPr lang="th-TH" b="1" dirty="0" smtClean="0"/>
              <a:t>มีการประกาศเผยแพร่แผนปฏิบัติการจัดซื้อจัดจ้างประจำปีงบประมาณ พ.ศ. 2558 (ภายในวันที่ 31 ตุลาคม 2557) หรือไม่</a:t>
            </a:r>
            <a:r>
              <a:rPr lang="en-US" b="1" dirty="0" smtClean="0"/>
              <a:t>”</a:t>
            </a:r>
          </a:p>
          <a:p>
            <a:pPr marL="0" indent="0" algn="thaiDist">
              <a:buNone/>
            </a:pPr>
            <a:r>
              <a:rPr lang="en-US" dirty="0"/>
              <a:t>	</a:t>
            </a:r>
            <a:r>
              <a:rPr lang="th-TH" b="1" dirty="0" smtClean="0">
                <a:solidFill>
                  <a:schemeClr val="accent4">
                    <a:lumMod val="75000"/>
                  </a:schemeClr>
                </a:solidFill>
              </a:rPr>
              <a:t>หน่วยงานต้องแสดงหลักฐานเกี่ยวกับแผนปฏิบัติการจัดซื้อจัดจ้างที่หน่วยงานได้จัดทำขึ้นในปีงบประมาณ พ.ศ. 2558 และได้นำขึ้นประกาศเผยแพร่บนเว็บไซต์ของหน่วยงาน ทั้งนี้ ควรมีการดำเนินการในเรื่องดังกล่าวก่อนเริ่มการจัดซื้อจัดจ้างในปีงบประมาณ พ.ศ. 2558 อย่างช้าภายในวันที่ 31 ตุลาคม พ.ศ. 2557</a:t>
            </a:r>
            <a:endParaRPr lang="th-TH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0" y="-27"/>
            <a:ext cx="9144000" cy="584777"/>
          </a:xfrm>
          <a:prstGeom prst="rect">
            <a:avLst/>
          </a:prstGeom>
          <a:gradFill>
            <a:gsLst>
              <a:gs pos="0">
                <a:srgbClr val="5D417E"/>
              </a:gs>
              <a:gs pos="100000">
                <a:srgbClr val="7B58A6"/>
              </a:gs>
            </a:gsLst>
            <a:lin ang="16200000"/>
          </a:gradFill>
          <a:ln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anchorCtr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h-TH" sz="3200" b="1" kern="0" spc="50" dirty="0">
                <a:solidFill>
                  <a:srgbClr val="FCFCFD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ordia New" pitchFamily="34"/>
                <a:cs typeface="Cordia New"/>
              </a:rPr>
              <a:t>แบบ </a:t>
            </a:r>
            <a:r>
              <a:rPr lang="en-US" sz="3200" b="1" kern="0" spc="50" dirty="0">
                <a:solidFill>
                  <a:srgbClr val="FCFCFD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ordia New" pitchFamily="34"/>
                <a:cs typeface="+mn-cs"/>
              </a:rPr>
              <a:t>Evidence-Based &amp; Transparency Assessment: EBIT</a:t>
            </a:r>
            <a:endParaRPr lang="en-US" sz="3200" b="1" kern="0" spc="50" dirty="0">
              <a:solidFill>
                <a:srgbClr val="FCFCFD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Calibri"/>
              <a:cs typeface="+mn-cs"/>
            </a:endParaRPr>
          </a:p>
        </p:txBody>
      </p:sp>
      <p:pic>
        <p:nvPicPr>
          <p:cNvPr id="5" name="Picture 28" descr="logo1200t3 copy"/>
          <p:cNvPicPr>
            <a:picLocks noChangeAspect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146050" y="0"/>
            <a:ext cx="387350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114244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533400" y="836712"/>
            <a:ext cx="8229600" cy="5616624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EB1 : </a:t>
            </a:r>
            <a:r>
              <a:rPr lang="th-TH" b="1" dirty="0" smtClean="0">
                <a:solidFill>
                  <a:srgbClr val="FF0000"/>
                </a:solidFill>
              </a:rPr>
              <a:t>คำถามข้อที่ 2 </a:t>
            </a:r>
            <a:r>
              <a:rPr lang="en-US" b="1" dirty="0" smtClean="0">
                <a:solidFill>
                  <a:schemeClr val="tx1"/>
                </a:solidFill>
              </a:rPr>
              <a:t>“</a:t>
            </a:r>
            <a:r>
              <a:rPr lang="th-TH" b="1" dirty="0" smtClean="0">
                <a:solidFill>
                  <a:schemeClr val="tx1"/>
                </a:solidFill>
              </a:rPr>
              <a:t>มีการเผยแพร่ข้อมูลอย่างเป็นระบบเกี่ยวกับการจัดซื้อจัดจ้างในปีงบประมาณ พ.ศ. 2558 ดังต่อไปนี้ หรือไม่</a:t>
            </a:r>
            <a:r>
              <a:rPr lang="en-US" b="1" dirty="0" smtClean="0">
                <a:solidFill>
                  <a:schemeClr val="tx1"/>
                </a:solidFill>
              </a:rPr>
              <a:t>”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b="1" dirty="0">
                <a:solidFill>
                  <a:schemeClr val="tx1"/>
                </a:solidFill>
              </a:rPr>
              <a:t>	</a:t>
            </a:r>
            <a:r>
              <a:rPr lang="en-US" b="1" dirty="0" smtClean="0">
                <a:solidFill>
                  <a:schemeClr val="tx1"/>
                </a:solidFill>
              </a:rPr>
              <a:t>	</a:t>
            </a:r>
            <a:r>
              <a:rPr lang="th-TH" sz="2800" b="1" dirty="0" smtClean="0">
                <a:solidFill>
                  <a:schemeClr val="tx1"/>
                </a:solidFill>
              </a:rPr>
              <a:t>2.1 ชื่อโครงการ</a:t>
            </a:r>
          </a:p>
          <a:p>
            <a:pPr marL="0" indent="0">
              <a:spcBef>
                <a:spcPts val="0"/>
              </a:spcBef>
              <a:buNone/>
            </a:pPr>
            <a:r>
              <a:rPr lang="th-TH" sz="2800" b="1" dirty="0">
                <a:solidFill>
                  <a:schemeClr val="tx1"/>
                </a:solidFill>
              </a:rPr>
              <a:t>	</a:t>
            </a:r>
            <a:r>
              <a:rPr lang="th-TH" sz="2800" b="1" dirty="0" smtClean="0">
                <a:solidFill>
                  <a:schemeClr val="tx1"/>
                </a:solidFill>
              </a:rPr>
              <a:t>	2.2 งบประมาณ</a:t>
            </a:r>
          </a:p>
          <a:p>
            <a:pPr marL="0" indent="0">
              <a:spcBef>
                <a:spcPts val="0"/>
              </a:spcBef>
              <a:buNone/>
            </a:pPr>
            <a:r>
              <a:rPr lang="th-TH" sz="2800" b="1" dirty="0">
                <a:solidFill>
                  <a:schemeClr val="tx1"/>
                </a:solidFill>
              </a:rPr>
              <a:t>	</a:t>
            </a:r>
            <a:r>
              <a:rPr lang="th-TH" sz="2800" b="1" dirty="0" smtClean="0">
                <a:solidFill>
                  <a:schemeClr val="tx1"/>
                </a:solidFill>
              </a:rPr>
              <a:t>	2.3 ผู้ซื้อซอง</a:t>
            </a:r>
          </a:p>
          <a:p>
            <a:pPr marL="0" indent="0">
              <a:spcBef>
                <a:spcPts val="0"/>
              </a:spcBef>
              <a:buNone/>
            </a:pPr>
            <a:r>
              <a:rPr lang="th-TH" sz="2800" b="1" dirty="0">
                <a:solidFill>
                  <a:schemeClr val="tx1"/>
                </a:solidFill>
              </a:rPr>
              <a:t>	</a:t>
            </a:r>
            <a:r>
              <a:rPr lang="th-TH" sz="2800" b="1" dirty="0" smtClean="0">
                <a:solidFill>
                  <a:schemeClr val="tx1"/>
                </a:solidFill>
              </a:rPr>
              <a:t>	2.4 ผู้ยื่นซอง</a:t>
            </a:r>
          </a:p>
          <a:p>
            <a:pPr marL="0" indent="0">
              <a:spcBef>
                <a:spcPts val="0"/>
              </a:spcBef>
              <a:buNone/>
            </a:pPr>
            <a:r>
              <a:rPr lang="th-TH" sz="2800" b="1" dirty="0">
                <a:solidFill>
                  <a:schemeClr val="tx1"/>
                </a:solidFill>
              </a:rPr>
              <a:t>	</a:t>
            </a:r>
            <a:r>
              <a:rPr lang="th-TH" sz="2800" b="1" dirty="0" smtClean="0">
                <a:solidFill>
                  <a:schemeClr val="tx1"/>
                </a:solidFill>
              </a:rPr>
              <a:t>	2.5 ผู้ได้รับการคัดเลือก</a:t>
            </a:r>
          </a:p>
          <a:p>
            <a:pPr marL="0" indent="0">
              <a:buNone/>
            </a:pPr>
            <a:r>
              <a:rPr lang="th-TH" dirty="0"/>
              <a:t>	</a:t>
            </a:r>
            <a:r>
              <a:rPr lang="th-TH" sz="2800" b="1" dirty="0" smtClean="0">
                <a:solidFill>
                  <a:schemeClr val="accent4">
                    <a:lumMod val="75000"/>
                  </a:schemeClr>
                </a:solidFill>
              </a:rPr>
              <a:t>หน่วยงานต้องแสดงหลักฐานเกี่ยวกับข้อมูลในการจัดซื้อจัดจ้างอย่างเป็นระบบ คือ ฐานข้อมูลการจัดซื้อจัดจ้างประจำปีงบประมาณ พ.ศ. 2558 ซึ่งเป็นโครงการที่หน่วยงานได้ดำเนินการจัดซื้อจัดจ้างและได้เผยแพร่ไว้บนหน้าเว็บไซต์ของหน่วยงานแล้ว โดยฐานข้อมูลนั้นจะต้องแสดงรายละเอียดครบทั้ง 5 หัวข้อ</a:t>
            </a:r>
            <a:endParaRPr lang="th-TH" sz="28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0" y="-27"/>
            <a:ext cx="9144000" cy="584777"/>
          </a:xfrm>
          <a:prstGeom prst="rect">
            <a:avLst/>
          </a:prstGeom>
          <a:gradFill>
            <a:gsLst>
              <a:gs pos="0">
                <a:srgbClr val="5D417E"/>
              </a:gs>
              <a:gs pos="100000">
                <a:srgbClr val="7B58A6"/>
              </a:gs>
            </a:gsLst>
            <a:lin ang="16200000"/>
          </a:gradFill>
          <a:ln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anchorCtr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h-TH" sz="3200" b="1" kern="0" spc="50" dirty="0">
                <a:solidFill>
                  <a:srgbClr val="FCFCFD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ordia New" pitchFamily="34"/>
                <a:cs typeface="Cordia New"/>
              </a:rPr>
              <a:t>แบบ </a:t>
            </a:r>
            <a:r>
              <a:rPr lang="en-US" sz="3200" b="1" kern="0" spc="50" dirty="0">
                <a:solidFill>
                  <a:srgbClr val="FCFCFD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ordia New" pitchFamily="34"/>
                <a:cs typeface="+mn-cs"/>
              </a:rPr>
              <a:t>Evidence-Based &amp; Transparency Assessment: EBIT</a:t>
            </a:r>
            <a:endParaRPr lang="en-US" sz="3200" b="1" kern="0" spc="50" dirty="0">
              <a:solidFill>
                <a:srgbClr val="FCFCFD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Calibri"/>
              <a:cs typeface="+mn-cs"/>
            </a:endParaRPr>
          </a:p>
        </p:txBody>
      </p:sp>
      <p:pic>
        <p:nvPicPr>
          <p:cNvPr id="5" name="Picture 28" descr="logo1200t3 copy"/>
          <p:cNvPicPr>
            <a:picLocks noChangeAspect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146050" y="0"/>
            <a:ext cx="387350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949869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2160240"/>
          </a:xfrm>
        </p:spPr>
        <p:txBody>
          <a:bodyPr/>
          <a:lstStyle/>
          <a:p>
            <a:pPr algn="l"/>
            <a:r>
              <a:rPr lang="en-US" sz="3200" b="1" dirty="0" smtClean="0">
                <a:solidFill>
                  <a:srgbClr val="FF0000"/>
                </a:solidFill>
              </a:rPr>
              <a:t>EB2 “</a:t>
            </a:r>
            <a:r>
              <a:rPr lang="th-TH" sz="3200" b="1" dirty="0" smtClean="0">
                <a:solidFill>
                  <a:srgbClr val="FF0000"/>
                </a:solidFill>
              </a:rPr>
              <a:t>ในปีงบประมาณ พ.ศ. 2558 หน่วยงานของท่านมีการดำเนินงานเกี่ยวกับการเปิดเผยข้อมูลผลการจัดซื้อจัดจ้างแต่ละโครงการให้สาธารณชนทราบ โดยผ่านเว็บไซต์หรือสื่ออื่นๆ อย่างไร</a:t>
            </a:r>
            <a:endParaRPr lang="th-TH" sz="3200" b="1" dirty="0">
              <a:solidFill>
                <a:srgbClr val="FF0000"/>
              </a:solidFill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2924944"/>
            <a:ext cx="8229600" cy="1944216"/>
          </a:xfrm>
        </p:spPr>
        <p:txBody>
          <a:bodyPr/>
          <a:lstStyle/>
          <a:p>
            <a:pPr marL="0" indent="0">
              <a:buNone/>
            </a:pPr>
            <a:r>
              <a:rPr lang="th-TH" b="1" u="sng" dirty="0" smtClean="0">
                <a:solidFill>
                  <a:srgbClr val="00B050"/>
                </a:solidFill>
              </a:rPr>
              <a:t>วัตถุประสงค์</a:t>
            </a:r>
          </a:p>
          <a:p>
            <a:pPr marL="457200" lvl="1" indent="0">
              <a:buNone/>
            </a:pPr>
            <a:r>
              <a:rPr lang="th-TH" dirty="0"/>
              <a:t>	</a:t>
            </a:r>
            <a:r>
              <a:rPr lang="th-TH" b="1" dirty="0" smtClean="0"/>
              <a:t>เพื่อให้หน่วยงานมีการเปิดเผยข้อมูลการดำเนินงานจัดซื้อจัดจ้างโครงการต่างๆ ในแต่ละขั้นตอน/กระบวนการให้สาธารณชนทราบทางเว็บไซต์ของหน่วยงานหรือสื่ออื่นๆ</a:t>
            </a:r>
            <a:endParaRPr lang="th-TH" b="1" dirty="0"/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0" y="-27"/>
            <a:ext cx="9144000" cy="584777"/>
          </a:xfrm>
          <a:prstGeom prst="rect">
            <a:avLst/>
          </a:prstGeom>
          <a:gradFill>
            <a:gsLst>
              <a:gs pos="0">
                <a:srgbClr val="5D417E"/>
              </a:gs>
              <a:gs pos="100000">
                <a:srgbClr val="7B58A6"/>
              </a:gs>
            </a:gsLst>
            <a:lin ang="16200000"/>
          </a:gradFill>
          <a:ln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anchorCtr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h-TH" sz="3200" b="1" kern="0" spc="50" dirty="0">
                <a:solidFill>
                  <a:srgbClr val="FCFCFD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ordia New" pitchFamily="34"/>
                <a:cs typeface="Cordia New"/>
              </a:rPr>
              <a:t>แบบ </a:t>
            </a:r>
            <a:r>
              <a:rPr lang="en-US" sz="3200" b="1" kern="0" spc="50" dirty="0">
                <a:solidFill>
                  <a:srgbClr val="FCFCFD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ordia New" pitchFamily="34"/>
                <a:cs typeface="+mn-cs"/>
              </a:rPr>
              <a:t>Evidence-Based &amp; Transparency Assessment: EBIT</a:t>
            </a:r>
            <a:endParaRPr lang="en-US" sz="3200" b="1" kern="0" spc="50" dirty="0">
              <a:solidFill>
                <a:srgbClr val="FCFCFD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Calibri"/>
              <a:cs typeface="+mn-cs"/>
            </a:endParaRPr>
          </a:p>
        </p:txBody>
      </p:sp>
      <p:pic>
        <p:nvPicPr>
          <p:cNvPr id="5" name="Picture 28" descr="logo1200t3 copy"/>
          <p:cNvPicPr>
            <a:picLocks noChangeAspect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146050" y="0"/>
            <a:ext cx="387350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879617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39725" y="589433"/>
            <a:ext cx="1663203" cy="1143000"/>
          </a:xfrm>
        </p:spPr>
        <p:txBody>
          <a:bodyPr/>
          <a:lstStyle/>
          <a:p>
            <a:r>
              <a:rPr lang="th-TH" sz="3600" b="1" u="sng" dirty="0" smtClean="0">
                <a:solidFill>
                  <a:srgbClr val="00B050"/>
                </a:solidFill>
              </a:rPr>
              <a:t>คำอธิบาย</a:t>
            </a:r>
            <a:endParaRPr lang="th-TH" sz="3600" b="1" u="sng" dirty="0">
              <a:solidFill>
                <a:srgbClr val="00B050"/>
              </a:solidFill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508450" y="1340768"/>
            <a:ext cx="8229600" cy="5400600"/>
          </a:xfrm>
        </p:spPr>
        <p:txBody>
          <a:bodyPr/>
          <a:lstStyle/>
          <a:p>
            <a:pPr marL="0" indent="0" algn="thaiDist">
              <a:buNone/>
            </a:pPr>
            <a:r>
              <a:rPr lang="th-TH" dirty="0" smtClean="0"/>
              <a:t>	</a:t>
            </a:r>
            <a:r>
              <a:rPr lang="th-TH" b="1" dirty="0" smtClean="0"/>
              <a:t>ในการดำเนินงานจัดซื้อจัดจ้างของหน่วยงาน หน่วยงานจะต้องมีการเปิดเผยการดำเนินงานตามขั้นตอน/ กระบวนการวิธีซื้อและวิธีจ้าง รวมถึงผลการจัดซื้อจัดจ้างโครงการต่างๆ ผ่านเว็บไซต์ของหน่วยงานหรือสื่ออื่นๆ โดยเป็นไปตามระเบียบสำนักนายกรัฐมนตรีว่าด้วยการพัสดุ พ.ศ. 2535 และที่แก้ไขเพิ่มเติม ซึ่งได้กำหนดวิธีซื้อและวิธีจ้างรวม 6 วิธี คือ วิธีตกลงราคา วิธีสอบราคา วิธีประกวดราคา วิธีพิเศษ วิธีกรณีพิเศษ และวิธีประมูลด้วยระบบอิเล็กทรอนิกส์ โดยแต่ละวิธีจะมีขั้นตอน/กระบวนการตามที่กฎหมายกำหนด และประชาชนต้องสามารถตรวจสอบได้ หน่วยงานควรมีการเปิดเผยข้อมูลการจัดซื้อจัดจ้างในโครงการต่างๆ อย่างน้อยดังต่อไปนี้</a:t>
            </a:r>
            <a:endParaRPr lang="th-TH" b="1" dirty="0"/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0" y="-27"/>
            <a:ext cx="9144000" cy="584777"/>
          </a:xfrm>
          <a:prstGeom prst="rect">
            <a:avLst/>
          </a:prstGeom>
          <a:gradFill>
            <a:gsLst>
              <a:gs pos="0">
                <a:srgbClr val="5D417E"/>
              </a:gs>
              <a:gs pos="100000">
                <a:srgbClr val="7B58A6"/>
              </a:gs>
            </a:gsLst>
            <a:lin ang="16200000"/>
          </a:gradFill>
          <a:ln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anchorCtr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h-TH" sz="3200" b="1" kern="0" spc="50" dirty="0">
                <a:solidFill>
                  <a:srgbClr val="FCFCFD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ordia New" pitchFamily="34"/>
                <a:cs typeface="Cordia New"/>
              </a:rPr>
              <a:t>แบบ </a:t>
            </a:r>
            <a:r>
              <a:rPr lang="en-US" sz="3200" b="1" kern="0" spc="50" dirty="0">
                <a:solidFill>
                  <a:srgbClr val="FCFCFD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ordia New" pitchFamily="34"/>
                <a:cs typeface="+mn-cs"/>
              </a:rPr>
              <a:t>Evidence-Based &amp; Transparency Assessment: EBIT</a:t>
            </a:r>
            <a:endParaRPr lang="en-US" sz="3200" b="1" kern="0" spc="50" dirty="0">
              <a:solidFill>
                <a:srgbClr val="FCFCFD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Calibri"/>
              <a:cs typeface="+mn-cs"/>
            </a:endParaRPr>
          </a:p>
        </p:txBody>
      </p:sp>
      <p:pic>
        <p:nvPicPr>
          <p:cNvPr id="5" name="Picture 28" descr="logo1200t3 copy"/>
          <p:cNvPicPr>
            <a:picLocks noChangeAspect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146050" y="0"/>
            <a:ext cx="387350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070377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15616" y="1705992"/>
            <a:ext cx="7704856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dirty="0" smtClean="0"/>
              <a:t>1. ระบบอุปถัมภ์</a:t>
            </a:r>
          </a:p>
          <a:p>
            <a:endParaRPr lang="th-TH" sz="800" b="1" dirty="0" smtClean="0"/>
          </a:p>
          <a:p>
            <a:r>
              <a:rPr lang="th-TH" sz="4000" b="1" dirty="0" smtClean="0"/>
              <a:t>2. ค่านิยมเพิกเฉยไม่ต่อต้านการทุจริต</a:t>
            </a:r>
          </a:p>
          <a:p>
            <a:endParaRPr lang="th-TH" sz="800" b="1" dirty="0" smtClean="0"/>
          </a:p>
          <a:p>
            <a:r>
              <a:rPr lang="th-TH" sz="4000" b="1" dirty="0" smtClean="0"/>
              <a:t>3. เห็นแก่ประโยชน์ส่วนตัวมากกว่าประโยชน์ส่วนรวม</a:t>
            </a:r>
          </a:p>
          <a:p>
            <a:endParaRPr lang="th-TH" sz="800" b="1" dirty="0" smtClean="0"/>
          </a:p>
          <a:p>
            <a:r>
              <a:rPr lang="th-TH" sz="4000" b="1" dirty="0" smtClean="0"/>
              <a:t>4. ไม่ยึดมั่นในคุณธรรมความซื่อสัตย์สุจริต</a:t>
            </a:r>
            <a:endParaRPr lang="th-TH" sz="4000" b="1" dirty="0"/>
          </a:p>
        </p:txBody>
      </p:sp>
      <p:sp>
        <p:nvSpPr>
          <p:cNvPr id="4" name="Rectangle 10"/>
          <p:cNvSpPr/>
          <p:nvPr/>
        </p:nvSpPr>
        <p:spPr>
          <a:xfrm>
            <a:off x="0" y="-76200"/>
            <a:ext cx="9144000" cy="647700"/>
          </a:xfrm>
          <a:prstGeom prst="rect">
            <a:avLst/>
          </a:prstGeom>
          <a:gradFill>
            <a:gsLst>
              <a:gs pos="0">
                <a:srgbClr val="5D417E"/>
              </a:gs>
              <a:gs pos="100000">
                <a:srgbClr val="7B58A6"/>
              </a:gs>
            </a:gsLst>
            <a:lin ang="16200000"/>
          </a:gradFill>
          <a:ln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anchor="ctr" anchorCtr="1"/>
          <a:lstStyle/>
          <a:p>
            <a:pPr algn="ctr">
              <a:defRPr/>
            </a:pPr>
            <a:r>
              <a:rPr lang="th-TH" sz="3000" b="1" dirty="0">
                <a:solidFill>
                  <a:schemeClr val="bg1"/>
                </a:solidFill>
              </a:rPr>
              <a:t>สาเหตุสำคัญที่ส่งผลต่อค่าดัชนีวัดภาพลักษณ์</a:t>
            </a:r>
            <a:r>
              <a:rPr lang="th-TH" sz="3000" b="1" dirty="0" err="1">
                <a:solidFill>
                  <a:schemeClr val="bg1"/>
                </a:solidFill>
              </a:rPr>
              <a:t>คอร์รัป</a:t>
            </a:r>
            <a:r>
              <a:rPr lang="th-TH" sz="3000" b="1" dirty="0">
                <a:solidFill>
                  <a:schemeClr val="bg1"/>
                </a:solidFill>
              </a:rPr>
              <a:t>ชันของประเทศไทย</a:t>
            </a:r>
            <a:endParaRPr lang="th-TH" sz="3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rowallia New" pitchFamily="34" charset="-34"/>
              <a:cs typeface="+mn-cs"/>
            </a:endParaRPr>
          </a:p>
        </p:txBody>
      </p:sp>
      <p:pic>
        <p:nvPicPr>
          <p:cNvPr id="5" name="Picture 11" descr="logo1200t3 copy"/>
          <p:cNvPicPr>
            <a:picLocks noChangeAspect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146050" y="-26988"/>
            <a:ext cx="387350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386708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4968552"/>
          </a:xfrm>
        </p:spPr>
        <p:txBody>
          <a:bodyPr/>
          <a:lstStyle/>
          <a:p>
            <a:pPr marL="0" indent="0" algn="thaiDist">
              <a:buNone/>
            </a:pPr>
            <a:r>
              <a:rPr lang="th-TH" b="1" dirty="0" smtClean="0"/>
              <a:t>1. มีการประกาศเผยแพร่การจัดซื้อแต่ละโครงการไม่น้อยกว่าระยะเวลาตามที่กฎหมายกำหนด</a:t>
            </a:r>
          </a:p>
          <a:p>
            <a:pPr marL="0" indent="0" algn="thaiDist">
              <a:buNone/>
            </a:pPr>
            <a:r>
              <a:rPr lang="th-TH" b="1" dirty="0" smtClean="0"/>
              <a:t>2. มีการประกาศเผยแพร่หลักเกณฑ์ในการพิจารณาคัดเลือกตัดสินผลการจัดซื้อจัดจ้างแต่ละโครงการ</a:t>
            </a:r>
          </a:p>
          <a:p>
            <a:pPr marL="0" indent="0" algn="thaiDist">
              <a:buNone/>
            </a:pPr>
            <a:r>
              <a:rPr lang="th-TH" b="1" dirty="0" smtClean="0"/>
              <a:t>3. มีการประกาศวิธีการคำนวณราคากลางของแต่ละโครงการ</a:t>
            </a:r>
          </a:p>
          <a:p>
            <a:pPr marL="0" indent="0" algn="thaiDist">
              <a:buNone/>
            </a:pPr>
            <a:r>
              <a:rPr lang="th-TH" b="1" dirty="0" smtClean="0"/>
              <a:t>4. มีการประกาศรายชื่อผู้เสนอราคา/งานที่มีสิทธิได้รับการคัดเลือกของแต่ละโครงการ</a:t>
            </a:r>
          </a:p>
          <a:p>
            <a:pPr marL="0" indent="0" algn="thaiDist">
              <a:buNone/>
            </a:pPr>
            <a:r>
              <a:rPr lang="th-TH" b="1" dirty="0" smtClean="0"/>
              <a:t>5. มีการรายงานผลการจัดซื้อจัดจ้างแต่ละโครงการ พร้อมทั้งระบุวิธีการจัดซื้อจัดจ้างและเหตุผลที่ใช้ในการจัดซื้อจ้าง</a:t>
            </a:r>
            <a:endParaRPr lang="th-TH" b="1" dirty="0"/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0" y="-27"/>
            <a:ext cx="9144000" cy="584777"/>
          </a:xfrm>
          <a:prstGeom prst="rect">
            <a:avLst/>
          </a:prstGeom>
          <a:gradFill>
            <a:gsLst>
              <a:gs pos="0">
                <a:srgbClr val="5D417E"/>
              </a:gs>
              <a:gs pos="100000">
                <a:srgbClr val="7B58A6"/>
              </a:gs>
            </a:gsLst>
            <a:lin ang="16200000"/>
          </a:gradFill>
          <a:ln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anchorCtr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h-TH" sz="3200" b="1" kern="0" spc="50" dirty="0">
                <a:solidFill>
                  <a:srgbClr val="FCFCFD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ordia New" pitchFamily="34"/>
                <a:cs typeface="Cordia New"/>
              </a:rPr>
              <a:t>แบบ </a:t>
            </a:r>
            <a:r>
              <a:rPr lang="en-US" sz="3200" b="1" kern="0" spc="50" dirty="0">
                <a:solidFill>
                  <a:srgbClr val="FCFCFD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ordia New" pitchFamily="34"/>
                <a:cs typeface="+mn-cs"/>
              </a:rPr>
              <a:t>Evidence-Based &amp; Transparency Assessment: EBIT</a:t>
            </a:r>
            <a:endParaRPr lang="en-US" sz="3200" b="1" kern="0" spc="50" dirty="0">
              <a:solidFill>
                <a:srgbClr val="FCFCFD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Calibri"/>
              <a:cs typeface="+mn-cs"/>
            </a:endParaRPr>
          </a:p>
        </p:txBody>
      </p:sp>
      <p:pic>
        <p:nvPicPr>
          <p:cNvPr id="5" name="Picture 28" descr="logo1200t3 copy"/>
          <p:cNvPicPr>
            <a:picLocks noChangeAspect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146050" y="0"/>
            <a:ext cx="387350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838657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556825"/>
            <a:ext cx="8229600" cy="1143000"/>
          </a:xfrm>
        </p:spPr>
        <p:txBody>
          <a:bodyPr/>
          <a:lstStyle/>
          <a:p>
            <a:r>
              <a:rPr lang="th-TH" dirty="0" smtClean="0">
                <a:solidFill>
                  <a:srgbClr val="0070C0"/>
                </a:solidFill>
              </a:rPr>
              <a:t>คำแนะนำการตอบ</a:t>
            </a:r>
            <a:endParaRPr lang="th-TH" dirty="0">
              <a:solidFill>
                <a:srgbClr val="0070C0"/>
              </a:solidFill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h-TH" b="1" dirty="0" smtClean="0"/>
              <a:t>	สำหรับหน่วยงานที่มีการจัดซื้อจัดจ้างมากกว่า 5 โครงการ ให้แสดงหลักฐานเฉพาะโครงการที่มีงบประมาณสูงสุด จำนวน 5 โครงการ หากหน่วยงานมีการจัดซื้อจัดจ้างน้อยกว่า 5 โครงการ ให้แสดงหลักฐานการจัดซื้อจัดจ้างเท่าที่มี  </a:t>
            </a:r>
          </a:p>
          <a:p>
            <a:pPr marL="0" indent="0">
              <a:buNone/>
            </a:pPr>
            <a:r>
              <a:rPr lang="th-TH" b="1" dirty="0"/>
              <a:t>	</a:t>
            </a:r>
            <a:r>
              <a:rPr lang="th-TH" b="1" dirty="0" smtClean="0"/>
              <a:t>ทั้งนี้ เมื่อหน่วยงานได้ทำการพิจารณาคัดเลือกโครงการตามแนวทางข้างต้นแล้ว ให้ใช้หลักฐานโครงการนั้นๆ ประกอบการตอนข้อคำถาม 1-5 ดังนี้</a:t>
            </a:r>
            <a:endParaRPr lang="th-TH" b="1" dirty="0"/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0" y="-27"/>
            <a:ext cx="9144000" cy="584777"/>
          </a:xfrm>
          <a:prstGeom prst="rect">
            <a:avLst/>
          </a:prstGeom>
          <a:gradFill>
            <a:gsLst>
              <a:gs pos="0">
                <a:srgbClr val="5D417E"/>
              </a:gs>
              <a:gs pos="100000">
                <a:srgbClr val="7B58A6"/>
              </a:gs>
            </a:gsLst>
            <a:lin ang="16200000"/>
          </a:gradFill>
          <a:ln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anchorCtr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h-TH" sz="3200" b="1" kern="0" spc="50" dirty="0">
                <a:solidFill>
                  <a:srgbClr val="FCFCFD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ordia New" pitchFamily="34"/>
                <a:cs typeface="Cordia New"/>
              </a:rPr>
              <a:t>แบบ </a:t>
            </a:r>
            <a:r>
              <a:rPr lang="en-US" sz="3200" b="1" kern="0" spc="50" dirty="0">
                <a:solidFill>
                  <a:srgbClr val="FCFCFD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ordia New" pitchFamily="34"/>
                <a:cs typeface="+mn-cs"/>
              </a:rPr>
              <a:t>Evidence-Based &amp; Transparency Assessment: EBIT</a:t>
            </a:r>
            <a:endParaRPr lang="en-US" sz="3200" b="1" kern="0" spc="50" dirty="0">
              <a:solidFill>
                <a:srgbClr val="FCFCFD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Calibri"/>
              <a:cs typeface="+mn-cs"/>
            </a:endParaRPr>
          </a:p>
        </p:txBody>
      </p:sp>
      <p:pic>
        <p:nvPicPr>
          <p:cNvPr id="5" name="Picture 28" descr="logo1200t3 copy"/>
          <p:cNvPicPr>
            <a:picLocks noChangeAspect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146050" y="0"/>
            <a:ext cx="387350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723100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33400" y="1052736"/>
            <a:ext cx="8229600" cy="1575048"/>
          </a:xfrm>
        </p:spPr>
        <p:txBody>
          <a:bodyPr/>
          <a:lstStyle/>
          <a:p>
            <a:pPr algn="l"/>
            <a:r>
              <a:rPr lang="en-US" sz="3600" b="1" dirty="0" smtClean="0">
                <a:solidFill>
                  <a:srgbClr val="FF0000"/>
                </a:solidFill>
              </a:rPr>
              <a:t>EB2 : </a:t>
            </a:r>
            <a:r>
              <a:rPr lang="th-TH" sz="3600" b="1" dirty="0" smtClean="0">
                <a:solidFill>
                  <a:srgbClr val="FF0000"/>
                </a:solidFill>
              </a:rPr>
              <a:t>คำถามข้อที่ 1 </a:t>
            </a:r>
            <a:r>
              <a:rPr lang="en-US" sz="3600" b="1" dirty="0" smtClean="0"/>
              <a:t>“</a:t>
            </a:r>
            <a:r>
              <a:rPr lang="th-TH" sz="3600" b="1" dirty="0" smtClean="0"/>
              <a:t>มีการประกาศเผยแพร่การจัดซื้อจัดจ้างแต่ละโครงการล่วงหน้าไม่น้อยกว่าระยะเวลาตามที่กฎหมายของแต่ละหน่วยงานกำหนด หรือไม่</a:t>
            </a:r>
            <a:r>
              <a:rPr lang="en-US" sz="3600" b="1" dirty="0" smtClean="0"/>
              <a:t>”</a:t>
            </a:r>
            <a:endParaRPr lang="th-TH" sz="3600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533400" y="2924944"/>
            <a:ext cx="8229600" cy="218884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	</a:t>
            </a:r>
            <a:r>
              <a:rPr lang="th-TH" b="1" dirty="0" smtClean="0">
                <a:solidFill>
                  <a:srgbClr val="7030A0"/>
                </a:solidFill>
              </a:rPr>
              <a:t>หน่วยงานต้องแสดงหลักฐานเกี่ยวกับประกาศเผยแพร่การจัดซื้อจัดจ้างแต่ละโครงการ ที่มีการเผยแพร่ผ่านเว็บไซต์ของหน่วยงาน หรือสื่ออื่นๆ ที่ประชาชนสามารถเข้าตรวจดูได้ โดยโครงการนั้นจะต้องเป็นโครงการที่ได้มีการดำเนินการไปแล้ว</a:t>
            </a:r>
            <a:endParaRPr lang="th-TH" b="1" dirty="0">
              <a:solidFill>
                <a:srgbClr val="7030A0"/>
              </a:solidFill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0" y="-27"/>
            <a:ext cx="9144000" cy="584777"/>
          </a:xfrm>
          <a:prstGeom prst="rect">
            <a:avLst/>
          </a:prstGeom>
          <a:gradFill>
            <a:gsLst>
              <a:gs pos="0">
                <a:srgbClr val="5D417E"/>
              </a:gs>
              <a:gs pos="100000">
                <a:srgbClr val="7B58A6"/>
              </a:gs>
            </a:gsLst>
            <a:lin ang="16200000"/>
          </a:gradFill>
          <a:ln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anchorCtr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h-TH" sz="3200" b="1" kern="0" spc="50" dirty="0">
                <a:solidFill>
                  <a:srgbClr val="FCFCFD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ordia New" pitchFamily="34"/>
                <a:cs typeface="Cordia New"/>
              </a:rPr>
              <a:t>แบบ </a:t>
            </a:r>
            <a:r>
              <a:rPr lang="en-US" sz="3200" b="1" kern="0" spc="50" dirty="0">
                <a:solidFill>
                  <a:srgbClr val="FCFCFD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ordia New" pitchFamily="34"/>
                <a:cs typeface="+mn-cs"/>
              </a:rPr>
              <a:t>Evidence-Based &amp; Transparency Assessment: EBIT</a:t>
            </a:r>
            <a:endParaRPr lang="en-US" sz="3200" b="1" kern="0" spc="50" dirty="0">
              <a:solidFill>
                <a:srgbClr val="FCFCFD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Calibri"/>
              <a:cs typeface="+mn-cs"/>
            </a:endParaRPr>
          </a:p>
        </p:txBody>
      </p:sp>
      <p:pic>
        <p:nvPicPr>
          <p:cNvPr id="5" name="Picture 28" descr="logo1200t3 copy"/>
          <p:cNvPicPr>
            <a:picLocks noChangeAspect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146050" y="0"/>
            <a:ext cx="387350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831843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1656184"/>
          </a:xfrm>
        </p:spPr>
        <p:txBody>
          <a:bodyPr/>
          <a:lstStyle/>
          <a:p>
            <a:pPr algn="l"/>
            <a:r>
              <a:rPr lang="en-US" sz="3600" b="1" dirty="0" smtClean="0">
                <a:solidFill>
                  <a:srgbClr val="FF0000"/>
                </a:solidFill>
              </a:rPr>
              <a:t>EB2 : </a:t>
            </a:r>
            <a:r>
              <a:rPr lang="th-TH" sz="3600" b="1" dirty="0" smtClean="0">
                <a:solidFill>
                  <a:srgbClr val="FF0000"/>
                </a:solidFill>
              </a:rPr>
              <a:t>คำถามที่ 2 </a:t>
            </a:r>
            <a:r>
              <a:rPr lang="en-US" sz="3600" b="1" dirty="0" smtClean="0"/>
              <a:t>“</a:t>
            </a:r>
            <a:r>
              <a:rPr lang="th-TH" sz="3600" b="1" dirty="0" smtClean="0"/>
              <a:t>มีการประกาศเผยแพร่หลักเกณฑ์ในการพิจารณาคัดเลือกตัดสินผลการจัดซื้อจัดจ้างแต่ละโครงการ หรือไม่</a:t>
            </a:r>
            <a:r>
              <a:rPr lang="en-US" sz="3600" b="1" dirty="0" smtClean="0"/>
              <a:t>” </a:t>
            </a:r>
            <a:endParaRPr lang="th-TH" sz="3600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611560" y="2852936"/>
            <a:ext cx="8153400" cy="2260848"/>
          </a:xfrm>
        </p:spPr>
        <p:txBody>
          <a:bodyPr/>
          <a:lstStyle/>
          <a:p>
            <a:pPr marL="0" indent="0" algn="thaiDist">
              <a:buNone/>
            </a:pPr>
            <a:r>
              <a:rPr lang="th-TH" b="1" dirty="0">
                <a:solidFill>
                  <a:srgbClr val="7030A0"/>
                </a:solidFill>
              </a:rPr>
              <a:t>	</a:t>
            </a:r>
            <a:r>
              <a:rPr lang="th-TH" b="1" dirty="0" smtClean="0">
                <a:solidFill>
                  <a:srgbClr val="7030A0"/>
                </a:solidFill>
              </a:rPr>
              <a:t>หน่วยงานต้องแสดงหลักฐานเกี่ยวกับการประกาศเผยแพร่หลักเกณฑ์ในการพิจารณาคัดเลือกตัดสินผลการจัดซื้อจัดจ้างแต่ละโครงการ ซึ่งจะต้องเป็นโครงการที่ดำเนินการไปแล้ว โดยเผยแผ่ผ่านเว็บไซต์ของหน่วยงานหรือสื่ออื่นๆ ที่ประชาชนสามารถเข้าตรวจดูได้</a:t>
            </a:r>
            <a:endParaRPr lang="th-TH" b="1" dirty="0">
              <a:solidFill>
                <a:srgbClr val="7030A0"/>
              </a:solidFill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0" y="-27"/>
            <a:ext cx="9144000" cy="584777"/>
          </a:xfrm>
          <a:prstGeom prst="rect">
            <a:avLst/>
          </a:prstGeom>
          <a:gradFill>
            <a:gsLst>
              <a:gs pos="0">
                <a:srgbClr val="5D417E"/>
              </a:gs>
              <a:gs pos="100000">
                <a:srgbClr val="7B58A6"/>
              </a:gs>
            </a:gsLst>
            <a:lin ang="16200000"/>
          </a:gradFill>
          <a:ln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anchorCtr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h-TH" sz="3200" b="1" kern="0" spc="50" dirty="0">
                <a:solidFill>
                  <a:srgbClr val="FCFCFD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ordia New" pitchFamily="34"/>
                <a:cs typeface="Cordia New"/>
              </a:rPr>
              <a:t>แบบ </a:t>
            </a:r>
            <a:r>
              <a:rPr lang="en-US" sz="3200" b="1" kern="0" spc="50" dirty="0">
                <a:solidFill>
                  <a:srgbClr val="FCFCFD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ordia New" pitchFamily="34"/>
                <a:cs typeface="+mn-cs"/>
              </a:rPr>
              <a:t>Evidence-Based &amp; Transparency Assessment: EBIT</a:t>
            </a:r>
            <a:endParaRPr lang="en-US" sz="3200" b="1" kern="0" spc="50" dirty="0">
              <a:solidFill>
                <a:srgbClr val="FCFCFD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Calibri"/>
              <a:cs typeface="+mn-cs"/>
            </a:endParaRPr>
          </a:p>
        </p:txBody>
      </p:sp>
      <p:pic>
        <p:nvPicPr>
          <p:cNvPr id="5" name="Picture 28" descr="logo1200t3 copy"/>
          <p:cNvPicPr>
            <a:picLocks noChangeAspect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146050" y="0"/>
            <a:ext cx="387350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215657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143000"/>
          </a:xfrm>
        </p:spPr>
        <p:txBody>
          <a:bodyPr/>
          <a:lstStyle/>
          <a:p>
            <a:pPr algn="l"/>
            <a:r>
              <a:rPr lang="en-US" sz="3600" b="1" dirty="0" smtClean="0">
                <a:solidFill>
                  <a:srgbClr val="FF0000"/>
                </a:solidFill>
              </a:rPr>
              <a:t>EB2 : </a:t>
            </a:r>
            <a:r>
              <a:rPr lang="th-TH" sz="3600" b="1" dirty="0" smtClean="0">
                <a:solidFill>
                  <a:srgbClr val="FF0000"/>
                </a:solidFill>
              </a:rPr>
              <a:t>คำถามข้อที่ 3 </a:t>
            </a:r>
            <a:r>
              <a:rPr lang="en-US" sz="3600" b="1" dirty="0" smtClean="0"/>
              <a:t>“ </a:t>
            </a:r>
            <a:r>
              <a:rPr lang="th-TH" sz="3600" b="1" dirty="0" smtClean="0"/>
              <a:t>การประกาศวิธีการคำนวณราคากลางของแต่ละโครงการ หรือไม่</a:t>
            </a:r>
            <a:r>
              <a:rPr lang="en-US" sz="3600" b="1" dirty="0" smtClean="0"/>
              <a:t>”</a:t>
            </a:r>
            <a:endParaRPr lang="th-TH" sz="3600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4392488"/>
          </a:xfrm>
        </p:spPr>
        <p:txBody>
          <a:bodyPr/>
          <a:lstStyle/>
          <a:p>
            <a:pPr marL="0" indent="0" algn="thaiDist">
              <a:buNone/>
            </a:pPr>
            <a:r>
              <a:rPr lang="en-US" b="1" dirty="0" smtClean="0">
                <a:solidFill>
                  <a:srgbClr val="7030A0"/>
                </a:solidFill>
              </a:rPr>
              <a:t>	</a:t>
            </a:r>
            <a:r>
              <a:rPr lang="th-TH" b="1" dirty="0" smtClean="0">
                <a:solidFill>
                  <a:srgbClr val="7030A0"/>
                </a:solidFill>
              </a:rPr>
              <a:t>หน่วยงานต้องแสดงหลักฐานเกี่ยวกับการประกาศวิธีการคำนวณราคากลางของแต่ละโครงการที่ได้ดำเนินการไปแล้ว ผ่านเว็บไซต์ของหน่วยงาน หรือระบบข้อมูลทางอิเล็กทรอนิกส์ หรือสื่ออื่นๆ ที่ประชาชนสามารถเข้าตรวจดูได้ เพื่อให้เป็นไปตามมติคณะรัฐมนตรี เมื่อวันที่ 12 กุมภาพันธ์ 2556 ซึ่งได้เห็นชอบแนวทางและวิธีปฏิบัติในการเปิดเผยราคากลางของทางราชการ ซึ่งเป็นไปตามพระราชบัญญัติประกอบรัฐธรรมนูญว่าด้วยการป้องกันและปราบปรามการทุจริต พ.ศ. 2542 และที่แก้ไขเพิ่มเติม มาตรา 103/7 วรรคหนึ่ง</a:t>
            </a:r>
            <a:endParaRPr lang="th-TH" b="1" dirty="0">
              <a:solidFill>
                <a:srgbClr val="7030A0"/>
              </a:solidFill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0" y="-27"/>
            <a:ext cx="9144000" cy="584777"/>
          </a:xfrm>
          <a:prstGeom prst="rect">
            <a:avLst/>
          </a:prstGeom>
          <a:gradFill>
            <a:gsLst>
              <a:gs pos="0">
                <a:srgbClr val="5D417E"/>
              </a:gs>
              <a:gs pos="100000">
                <a:srgbClr val="7B58A6"/>
              </a:gs>
            </a:gsLst>
            <a:lin ang="16200000"/>
          </a:gradFill>
          <a:ln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anchorCtr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h-TH" sz="3200" b="1" kern="0" spc="50" dirty="0">
                <a:solidFill>
                  <a:srgbClr val="FCFCFD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ordia New" pitchFamily="34"/>
                <a:cs typeface="Cordia New"/>
              </a:rPr>
              <a:t>แบบ </a:t>
            </a:r>
            <a:r>
              <a:rPr lang="en-US" sz="3200" b="1" kern="0" spc="50" dirty="0">
                <a:solidFill>
                  <a:srgbClr val="FCFCFD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ordia New" pitchFamily="34"/>
                <a:cs typeface="+mn-cs"/>
              </a:rPr>
              <a:t>Evidence-Based &amp; Transparency Assessment: EBIT</a:t>
            </a:r>
            <a:endParaRPr lang="en-US" sz="3200" b="1" kern="0" spc="50" dirty="0">
              <a:solidFill>
                <a:srgbClr val="FCFCFD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Calibri"/>
              <a:cs typeface="+mn-cs"/>
            </a:endParaRPr>
          </a:p>
        </p:txBody>
      </p:sp>
      <p:pic>
        <p:nvPicPr>
          <p:cNvPr id="5" name="Picture 28" descr="logo1200t3 copy"/>
          <p:cNvPicPr>
            <a:picLocks noChangeAspect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146050" y="0"/>
            <a:ext cx="387350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610574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52836" y="836712"/>
            <a:ext cx="8229600" cy="1143000"/>
          </a:xfrm>
        </p:spPr>
        <p:txBody>
          <a:bodyPr/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EB2 : </a:t>
            </a:r>
            <a:r>
              <a:rPr lang="th-TH" sz="3600" b="1" dirty="0" smtClean="0">
                <a:solidFill>
                  <a:srgbClr val="FF0000"/>
                </a:solidFill>
              </a:rPr>
              <a:t>คำถามข้อที่ 4 </a:t>
            </a:r>
            <a:r>
              <a:rPr lang="en-US" sz="3600" b="1" dirty="0" smtClean="0"/>
              <a:t>“</a:t>
            </a:r>
            <a:r>
              <a:rPr lang="th-TH" sz="3600" b="1" dirty="0" smtClean="0"/>
              <a:t>มีการประกาศรายชื่อผู้เสนอราคา/งานที่มีสิทธิได้รับการคัดเลือกแต่ละโครงการ หรือไม่</a:t>
            </a:r>
            <a:r>
              <a:rPr lang="en-US" sz="3600" b="1" dirty="0" smtClean="0"/>
              <a:t>”</a:t>
            </a:r>
            <a:endParaRPr lang="th-TH" sz="3600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683568" y="2204864"/>
            <a:ext cx="8229600" cy="2952328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7030A0"/>
                </a:solidFill>
              </a:rPr>
              <a:t>	</a:t>
            </a:r>
            <a:r>
              <a:rPr lang="th-TH" b="1" dirty="0" smtClean="0">
                <a:solidFill>
                  <a:srgbClr val="7030A0"/>
                </a:solidFill>
              </a:rPr>
              <a:t>หน่วยงานต้องแสดงหลักฐานเกี่ยวกับการประกาศรายชื่อผู้ชนะการเสนอราคา/งานของแต่ละโครงการที่ได้รับการคัดเลือก โดยต้องเป็นโครงการที่ได้ดำเนินการไปแล้วในปีงบประมาณ พ.ศ. 2558 ผ่านเว็บไซต์ของหน่วยงานหรือสื่ออื่นๆ ที่ประชาชนสามารถเข้าตรวจดูได้</a:t>
            </a:r>
            <a:endParaRPr lang="th-TH" b="1" dirty="0">
              <a:solidFill>
                <a:srgbClr val="7030A0"/>
              </a:solidFill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0" y="-27"/>
            <a:ext cx="9144000" cy="584777"/>
          </a:xfrm>
          <a:prstGeom prst="rect">
            <a:avLst/>
          </a:prstGeom>
          <a:gradFill>
            <a:gsLst>
              <a:gs pos="0">
                <a:srgbClr val="5D417E"/>
              </a:gs>
              <a:gs pos="100000">
                <a:srgbClr val="7B58A6"/>
              </a:gs>
            </a:gsLst>
            <a:lin ang="16200000"/>
          </a:gradFill>
          <a:ln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anchorCtr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h-TH" sz="3200" b="1" kern="0" spc="50" dirty="0">
                <a:solidFill>
                  <a:srgbClr val="FCFCFD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ordia New" pitchFamily="34"/>
                <a:cs typeface="Cordia New"/>
              </a:rPr>
              <a:t>แบบ </a:t>
            </a:r>
            <a:r>
              <a:rPr lang="en-US" sz="3200" b="1" kern="0" spc="50" dirty="0">
                <a:solidFill>
                  <a:srgbClr val="FCFCFD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ordia New" pitchFamily="34"/>
                <a:cs typeface="+mn-cs"/>
              </a:rPr>
              <a:t>Evidence-Based &amp; Transparency Assessment: EBIT</a:t>
            </a:r>
            <a:endParaRPr lang="en-US" sz="3200" b="1" kern="0" spc="50" dirty="0">
              <a:solidFill>
                <a:srgbClr val="FCFCFD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Calibri"/>
              <a:cs typeface="+mn-cs"/>
            </a:endParaRPr>
          </a:p>
        </p:txBody>
      </p:sp>
      <p:pic>
        <p:nvPicPr>
          <p:cNvPr id="5" name="Picture 28" descr="logo1200t3 copy"/>
          <p:cNvPicPr>
            <a:picLocks noChangeAspect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146050" y="0"/>
            <a:ext cx="387350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872871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54090" y="836712"/>
            <a:ext cx="8229600" cy="1719064"/>
          </a:xfrm>
        </p:spPr>
        <p:txBody>
          <a:bodyPr/>
          <a:lstStyle/>
          <a:p>
            <a:pPr algn="thaiDist"/>
            <a:r>
              <a:rPr lang="en-US" sz="3600" b="1" dirty="0" smtClean="0">
                <a:solidFill>
                  <a:srgbClr val="FF0000"/>
                </a:solidFill>
              </a:rPr>
              <a:t>EB2 : </a:t>
            </a:r>
            <a:r>
              <a:rPr lang="th-TH" sz="3600" b="1" dirty="0" smtClean="0">
                <a:solidFill>
                  <a:srgbClr val="FF0000"/>
                </a:solidFill>
              </a:rPr>
              <a:t>คำถามข้อที่ 5 </a:t>
            </a:r>
            <a:r>
              <a:rPr lang="en-US" sz="3600" b="1" dirty="0" smtClean="0"/>
              <a:t>“</a:t>
            </a:r>
            <a:r>
              <a:rPr lang="th-TH" sz="3600" b="1" dirty="0" smtClean="0"/>
              <a:t>มีการรายงานผลการจัดซื้อจัดจ้างแต่ละโครงการ พร้อมระบุวิธีการจัดซื้อจัดจ้างและเหตุผลที่ใช้ในการตัดสินผลการจัดซื้อจัดจ้าง หรือไม่</a:t>
            </a:r>
            <a:r>
              <a:rPr lang="en-US" sz="3600" b="1" dirty="0" smtClean="0"/>
              <a:t>”</a:t>
            </a:r>
            <a:endParaRPr lang="th-TH" sz="3600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2780928"/>
            <a:ext cx="8229600" cy="3124944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	</a:t>
            </a:r>
            <a:r>
              <a:rPr lang="th-TH" b="1" dirty="0" smtClean="0"/>
              <a:t>หน่วยงานต้องแสดงหลักฐานเกี่ยวกับการประกาศรายงานผลการจัดซื้อจัดจ้างแต่ละโครงการที่ได้ดำเนินงานตามโครงการไปแล้ว ในปีงบประมาณ พ.ศ. 2558 ผ่านเว็บไซต์ของหน่วยงาน หรือสื่ออื่นๆ ที่ประชาชนสามารถเข้าตรวจดูได้ โดยต้องมีการระบุวิธีการจัดซื้อจัดจ้าง เช่น วิธีการประกวดราคา วิธีการสอบราคา รวมถึงระบุเหตุผลที่ใช้ในการตัดสินผลการจัดซื้อจัดจ้างโครงการนั้นๆ ด้วย</a:t>
            </a:r>
            <a:endParaRPr lang="th-TH" b="1" dirty="0"/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0" y="-27"/>
            <a:ext cx="9144000" cy="584777"/>
          </a:xfrm>
          <a:prstGeom prst="rect">
            <a:avLst/>
          </a:prstGeom>
          <a:gradFill>
            <a:gsLst>
              <a:gs pos="0">
                <a:srgbClr val="5D417E"/>
              </a:gs>
              <a:gs pos="100000">
                <a:srgbClr val="7B58A6"/>
              </a:gs>
            </a:gsLst>
            <a:lin ang="16200000"/>
          </a:gradFill>
          <a:ln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anchorCtr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h-TH" sz="3200" b="1" kern="0" spc="50" dirty="0">
                <a:solidFill>
                  <a:srgbClr val="FCFCFD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ordia New" pitchFamily="34"/>
                <a:cs typeface="Cordia New"/>
              </a:rPr>
              <a:t>แบบ </a:t>
            </a:r>
            <a:r>
              <a:rPr lang="en-US" sz="3200" b="1" kern="0" spc="50" dirty="0">
                <a:solidFill>
                  <a:srgbClr val="FCFCFD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ordia New" pitchFamily="34"/>
                <a:cs typeface="+mn-cs"/>
              </a:rPr>
              <a:t>Evidence-Based &amp; Transparency Assessment: EBIT</a:t>
            </a:r>
            <a:endParaRPr lang="en-US" sz="3200" b="1" kern="0" spc="50" dirty="0">
              <a:solidFill>
                <a:srgbClr val="FCFCFD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Calibri"/>
              <a:cs typeface="+mn-cs"/>
            </a:endParaRPr>
          </a:p>
        </p:txBody>
      </p:sp>
      <p:pic>
        <p:nvPicPr>
          <p:cNvPr id="5" name="Picture 28" descr="logo1200t3 copy"/>
          <p:cNvPicPr>
            <a:picLocks noChangeAspect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146050" y="0"/>
            <a:ext cx="387350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75549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15403" y="584750"/>
            <a:ext cx="8964488" cy="1143000"/>
          </a:xfrm>
        </p:spPr>
        <p:txBody>
          <a:bodyPr/>
          <a:lstStyle/>
          <a:p>
            <a:pPr algn="l"/>
            <a:r>
              <a:rPr lang="en-US" sz="3600" b="1" dirty="0" smtClean="0">
                <a:solidFill>
                  <a:srgbClr val="FF0000"/>
                </a:solidFill>
              </a:rPr>
              <a:t>EB3 “</a:t>
            </a:r>
            <a:r>
              <a:rPr lang="th-TH" sz="3600" b="1" dirty="0" smtClean="0">
                <a:solidFill>
                  <a:srgbClr val="FF0000"/>
                </a:solidFill>
              </a:rPr>
              <a:t>การวิเคราะห์ การพัฒนาแผน และกระบวนการจัดซื้อจัดจ้าง</a:t>
            </a:r>
            <a:r>
              <a:rPr lang="en-US" sz="3600" b="1" dirty="0" smtClean="0">
                <a:solidFill>
                  <a:srgbClr val="FF0000"/>
                </a:solidFill>
              </a:rPr>
              <a:t>”</a:t>
            </a:r>
            <a:endParaRPr lang="th-TH" sz="3600" b="1" dirty="0">
              <a:solidFill>
                <a:srgbClr val="FF0000"/>
              </a:solidFill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184576"/>
          </a:xfrm>
        </p:spPr>
        <p:txBody>
          <a:bodyPr/>
          <a:lstStyle/>
          <a:p>
            <a:pPr marL="0" indent="0" algn="thaiDist">
              <a:buNone/>
            </a:pPr>
            <a:r>
              <a:rPr lang="th-TH" b="1" u="sng" dirty="0" smtClean="0">
                <a:solidFill>
                  <a:srgbClr val="00B050"/>
                </a:solidFill>
              </a:rPr>
              <a:t>วัตถุประสงค์ของคำถาม</a:t>
            </a:r>
          </a:p>
          <a:p>
            <a:pPr marL="0" indent="0" algn="thaiDist">
              <a:buNone/>
            </a:pPr>
            <a:r>
              <a:rPr lang="th-TH" b="1" dirty="0"/>
              <a:t>	</a:t>
            </a:r>
            <a:r>
              <a:rPr lang="th-TH" b="1" dirty="0" smtClean="0"/>
              <a:t>เพื่อให้หน่วยงานมีการวิเคราะห์ การพัฒนาแผน และกระบวนการจัดซื้อจัดจ้างประจำปีด้วยความโปร่งใส และมีประสิทธิภาพ</a:t>
            </a:r>
          </a:p>
          <a:p>
            <a:pPr marL="0" indent="0" algn="thaiDist">
              <a:buNone/>
            </a:pPr>
            <a:r>
              <a:rPr lang="th-TH" b="1" u="sng" dirty="0" smtClean="0">
                <a:solidFill>
                  <a:srgbClr val="00B050"/>
                </a:solidFill>
              </a:rPr>
              <a:t>คำอธิบาย</a:t>
            </a:r>
          </a:p>
          <a:p>
            <a:pPr marL="0" indent="0" algn="thaiDist">
              <a:spcBef>
                <a:spcPts val="0"/>
              </a:spcBef>
              <a:buNone/>
            </a:pPr>
            <a:r>
              <a:rPr lang="th-TH" b="1" dirty="0"/>
              <a:t>	</a:t>
            </a:r>
            <a:r>
              <a:rPr lang="th-TH" b="1" dirty="0" smtClean="0"/>
              <a:t>หน่วยงานควรมีระบบข้อมูลเกี่ยวกับการจัดซื้อจัดจ้าง ซึ่งอาจอยู่ในรูปแบบฐานข้อมูล โดยระบุข้อมูลอย่างน้อยเกี่ยวกับร้อยละของจำนวนโครงการจำแนกตามวิธีการจัดซื้อจัดจ้าง และร้อยละของจำนวนงบประมาณจำแนกตามวิธีการจัดซื้อจัดจ้าง เพื่อใช้ในการวางแผนการจัดซื้อจัดจ้างของหน่วยงานต่อไป</a:t>
            </a:r>
            <a:endParaRPr lang="th-TH" b="1" dirty="0"/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0" y="-27"/>
            <a:ext cx="9144000" cy="584777"/>
          </a:xfrm>
          <a:prstGeom prst="rect">
            <a:avLst/>
          </a:prstGeom>
          <a:gradFill>
            <a:gsLst>
              <a:gs pos="0">
                <a:srgbClr val="5D417E"/>
              </a:gs>
              <a:gs pos="100000">
                <a:srgbClr val="7B58A6"/>
              </a:gs>
            </a:gsLst>
            <a:lin ang="16200000"/>
          </a:gradFill>
          <a:ln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anchorCtr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h-TH" sz="3200" b="1" kern="0" spc="50" dirty="0">
                <a:solidFill>
                  <a:srgbClr val="FCFCFD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ordia New" pitchFamily="34"/>
                <a:cs typeface="Cordia New"/>
              </a:rPr>
              <a:t>แบบ </a:t>
            </a:r>
            <a:r>
              <a:rPr lang="en-US" sz="3200" b="1" kern="0" spc="50" dirty="0">
                <a:solidFill>
                  <a:srgbClr val="FCFCFD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ordia New" pitchFamily="34"/>
                <a:cs typeface="+mn-cs"/>
              </a:rPr>
              <a:t>Evidence-Based &amp; Transparency Assessment: EBIT</a:t>
            </a:r>
            <a:endParaRPr lang="en-US" sz="3200" b="1" kern="0" spc="50" dirty="0">
              <a:solidFill>
                <a:srgbClr val="FCFCFD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Calibri"/>
              <a:cs typeface="+mn-cs"/>
            </a:endParaRPr>
          </a:p>
        </p:txBody>
      </p:sp>
      <p:pic>
        <p:nvPicPr>
          <p:cNvPr id="5" name="Picture 28" descr="logo1200t3 copy"/>
          <p:cNvPicPr>
            <a:picLocks noChangeAspect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146050" y="0"/>
            <a:ext cx="387350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636937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544950"/>
            <a:ext cx="8229600" cy="1143000"/>
          </a:xfrm>
        </p:spPr>
        <p:txBody>
          <a:bodyPr/>
          <a:lstStyle/>
          <a:p>
            <a:pPr algn="l"/>
            <a:r>
              <a:rPr lang="en-US" sz="3600" b="1" dirty="0" smtClean="0">
                <a:solidFill>
                  <a:srgbClr val="FF0000"/>
                </a:solidFill>
              </a:rPr>
              <a:t>EB3 : </a:t>
            </a:r>
            <a:r>
              <a:rPr lang="th-TH" sz="3600" b="1" dirty="0" smtClean="0">
                <a:solidFill>
                  <a:srgbClr val="FF0000"/>
                </a:solidFill>
              </a:rPr>
              <a:t>คำถามข้อที่ 1 </a:t>
            </a:r>
            <a:r>
              <a:rPr lang="en-US" sz="3600" b="1" dirty="0" smtClean="0"/>
              <a:t>“</a:t>
            </a:r>
            <a:r>
              <a:rPr lang="th-TH" sz="3600" b="1" dirty="0" smtClean="0"/>
              <a:t>มีการจัดทำรายงานผลการจัดซื้อจัดจ้าง ประจำปีงบประมาณ พ.ศ. 2557 หรือไม่</a:t>
            </a:r>
            <a:r>
              <a:rPr lang="en-US" sz="3600" b="1" dirty="0" smtClean="0"/>
              <a:t>”</a:t>
            </a:r>
            <a:endParaRPr lang="th-TH" sz="3600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	</a:t>
            </a:r>
            <a:r>
              <a:rPr lang="en-US" b="1" dirty="0" smtClean="0">
                <a:solidFill>
                  <a:srgbClr val="FF0000"/>
                </a:solidFill>
              </a:rPr>
              <a:t>“</a:t>
            </a:r>
            <a:r>
              <a:rPr lang="th-TH" b="1" dirty="0" smtClean="0">
                <a:solidFill>
                  <a:srgbClr val="FF0000"/>
                </a:solidFill>
              </a:rPr>
              <a:t>รายงานผลการจัดซื้อจัดจ้างประจำปี</a:t>
            </a:r>
            <a:r>
              <a:rPr lang="en-US" b="1" dirty="0" smtClean="0">
                <a:solidFill>
                  <a:srgbClr val="FF0000"/>
                </a:solidFill>
              </a:rPr>
              <a:t>” </a:t>
            </a:r>
            <a:r>
              <a:rPr lang="th-TH" b="1" dirty="0" smtClean="0"/>
              <a:t>หมายถึง รายงานที่หน่วยงานได้จัดทำขึ้นเพื่อแสดงว่าในรอบปีที่ผ่านมา ผลการดำเนินการจัดซื้อจัดจ้างโครงการต่างๆ ตามแผนปฏิบัติการจัดซื้อจัดจ้างประจำปีเป็นอย่างไร เสร็จสิ้นกี่โครงการ ยังไม่ได้ดำเนินการกี่โครงการ และต้องกันเงินไว้เบิกเหลื่อมปีกี่โครงการ รวมทั้งโครงการที่ได้ดำเนินการเสร็จสิ้นไปแล้วนั้น ใช้วีการจัดซื้อจัดจ้างด้วยวิธีใด</a:t>
            </a:r>
          </a:p>
          <a:p>
            <a:pPr marL="0" indent="0">
              <a:buNone/>
            </a:pPr>
            <a:r>
              <a:rPr lang="th-TH" b="1" dirty="0"/>
              <a:t>	</a:t>
            </a:r>
            <a:r>
              <a:rPr lang="th-TH" b="1" dirty="0" smtClean="0">
                <a:solidFill>
                  <a:srgbClr val="7030A0"/>
                </a:solidFill>
              </a:rPr>
              <a:t>หน่วยงานต้องแสดงหลักฐานเกี่ยวกับรายงานผลการจัดซื้อจัดจ้าง ประจำปีงบประมาณ พ.ศ. 2557 โดยในรายงานนั้นต้องมีรายละเอียดเกี่ยวกับการสรุปผลการจัดซื้อจัดจ้างตามคำนิยามข้างต้นด้วย</a:t>
            </a:r>
            <a:endParaRPr lang="th-TH" b="1" dirty="0">
              <a:solidFill>
                <a:srgbClr val="7030A0"/>
              </a:solidFill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0" y="-27"/>
            <a:ext cx="9144000" cy="584777"/>
          </a:xfrm>
          <a:prstGeom prst="rect">
            <a:avLst/>
          </a:prstGeom>
          <a:gradFill>
            <a:gsLst>
              <a:gs pos="0">
                <a:srgbClr val="5D417E"/>
              </a:gs>
              <a:gs pos="100000">
                <a:srgbClr val="7B58A6"/>
              </a:gs>
            </a:gsLst>
            <a:lin ang="16200000"/>
          </a:gradFill>
          <a:ln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anchorCtr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h-TH" sz="3200" b="1" kern="0" spc="50" dirty="0">
                <a:solidFill>
                  <a:srgbClr val="FCFCFD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ordia New" pitchFamily="34"/>
                <a:cs typeface="Cordia New"/>
              </a:rPr>
              <a:t>แบบ </a:t>
            </a:r>
            <a:r>
              <a:rPr lang="en-US" sz="3200" b="1" kern="0" spc="50" dirty="0">
                <a:solidFill>
                  <a:srgbClr val="FCFCFD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ordia New" pitchFamily="34"/>
                <a:cs typeface="+mn-cs"/>
              </a:rPr>
              <a:t>Evidence-Based &amp; Transparency Assessment: EBIT</a:t>
            </a:r>
            <a:endParaRPr lang="en-US" sz="3200" b="1" kern="0" spc="50" dirty="0">
              <a:solidFill>
                <a:srgbClr val="FCFCFD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Calibri"/>
              <a:cs typeface="+mn-cs"/>
            </a:endParaRPr>
          </a:p>
        </p:txBody>
      </p:sp>
      <p:pic>
        <p:nvPicPr>
          <p:cNvPr id="5" name="Picture 28" descr="logo1200t3 copy"/>
          <p:cNvPicPr>
            <a:picLocks noChangeAspect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146050" y="0"/>
            <a:ext cx="387350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510924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1143000"/>
          </a:xfrm>
        </p:spPr>
        <p:txBody>
          <a:bodyPr/>
          <a:lstStyle/>
          <a:p>
            <a:pPr algn="l"/>
            <a:r>
              <a:rPr lang="en-US" sz="3600" b="1" dirty="0" smtClean="0">
                <a:solidFill>
                  <a:srgbClr val="FF0000"/>
                </a:solidFill>
              </a:rPr>
              <a:t>EB3 : </a:t>
            </a:r>
            <a:r>
              <a:rPr lang="th-TH" sz="3600" b="1" dirty="0" smtClean="0">
                <a:solidFill>
                  <a:srgbClr val="FF0000"/>
                </a:solidFill>
              </a:rPr>
              <a:t>คำถามข้อที่ 2 </a:t>
            </a:r>
            <a:r>
              <a:rPr lang="en-US" sz="3600" b="1" dirty="0" smtClean="0"/>
              <a:t>“</a:t>
            </a:r>
            <a:r>
              <a:rPr lang="th-TH" sz="3600" b="1" dirty="0" smtClean="0"/>
              <a:t>มีการจัดทำรายงานการวิเคราะห์ผลการจัดซื้อจัดจ้างประจำปีงบประมาณ พ.ศ. 2557 หรือไม่</a:t>
            </a:r>
            <a:r>
              <a:rPr lang="en-US" sz="3600" b="1" dirty="0" smtClean="0"/>
              <a:t>”</a:t>
            </a:r>
            <a:endParaRPr lang="th-TH" sz="3600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701008"/>
          </a:xfrm>
        </p:spPr>
        <p:txBody>
          <a:bodyPr/>
          <a:lstStyle/>
          <a:p>
            <a:pPr marL="0" indent="0" algn="thaiDist">
              <a:buNone/>
            </a:pPr>
            <a:r>
              <a:rPr lang="en-US" dirty="0">
                <a:solidFill>
                  <a:srgbClr val="7030A0"/>
                </a:solidFill>
              </a:rPr>
              <a:t>	</a:t>
            </a:r>
            <a:r>
              <a:rPr lang="th-TH" b="1" dirty="0" smtClean="0">
                <a:solidFill>
                  <a:srgbClr val="7030A0"/>
                </a:solidFill>
              </a:rPr>
              <a:t>หน่วยงานต้องแสดงหลักฐานเกี่ยวกับ</a:t>
            </a:r>
            <a:r>
              <a:rPr lang="en-US" b="1" dirty="0" smtClean="0">
                <a:solidFill>
                  <a:srgbClr val="7030A0"/>
                </a:solidFill>
              </a:rPr>
              <a:t>“</a:t>
            </a:r>
            <a:r>
              <a:rPr lang="th-TH" b="1" dirty="0" smtClean="0">
                <a:solidFill>
                  <a:srgbClr val="7030A0"/>
                </a:solidFill>
              </a:rPr>
              <a:t>รายงานการวิเคราะห์ผลการจัดซื้อจัดจ้างประจำปีงบประมาณ พ.ศ. 2557</a:t>
            </a:r>
            <a:r>
              <a:rPr lang="en-US" b="1" dirty="0" smtClean="0">
                <a:solidFill>
                  <a:srgbClr val="7030A0"/>
                </a:solidFill>
              </a:rPr>
              <a:t>” </a:t>
            </a:r>
            <a:r>
              <a:rPr lang="th-TH" b="1" dirty="0" smtClean="0">
                <a:solidFill>
                  <a:srgbClr val="7030A0"/>
                </a:solidFill>
              </a:rPr>
              <a:t>เช่น ในรอบปีที่ผ่านมามีอุปสรรคหรือข้อจำกัดอย่างไร หน่วยงานสามารถประหยัดงบประมาณได้เท่าไร มีการวิเคราะห์ความเสี่ยงของการจัดซื้อจัดจ้างโดยวิธีพิเศษหรือไม่ มีการจัดจ้างโครงการนอกแผนจัดซื้อจัดจ้างหรือไม่ มีแนวทางที่จะปรับปรุงประสิทธิภาพของการจัดหาพัสดุอย่างไร ผลผลิตและผลลัพธ์จากโครงการบรรลุเป้าหมายและวัตถุประสงค์ของโครงการที่กำหนดไว้หรือไม่ เป็นต้น</a:t>
            </a:r>
            <a:endParaRPr lang="th-TH" b="1" dirty="0">
              <a:solidFill>
                <a:srgbClr val="7030A0"/>
              </a:solidFill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0" y="-27"/>
            <a:ext cx="9144000" cy="584777"/>
          </a:xfrm>
          <a:prstGeom prst="rect">
            <a:avLst/>
          </a:prstGeom>
          <a:gradFill>
            <a:gsLst>
              <a:gs pos="0">
                <a:srgbClr val="5D417E"/>
              </a:gs>
              <a:gs pos="100000">
                <a:srgbClr val="7B58A6"/>
              </a:gs>
            </a:gsLst>
            <a:lin ang="16200000"/>
          </a:gradFill>
          <a:ln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anchorCtr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h-TH" sz="3200" b="1" kern="0" spc="50" dirty="0">
                <a:solidFill>
                  <a:srgbClr val="FCFCFD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ordia New" pitchFamily="34"/>
                <a:cs typeface="Cordia New"/>
              </a:rPr>
              <a:t>แบบ </a:t>
            </a:r>
            <a:r>
              <a:rPr lang="en-US" sz="3200" b="1" kern="0" spc="50" dirty="0">
                <a:solidFill>
                  <a:srgbClr val="FCFCFD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ordia New" pitchFamily="34"/>
                <a:cs typeface="+mn-cs"/>
              </a:rPr>
              <a:t>Evidence-Based &amp; Transparency Assessment: EBIT</a:t>
            </a:r>
            <a:endParaRPr lang="en-US" sz="3200" b="1" kern="0" spc="50" dirty="0">
              <a:solidFill>
                <a:srgbClr val="FCFCFD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Calibri"/>
              <a:cs typeface="+mn-cs"/>
            </a:endParaRPr>
          </a:p>
        </p:txBody>
      </p:sp>
      <p:pic>
        <p:nvPicPr>
          <p:cNvPr id="5" name="Picture 28" descr="logo1200t3 copy"/>
          <p:cNvPicPr>
            <a:picLocks noChangeAspect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146050" y="0"/>
            <a:ext cx="387350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526323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33400" y="908720"/>
            <a:ext cx="8229600" cy="1944216"/>
          </a:xfrm>
          <a:solidFill>
            <a:srgbClr val="00B050"/>
          </a:solidFill>
        </p:spPr>
        <p:txBody>
          <a:bodyPr/>
          <a:lstStyle/>
          <a:p>
            <a:pPr algn="l"/>
            <a:r>
              <a:rPr lang="th-TH" sz="2800" b="1" dirty="0" smtClean="0">
                <a:solidFill>
                  <a:schemeClr val="bg1"/>
                </a:solidFill>
              </a:rPr>
              <a:t>ทำอย่างไรที่จะทำให้หน่วยงานภาครัฐรับรู้ถึงสถานการณ์ของตนเอง เพื่อกำหนดแนวทางการพัฒนาปรับปรุงให้เป็นหน่วยงานที่โปร่งใส และเป็นที่พึ่งของประชาชน</a:t>
            </a:r>
            <a:endParaRPr lang="th-TH" sz="28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1560" y="3963611"/>
            <a:ext cx="8064896" cy="2246769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endParaRPr lang="th-TH" b="1" dirty="0" smtClean="0">
              <a:solidFill>
                <a:schemeClr val="bg1"/>
              </a:solidFill>
            </a:endParaRPr>
          </a:p>
          <a:p>
            <a:r>
              <a:rPr lang="th-TH" b="1" dirty="0" smtClean="0">
                <a:solidFill>
                  <a:schemeClr val="bg1"/>
                </a:solidFill>
              </a:rPr>
              <a:t>การประเมินคุณธรรมและความโปร่งใสในการดำเนินงานของหน่วยงานภาครัฐ จะช่วยให้หน่วยงานภาครัฐที่รับการประเมินรับรู้เกี่ยวกับสภาพปัญหาชัดเจนขึ้นและนำไปสู่การพัฒนาปรับปรุงหน่วยงานต่อไป</a:t>
            </a:r>
          </a:p>
          <a:p>
            <a:endParaRPr lang="th-TH" b="1" dirty="0">
              <a:solidFill>
                <a:schemeClr val="bg1"/>
              </a:solidFill>
            </a:endParaRPr>
          </a:p>
        </p:txBody>
      </p:sp>
      <p:sp>
        <p:nvSpPr>
          <p:cNvPr id="4" name="Rectangle 10"/>
          <p:cNvSpPr/>
          <p:nvPr/>
        </p:nvSpPr>
        <p:spPr>
          <a:xfrm>
            <a:off x="0" y="-76200"/>
            <a:ext cx="9144000" cy="647700"/>
          </a:xfrm>
          <a:prstGeom prst="rect">
            <a:avLst/>
          </a:prstGeom>
          <a:gradFill>
            <a:gsLst>
              <a:gs pos="0">
                <a:srgbClr val="5D417E"/>
              </a:gs>
              <a:gs pos="100000">
                <a:srgbClr val="7B58A6"/>
              </a:gs>
            </a:gsLst>
            <a:lin ang="16200000"/>
          </a:gradFill>
          <a:ln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anchor="ctr" anchorCtr="1"/>
          <a:lstStyle/>
          <a:p>
            <a:pPr algn="ctr">
              <a:defRPr/>
            </a:pPr>
            <a:r>
              <a:rPr lang="th-TH" sz="3000" b="1" dirty="0" smtClean="0">
                <a:solidFill>
                  <a:schemeClr val="bg1"/>
                </a:solidFill>
              </a:rPr>
              <a:t>วิธีแก้ปัญหา</a:t>
            </a:r>
            <a:endParaRPr lang="th-TH" sz="3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rowallia New" pitchFamily="34" charset="-34"/>
              <a:cs typeface="+mn-cs"/>
            </a:endParaRPr>
          </a:p>
        </p:txBody>
      </p:sp>
      <p:pic>
        <p:nvPicPr>
          <p:cNvPr id="5" name="Picture 11" descr="logo1200t3 copy"/>
          <p:cNvPicPr>
            <a:picLocks noChangeAspect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146050" y="-26988"/>
            <a:ext cx="387350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ลูกศรลง 2"/>
          <p:cNvSpPr/>
          <p:nvPr/>
        </p:nvSpPr>
        <p:spPr>
          <a:xfrm>
            <a:off x="4124296" y="2887105"/>
            <a:ext cx="576064" cy="1008112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069394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557213"/>
            <a:ext cx="8507288" cy="3010346"/>
          </a:xfrm>
        </p:spPr>
        <p:txBody>
          <a:bodyPr/>
          <a:lstStyle/>
          <a:p>
            <a:pPr algn="l"/>
            <a:r>
              <a:rPr lang="en-US" sz="2800" b="1" dirty="0" smtClean="0">
                <a:solidFill>
                  <a:srgbClr val="FF0000"/>
                </a:solidFill>
              </a:rPr>
              <a:t>EB3 : </a:t>
            </a:r>
            <a:r>
              <a:rPr lang="th-TH" sz="2800" b="1" dirty="0" smtClean="0">
                <a:solidFill>
                  <a:srgbClr val="FF0000"/>
                </a:solidFill>
              </a:rPr>
              <a:t>คำถามข้อที่ 3 </a:t>
            </a:r>
            <a:r>
              <a:rPr lang="en-US" sz="2800" b="1" dirty="0" smtClean="0"/>
              <a:t>“</a:t>
            </a:r>
            <a:r>
              <a:rPr lang="th-TH" sz="2800" b="1" dirty="0" smtClean="0"/>
              <a:t>มีการวิเคราะห์ผลการดำเนินงานจัดซื้อจัดจ้าง ในปีงบประมาณ พ.ศ. 2557 ในลักษณะดังต่อไปนี้หรือไม่</a:t>
            </a:r>
            <a:r>
              <a:rPr lang="en-US" sz="2800" b="1" dirty="0" smtClean="0"/>
              <a:t>”</a:t>
            </a:r>
            <a:br>
              <a:rPr lang="en-US" sz="2800" b="1" dirty="0" smtClean="0"/>
            </a:br>
            <a:r>
              <a:rPr lang="en-US" sz="2800" b="1" dirty="0" smtClean="0"/>
              <a:t>	</a:t>
            </a:r>
            <a:r>
              <a:rPr lang="th-TH" sz="2800" b="1" dirty="0" smtClean="0">
                <a:solidFill>
                  <a:schemeClr val="tx1"/>
                </a:solidFill>
              </a:rPr>
              <a:t>3.1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th-TH" sz="2800" b="1" dirty="0" smtClean="0">
                <a:solidFill>
                  <a:schemeClr val="tx1"/>
                </a:solidFill>
              </a:rPr>
              <a:t>ร้อยละของจำนวนโครงการ จำแนกตามวิธีการจัดซื้อจัดจ้าง ประจำปีงบประมาณ พ.ศ. 2557</a:t>
            </a:r>
            <a:br>
              <a:rPr lang="th-TH" sz="2800" b="1" dirty="0" smtClean="0">
                <a:solidFill>
                  <a:schemeClr val="tx1"/>
                </a:solidFill>
              </a:rPr>
            </a:br>
            <a:r>
              <a:rPr lang="th-TH" sz="2800" b="1" dirty="0" smtClean="0">
                <a:solidFill>
                  <a:schemeClr val="tx1"/>
                </a:solidFill>
              </a:rPr>
              <a:t>	3.2 ร้อยละของจำนวนงบประมาณจำแนกตามวิธีการจัดซื้อจัดจ้าง ประจำปีงบประมาณ พ.ศ. 2557</a:t>
            </a:r>
            <a:endParaRPr lang="th-TH" sz="2800" b="1" dirty="0">
              <a:solidFill>
                <a:schemeClr val="tx1"/>
              </a:solidFill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3356992"/>
            <a:ext cx="8229600" cy="3096344"/>
          </a:xfrm>
        </p:spPr>
        <p:txBody>
          <a:bodyPr/>
          <a:lstStyle/>
          <a:p>
            <a:pPr marL="0" indent="0">
              <a:buNone/>
            </a:pPr>
            <a:r>
              <a:rPr lang="th-TH" sz="2800" b="1" dirty="0" smtClean="0">
                <a:solidFill>
                  <a:srgbClr val="7030A0"/>
                </a:solidFill>
              </a:rPr>
              <a:t>	หน่วยงานต้องแสดงหลักฐานเกี่ยวกับการวิเคราะห์ผลการจัดซื้อจัดจ้าง ประจำปีงบประมาณ พ.ศ. 2557 ซึ่งอาจจะอยู่ในรูปแบบของรายงานผลการดำเนินงานประจำปี หรือรายงานการจัดซื้อจัดจ้างที่หน่วยงานได้จัดทำขึ้น โดยมีการระบุข้อมูลร้อยละของจำนวนโครงการในแต่ละวิธีการจัดซื้อจัดจ้างและร้อยละของจำนวนงบประมาณในแต่ละวิธีการจัดซื้อจัดจ้าง ทั้งนี้ เพื่อให้หน่วยงานมีระบบข้อมูลสำหรับใช้ในการวางแผนจัดซื้อจัดจ้างในปีงบประมาณต่อไป</a:t>
            </a:r>
            <a:endParaRPr lang="th-TH" sz="2800" b="1" dirty="0">
              <a:solidFill>
                <a:srgbClr val="7030A0"/>
              </a:solidFill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0" y="-27"/>
            <a:ext cx="9144000" cy="584777"/>
          </a:xfrm>
          <a:prstGeom prst="rect">
            <a:avLst/>
          </a:prstGeom>
          <a:gradFill>
            <a:gsLst>
              <a:gs pos="0">
                <a:srgbClr val="5D417E"/>
              </a:gs>
              <a:gs pos="100000">
                <a:srgbClr val="7B58A6"/>
              </a:gs>
            </a:gsLst>
            <a:lin ang="16200000"/>
          </a:gradFill>
          <a:ln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anchorCtr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h-TH" sz="3200" b="1" kern="0" spc="50" dirty="0">
                <a:solidFill>
                  <a:srgbClr val="FCFCFD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ordia New" pitchFamily="34"/>
                <a:cs typeface="Cordia New"/>
              </a:rPr>
              <a:t>แบบ </a:t>
            </a:r>
            <a:r>
              <a:rPr lang="en-US" sz="3200" b="1" kern="0" spc="50" dirty="0">
                <a:solidFill>
                  <a:srgbClr val="FCFCFD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ordia New" pitchFamily="34"/>
                <a:cs typeface="+mn-cs"/>
              </a:rPr>
              <a:t>Evidence-Based &amp; Transparency Assessment: EBIT</a:t>
            </a:r>
            <a:endParaRPr lang="en-US" sz="3200" b="1" kern="0" spc="50" dirty="0">
              <a:solidFill>
                <a:srgbClr val="FCFCFD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Calibri"/>
              <a:cs typeface="+mn-cs"/>
            </a:endParaRPr>
          </a:p>
        </p:txBody>
      </p:sp>
      <p:pic>
        <p:nvPicPr>
          <p:cNvPr id="5" name="Picture 28" descr="logo1200t3 copy"/>
          <p:cNvPicPr>
            <a:picLocks noChangeAspect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146050" y="0"/>
            <a:ext cx="387350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158255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1584176"/>
          </a:xfrm>
        </p:spPr>
        <p:txBody>
          <a:bodyPr/>
          <a:lstStyle/>
          <a:p>
            <a:pPr algn="l"/>
            <a:r>
              <a:rPr lang="en-US" sz="3600" b="1" dirty="0" smtClean="0">
                <a:solidFill>
                  <a:srgbClr val="FF0000"/>
                </a:solidFill>
              </a:rPr>
              <a:t>EB3: </a:t>
            </a:r>
            <a:r>
              <a:rPr lang="th-TH" sz="3600" b="1" dirty="0" smtClean="0">
                <a:solidFill>
                  <a:srgbClr val="FF0000"/>
                </a:solidFill>
              </a:rPr>
              <a:t>คำถามข้อที่ 4 </a:t>
            </a:r>
            <a:r>
              <a:rPr lang="en-US" sz="3600" b="1" dirty="0" smtClean="0"/>
              <a:t>“</a:t>
            </a:r>
            <a:r>
              <a:rPr lang="th-TH" sz="3600" b="1" dirty="0" smtClean="0"/>
              <a:t>มีการปรับปรุงการดำเนินงานด้านการจัดซื้อจัดจ้าง ในปีงบประมาณ พ.ศ. 2558 ตามรายงานการวิเคราะห์ผลการจัดซื้อจัดจ้างในปีที่ผ่านๆ มา หรือไม่</a:t>
            </a:r>
            <a:r>
              <a:rPr lang="en-US" sz="3600" b="1" dirty="0" smtClean="0"/>
              <a:t>”</a:t>
            </a:r>
            <a:endParaRPr lang="th-TH" sz="3600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2996952"/>
            <a:ext cx="8229600" cy="2188840"/>
          </a:xfrm>
        </p:spPr>
        <p:txBody>
          <a:bodyPr/>
          <a:lstStyle/>
          <a:p>
            <a:pPr marL="0" indent="0">
              <a:buNone/>
            </a:pPr>
            <a:r>
              <a:rPr lang="th-TH" b="1" dirty="0">
                <a:solidFill>
                  <a:srgbClr val="7030A0"/>
                </a:solidFill>
              </a:rPr>
              <a:t>	</a:t>
            </a:r>
            <a:r>
              <a:rPr lang="th-TH" b="1" dirty="0" smtClean="0">
                <a:solidFill>
                  <a:srgbClr val="7030A0"/>
                </a:solidFill>
              </a:rPr>
              <a:t>หน่วยงานต้องแสดงหลักฐานเกี่ยวกับการรายงานผลการดำเนินการแก้ไขหรือปรับปรุงตามข้อเสนอแนะที่ได้ระบุไว้ในรายงานการวิเคราะห์ผลการจัดซื้อจัดจ้างในปีงบประมาณ พ.ศ. 2557 หรือปีที่ผ่านมาปีอื่นก็ได้</a:t>
            </a:r>
            <a:endParaRPr lang="th-TH" b="1" dirty="0">
              <a:solidFill>
                <a:srgbClr val="7030A0"/>
              </a:solidFill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0" y="-27"/>
            <a:ext cx="9144000" cy="584777"/>
          </a:xfrm>
          <a:prstGeom prst="rect">
            <a:avLst/>
          </a:prstGeom>
          <a:gradFill>
            <a:gsLst>
              <a:gs pos="0">
                <a:srgbClr val="5D417E"/>
              </a:gs>
              <a:gs pos="100000">
                <a:srgbClr val="7B58A6"/>
              </a:gs>
            </a:gsLst>
            <a:lin ang="16200000"/>
          </a:gradFill>
          <a:ln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anchorCtr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h-TH" sz="3200" b="1" kern="0" spc="50" dirty="0">
                <a:solidFill>
                  <a:srgbClr val="FCFCFD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ordia New" pitchFamily="34"/>
                <a:cs typeface="Cordia New"/>
              </a:rPr>
              <a:t>แบบ </a:t>
            </a:r>
            <a:r>
              <a:rPr lang="en-US" sz="3200" b="1" kern="0" spc="50" dirty="0">
                <a:solidFill>
                  <a:srgbClr val="FCFCFD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ordia New" pitchFamily="34"/>
                <a:cs typeface="+mn-cs"/>
              </a:rPr>
              <a:t>Evidence-Based &amp; Transparency Assessment: EBIT</a:t>
            </a:r>
            <a:endParaRPr lang="en-US" sz="3200" b="1" kern="0" spc="50" dirty="0">
              <a:solidFill>
                <a:srgbClr val="FCFCFD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Calibri"/>
              <a:cs typeface="+mn-cs"/>
            </a:endParaRPr>
          </a:p>
        </p:txBody>
      </p:sp>
      <p:pic>
        <p:nvPicPr>
          <p:cNvPr id="5" name="Picture 28" descr="logo1200t3 copy"/>
          <p:cNvPicPr>
            <a:picLocks noChangeAspect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146050" y="0"/>
            <a:ext cx="387350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492895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143000"/>
          </a:xfrm>
        </p:spPr>
        <p:txBody>
          <a:bodyPr/>
          <a:lstStyle/>
          <a:p>
            <a:pPr algn="l"/>
            <a:r>
              <a:rPr lang="en-US" sz="3600" b="1" dirty="0" smtClean="0">
                <a:solidFill>
                  <a:srgbClr val="FF0000"/>
                </a:solidFill>
              </a:rPr>
              <a:t>EB4 “</a:t>
            </a:r>
            <a:r>
              <a:rPr lang="th-TH" sz="3600" b="1" dirty="0" smtClean="0">
                <a:solidFill>
                  <a:srgbClr val="FF0000"/>
                </a:solidFill>
              </a:rPr>
              <a:t>การดำเนินงานตามคู่มือกำหนดมาตรฐานการปฏิบัติงานตามภารกิจหลัก</a:t>
            </a:r>
            <a:r>
              <a:rPr lang="en-US" sz="3600" b="1" dirty="0" smtClean="0">
                <a:solidFill>
                  <a:srgbClr val="FF0000"/>
                </a:solidFill>
              </a:rPr>
              <a:t>”</a:t>
            </a:r>
            <a:endParaRPr lang="th-TH" sz="3600" b="1" dirty="0">
              <a:solidFill>
                <a:srgbClr val="FF0000"/>
              </a:solidFill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th-TH" b="1" u="sng" dirty="0" smtClean="0">
                <a:solidFill>
                  <a:srgbClr val="00B050"/>
                </a:solidFill>
              </a:rPr>
              <a:t>วัตถุประสงค์ของคำถาม</a:t>
            </a:r>
          </a:p>
          <a:p>
            <a:pPr marL="0" indent="0">
              <a:buNone/>
            </a:pPr>
            <a:r>
              <a:rPr lang="th-TH" dirty="0"/>
              <a:t>	</a:t>
            </a:r>
            <a:r>
              <a:rPr lang="th-TH" sz="2800" b="1" dirty="0" smtClean="0"/>
              <a:t>เพื่อให้เจ้าหน้าที่ผู้ปฏิบัติงานในภารกิจตามที่กฎหมายกำหนดของหน่วยงานให้บริการอย่างมีมาตรฐานการปฏิบัติงาน</a:t>
            </a:r>
          </a:p>
          <a:p>
            <a:pPr marL="0" indent="0">
              <a:buNone/>
            </a:pPr>
            <a:r>
              <a:rPr lang="th-TH" b="1" u="sng" dirty="0" smtClean="0">
                <a:solidFill>
                  <a:srgbClr val="00B050"/>
                </a:solidFill>
              </a:rPr>
              <a:t>คำอธิบาย</a:t>
            </a:r>
          </a:p>
          <a:p>
            <a:pPr marL="0" indent="0" algn="thaiDist">
              <a:buNone/>
            </a:pPr>
            <a:r>
              <a:rPr lang="th-TH" dirty="0"/>
              <a:t>	</a:t>
            </a:r>
            <a:r>
              <a:rPr lang="th-TH" sz="2800" b="1" dirty="0" smtClean="0"/>
              <a:t>เมื่อหน่วยงานได้มีการจัดทำแนวทางการปฏิบัติงานหรือคู่มือการปฏิบัติงานที่เป็นมาตรฐานแล้ว หน่วยงานควรต้องมีรายงานผลการปฏิบัติงานตามแนวทางการปฏิบัติงานหรือคู่มือการปฏิบัติงานเพื่อปรับปรุงการปฏิบัติหน้าที่ตามภารกิจหลักให้มีประสิทธิภาพและประสิทธิผล ซึ่งจะช่วยให้การปฏิบัติงานของหน่วยงานมีความเป็นธรรมโปร่งใสยิ่งขึ้น</a:t>
            </a:r>
            <a:endParaRPr lang="th-TH" sz="2800" b="1" dirty="0"/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0" y="-27"/>
            <a:ext cx="9144000" cy="584777"/>
          </a:xfrm>
          <a:prstGeom prst="rect">
            <a:avLst/>
          </a:prstGeom>
          <a:gradFill>
            <a:gsLst>
              <a:gs pos="0">
                <a:srgbClr val="5D417E"/>
              </a:gs>
              <a:gs pos="100000">
                <a:srgbClr val="7B58A6"/>
              </a:gs>
            </a:gsLst>
            <a:lin ang="16200000"/>
          </a:gradFill>
          <a:ln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anchorCtr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h-TH" sz="3200" b="1" kern="0" spc="50" dirty="0">
                <a:solidFill>
                  <a:srgbClr val="FCFCFD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ordia New" pitchFamily="34"/>
                <a:cs typeface="Cordia New"/>
              </a:rPr>
              <a:t>แบบ </a:t>
            </a:r>
            <a:r>
              <a:rPr lang="en-US" sz="3200" b="1" kern="0" spc="50" dirty="0">
                <a:solidFill>
                  <a:srgbClr val="FCFCFD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ordia New" pitchFamily="34"/>
                <a:cs typeface="+mn-cs"/>
              </a:rPr>
              <a:t>Evidence-Based &amp; Transparency Assessment: EBIT</a:t>
            </a:r>
            <a:endParaRPr lang="en-US" sz="3200" b="1" kern="0" spc="50" dirty="0">
              <a:solidFill>
                <a:srgbClr val="FCFCFD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Calibri"/>
              <a:cs typeface="+mn-cs"/>
            </a:endParaRPr>
          </a:p>
        </p:txBody>
      </p:sp>
      <p:pic>
        <p:nvPicPr>
          <p:cNvPr id="5" name="Picture 28" descr="logo1200t3 copy"/>
          <p:cNvPicPr>
            <a:picLocks noChangeAspect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146050" y="0"/>
            <a:ext cx="387350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435773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656184"/>
          </a:xfrm>
        </p:spPr>
        <p:txBody>
          <a:bodyPr/>
          <a:lstStyle/>
          <a:p>
            <a:pPr algn="thaiDist"/>
            <a:r>
              <a:rPr lang="en-US" sz="3600" b="1" dirty="0" smtClean="0">
                <a:solidFill>
                  <a:srgbClr val="FF0000"/>
                </a:solidFill>
              </a:rPr>
              <a:t>EB4 : </a:t>
            </a:r>
            <a:r>
              <a:rPr lang="th-TH" sz="3600" b="1" dirty="0" smtClean="0">
                <a:solidFill>
                  <a:srgbClr val="FF0000"/>
                </a:solidFill>
              </a:rPr>
              <a:t>คำถามข้อที่ 1 </a:t>
            </a:r>
            <a:r>
              <a:rPr lang="en-US" sz="3600" b="1" dirty="0" smtClean="0"/>
              <a:t>“</a:t>
            </a:r>
            <a:r>
              <a:rPr lang="th-TH" sz="3600" b="1" dirty="0" smtClean="0"/>
              <a:t>หน่วยงานของท่านมีแนวทางการปฏิบัติงานหรือคู่มือกำหนดมาตรฐานการปฏิบัติงานตามภารกิจหลัก หรือไม่</a:t>
            </a:r>
            <a:r>
              <a:rPr lang="en-US" sz="3600" b="1" dirty="0" smtClean="0"/>
              <a:t>”</a:t>
            </a:r>
            <a:endParaRPr lang="th-TH" sz="3600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514942" y="2492896"/>
            <a:ext cx="8229600" cy="3629000"/>
          </a:xfrm>
        </p:spPr>
        <p:txBody>
          <a:bodyPr/>
          <a:lstStyle/>
          <a:p>
            <a:pPr marL="0" indent="0">
              <a:buNone/>
            </a:pPr>
            <a:r>
              <a:rPr lang="th-TH" b="1" dirty="0" smtClean="0">
                <a:solidFill>
                  <a:srgbClr val="7030A0"/>
                </a:solidFill>
              </a:rPr>
              <a:t>	หน่วยงานต้องแสดงหลักฐานเกี่ยวกับคู่มือการปฏิบัติงาน คู่มือกำหนดมาตรฐานการปฏิบัติงานตามภารกิจหลักของหน่วยงาน หรือหนังสือสั่งการให้ปฏิบัติหน้าที่ตามภารกิจหลักของหน่วยงานที่ระบุถึงมาตรฐานในการปฏิบัติงาน การประเมินการปฏิบัติงานหรือวิธีการวัดผลในการปฏิบัติงานตามภารกิจหลัก ซึ่งหน่วยงาน สำนัก หรือกอง ต้องดำเนินการจัดทำขึ้นมาเพื่อใช้เป็นแนวทางในการปฏิบัติงานให้เป็นมาตรฐานเดียวกัน</a:t>
            </a:r>
            <a:endParaRPr lang="th-TH" b="1" dirty="0">
              <a:solidFill>
                <a:srgbClr val="7030A0"/>
              </a:solidFill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0" y="-27"/>
            <a:ext cx="9144000" cy="584777"/>
          </a:xfrm>
          <a:prstGeom prst="rect">
            <a:avLst/>
          </a:prstGeom>
          <a:gradFill>
            <a:gsLst>
              <a:gs pos="0">
                <a:srgbClr val="5D417E"/>
              </a:gs>
              <a:gs pos="100000">
                <a:srgbClr val="7B58A6"/>
              </a:gs>
            </a:gsLst>
            <a:lin ang="16200000"/>
          </a:gradFill>
          <a:ln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anchorCtr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h-TH" sz="3200" b="1" kern="0" spc="50" dirty="0">
                <a:solidFill>
                  <a:srgbClr val="FCFCFD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ordia New" pitchFamily="34"/>
                <a:cs typeface="Cordia New"/>
              </a:rPr>
              <a:t>แบบ </a:t>
            </a:r>
            <a:r>
              <a:rPr lang="en-US" sz="3200" b="1" kern="0" spc="50" dirty="0">
                <a:solidFill>
                  <a:srgbClr val="FCFCFD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ordia New" pitchFamily="34"/>
                <a:cs typeface="+mn-cs"/>
              </a:rPr>
              <a:t>Evidence-Based &amp; Transparency Assessment: EBIT</a:t>
            </a:r>
            <a:endParaRPr lang="en-US" sz="3200" b="1" kern="0" spc="50" dirty="0">
              <a:solidFill>
                <a:srgbClr val="FCFCFD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Calibri"/>
              <a:cs typeface="+mn-cs"/>
            </a:endParaRPr>
          </a:p>
        </p:txBody>
      </p:sp>
      <p:pic>
        <p:nvPicPr>
          <p:cNvPr id="5" name="Picture 28" descr="logo1200t3 copy"/>
          <p:cNvPicPr>
            <a:picLocks noChangeAspect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146050" y="0"/>
            <a:ext cx="387350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217851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800200"/>
          </a:xfrm>
        </p:spPr>
        <p:txBody>
          <a:bodyPr/>
          <a:lstStyle/>
          <a:p>
            <a:pPr algn="l"/>
            <a:r>
              <a:rPr lang="en-US" sz="3600" b="1" dirty="0" smtClean="0">
                <a:solidFill>
                  <a:srgbClr val="FF0000"/>
                </a:solidFill>
              </a:rPr>
              <a:t>EB4 : </a:t>
            </a:r>
            <a:r>
              <a:rPr lang="th-TH" sz="3600" b="1" dirty="0" smtClean="0">
                <a:solidFill>
                  <a:srgbClr val="FF0000"/>
                </a:solidFill>
              </a:rPr>
              <a:t>คำถามข้อที่ 2 </a:t>
            </a:r>
            <a:r>
              <a:rPr lang="en-US" sz="3600" b="1" dirty="0" smtClean="0"/>
              <a:t>“</a:t>
            </a:r>
            <a:r>
              <a:rPr lang="th-TH" sz="3600" b="1" dirty="0" smtClean="0"/>
              <a:t>หน่วยงานของท่านมีรายงานผลการปฏิบัติงานตามแนวทางการปฏิบัติงาน หรือคู่มือกำหนดมาตรฐานการปฏิบัติงานตามภารกิจหลัก หรือไม่</a:t>
            </a:r>
            <a:r>
              <a:rPr lang="en-US" sz="3600" b="1" dirty="0" smtClean="0"/>
              <a:t>”</a:t>
            </a:r>
            <a:endParaRPr lang="th-TH" sz="3600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2780928"/>
            <a:ext cx="8229600" cy="2692896"/>
          </a:xfrm>
        </p:spPr>
        <p:txBody>
          <a:bodyPr/>
          <a:lstStyle/>
          <a:p>
            <a:pPr marL="0" indent="0" algn="thaiDist">
              <a:buNone/>
            </a:pPr>
            <a:r>
              <a:rPr lang="th-TH" b="1" dirty="0" smtClean="0">
                <a:solidFill>
                  <a:srgbClr val="7030A0"/>
                </a:solidFill>
              </a:rPr>
              <a:t>	หน่วยงานต้องแสดงหลักฐานเกี่ยวกับรายงานผลการปฏิบัติงานตามแนวทางหรือตามคู่มือดังกล่าวให้กับผู้บริหารได้รับทราบ โดยควรมีรายละเอียดเกี่ยวกับกิจกรรม ปัญหาอุปสรรค และผลลัพธ์ของการปฏิบัติงาน เพื่อให้เห็นถึงผลสัมฤทธิ์ในการปฏิบัติงานที่เป็นมาตรฐานเดียวกันของบุคลากรภายในองค์กร</a:t>
            </a:r>
            <a:endParaRPr lang="th-TH" b="1" dirty="0">
              <a:solidFill>
                <a:srgbClr val="7030A0"/>
              </a:solidFill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0" y="-27"/>
            <a:ext cx="9144000" cy="584777"/>
          </a:xfrm>
          <a:prstGeom prst="rect">
            <a:avLst/>
          </a:prstGeom>
          <a:gradFill>
            <a:gsLst>
              <a:gs pos="0">
                <a:srgbClr val="5D417E"/>
              </a:gs>
              <a:gs pos="100000">
                <a:srgbClr val="7B58A6"/>
              </a:gs>
            </a:gsLst>
            <a:lin ang="16200000"/>
          </a:gradFill>
          <a:ln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anchorCtr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h-TH" sz="3200" b="1" kern="0" spc="50" dirty="0">
                <a:solidFill>
                  <a:srgbClr val="FCFCFD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ordia New" pitchFamily="34"/>
                <a:cs typeface="Cordia New"/>
              </a:rPr>
              <a:t>แบบ </a:t>
            </a:r>
            <a:r>
              <a:rPr lang="en-US" sz="3200" b="1" kern="0" spc="50" dirty="0">
                <a:solidFill>
                  <a:srgbClr val="FCFCFD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ordia New" pitchFamily="34"/>
                <a:cs typeface="+mn-cs"/>
              </a:rPr>
              <a:t>Evidence-Based &amp; Transparency Assessment: EBIT</a:t>
            </a:r>
            <a:endParaRPr lang="en-US" sz="3200" b="1" kern="0" spc="50" dirty="0">
              <a:solidFill>
                <a:srgbClr val="FCFCFD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Calibri"/>
              <a:cs typeface="+mn-cs"/>
            </a:endParaRPr>
          </a:p>
        </p:txBody>
      </p:sp>
      <p:pic>
        <p:nvPicPr>
          <p:cNvPr id="5" name="Picture 28" descr="logo1200t3 copy"/>
          <p:cNvPicPr>
            <a:picLocks noChangeAspect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146050" y="0"/>
            <a:ext cx="387350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224887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557213"/>
            <a:ext cx="8229600" cy="1143000"/>
          </a:xfrm>
        </p:spPr>
        <p:txBody>
          <a:bodyPr/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EB5</a:t>
            </a:r>
            <a:r>
              <a:rPr lang="th-TH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</a:rPr>
              <a:t>“</a:t>
            </a:r>
            <a:r>
              <a:rPr lang="th-TH" sz="3600" b="1" dirty="0" smtClean="0">
                <a:solidFill>
                  <a:srgbClr val="FF0000"/>
                </a:solidFill>
              </a:rPr>
              <a:t>ความเป็นธรรมในการปฏิบัติงานตามภารกิจหลัก</a:t>
            </a:r>
            <a:r>
              <a:rPr lang="en-US" sz="3600" b="1" dirty="0" smtClean="0">
                <a:solidFill>
                  <a:srgbClr val="FF0000"/>
                </a:solidFill>
              </a:rPr>
              <a:t>”</a:t>
            </a:r>
            <a:endParaRPr lang="th-TH" sz="3600" b="1" dirty="0">
              <a:solidFill>
                <a:srgbClr val="FF0000"/>
              </a:solidFill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/>
          <a:lstStyle/>
          <a:p>
            <a:pPr marL="0" indent="0">
              <a:buNone/>
            </a:pPr>
            <a:r>
              <a:rPr lang="th-TH" b="1" u="sng" dirty="0" smtClean="0">
                <a:solidFill>
                  <a:srgbClr val="00B050"/>
                </a:solidFill>
              </a:rPr>
              <a:t>วัตถุประสงค์ของคำถาม</a:t>
            </a:r>
          </a:p>
          <a:p>
            <a:pPr marL="0" indent="0">
              <a:buNone/>
            </a:pPr>
            <a:r>
              <a:rPr lang="th-TH" dirty="0"/>
              <a:t>	</a:t>
            </a:r>
            <a:r>
              <a:rPr lang="th-TH" sz="2800" b="1" dirty="0" smtClean="0"/>
              <a:t>เพื่อให้เจ้าหน้าที่ผู้ปฏิบัติงานในภารกิจตามที่กฎหมายกำหนดของหน่วยงานให้บริการอย่างมีความเป็นธรรมและไม่เลือกปฏิบัติ</a:t>
            </a:r>
          </a:p>
          <a:p>
            <a:pPr marL="0" indent="0">
              <a:buNone/>
            </a:pPr>
            <a:r>
              <a:rPr lang="th-TH" b="1" u="sng" dirty="0" smtClean="0">
                <a:solidFill>
                  <a:srgbClr val="00B050"/>
                </a:solidFill>
              </a:rPr>
              <a:t>คำอธิบาย</a:t>
            </a:r>
          </a:p>
          <a:p>
            <a:pPr marL="0" indent="0" algn="thaiDist">
              <a:buNone/>
            </a:pPr>
            <a:r>
              <a:rPr lang="th-TH" dirty="0"/>
              <a:t>	</a:t>
            </a:r>
            <a:r>
              <a:rPr lang="th-TH" sz="2800" b="1" dirty="0" smtClean="0"/>
              <a:t>หากหน่วยงานมีการใช้ระบบหรือเกณฑ์ที่ชัดเจน หรือมีการใช้เทคโนโลยีมาช่วยในการปฏิบัติงาน หรือมีการใช้เครื่องมือช่วยกำกับการปฏิบัติงานให้เป็นมาตรฐานเดียวกัน เพื่อลดการใช้ดุลยพินิจของเจ้าหน้าที่ หรือมีขั้นตอนแสดงการให้บริการแก่ประชาชนอย่างชัดเจน หรือมีระบบป้องกัน หรือการตรวจสอบเพื่อป้องกันการละเว้นการปฏิบัติหน้าที่ในการให้บริการ จะช่วยให้การบริการของหน่วยงานมีความเป็นธรรมโปร่งใสยิ่งขึ้น</a:t>
            </a:r>
            <a:endParaRPr lang="th-TH" sz="2800" b="1" dirty="0"/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0" y="-27"/>
            <a:ext cx="9144000" cy="584777"/>
          </a:xfrm>
          <a:prstGeom prst="rect">
            <a:avLst/>
          </a:prstGeom>
          <a:gradFill>
            <a:gsLst>
              <a:gs pos="0">
                <a:srgbClr val="5D417E"/>
              </a:gs>
              <a:gs pos="100000">
                <a:srgbClr val="7B58A6"/>
              </a:gs>
            </a:gsLst>
            <a:lin ang="16200000"/>
          </a:gradFill>
          <a:ln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anchorCtr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h-TH" sz="3200" b="1" kern="0" spc="50" dirty="0">
                <a:solidFill>
                  <a:srgbClr val="FCFCFD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ordia New" pitchFamily="34"/>
                <a:cs typeface="Cordia New"/>
              </a:rPr>
              <a:t>แบบ </a:t>
            </a:r>
            <a:r>
              <a:rPr lang="en-US" sz="3200" b="1" kern="0" spc="50" dirty="0">
                <a:solidFill>
                  <a:srgbClr val="FCFCFD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ordia New" pitchFamily="34"/>
                <a:cs typeface="+mn-cs"/>
              </a:rPr>
              <a:t>Evidence-Based &amp; Transparency Assessment: EBIT</a:t>
            </a:r>
            <a:endParaRPr lang="en-US" sz="3200" b="1" kern="0" spc="50" dirty="0">
              <a:solidFill>
                <a:srgbClr val="FCFCFD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Calibri"/>
              <a:cs typeface="+mn-cs"/>
            </a:endParaRPr>
          </a:p>
        </p:txBody>
      </p:sp>
      <p:pic>
        <p:nvPicPr>
          <p:cNvPr id="5" name="Picture 28" descr="logo1200t3 copy"/>
          <p:cNvPicPr>
            <a:picLocks noChangeAspect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146050" y="0"/>
            <a:ext cx="387350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2347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2448272"/>
          </a:xfrm>
        </p:spPr>
        <p:txBody>
          <a:bodyPr/>
          <a:lstStyle/>
          <a:p>
            <a:pPr algn="thaiDist"/>
            <a:r>
              <a:rPr lang="en-US" sz="3200" b="1" dirty="0" smtClean="0">
                <a:solidFill>
                  <a:srgbClr val="FF0000"/>
                </a:solidFill>
              </a:rPr>
              <a:t>EB5 : </a:t>
            </a:r>
            <a:r>
              <a:rPr lang="th-TH" sz="3200" b="1" dirty="0" smtClean="0">
                <a:solidFill>
                  <a:srgbClr val="FF0000"/>
                </a:solidFill>
              </a:rPr>
              <a:t>คำถามข้อที่ 1 </a:t>
            </a:r>
            <a:r>
              <a:rPr lang="en-US" sz="3200" b="1" dirty="0" smtClean="0"/>
              <a:t>“</a:t>
            </a:r>
            <a:r>
              <a:rPr lang="th-TH" sz="3200" b="1" dirty="0" smtClean="0"/>
              <a:t>หน่วยงานของท่านมีระบบ เกณฑ์ หรือเครื่องมือการปฏิบัติงานตามภารกิจหลักที่มีความเป็นธรรม/ไม่เลือกปฏิบัติ เป็นมาตรฐานเดียวกัน โปร่งใสและมีประสิทธิภาพ หรือไม่ (เช่นมีเกณฑ์ที่ชัดเจนเพื่อลดการใช้ดุลพินิจของเจ้าหน้าที่ มีระบบการให้บริการออนไลน์ มีระบบบัตรคิว เป็นต้น)</a:t>
            </a:r>
            <a:endParaRPr lang="th-TH" sz="3200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3645024"/>
            <a:ext cx="8229600" cy="2592288"/>
          </a:xfrm>
        </p:spPr>
        <p:txBody>
          <a:bodyPr/>
          <a:lstStyle/>
          <a:p>
            <a:pPr marL="0" indent="0">
              <a:buNone/>
            </a:pPr>
            <a:r>
              <a:rPr lang="th-TH" sz="3000" b="1" dirty="0">
                <a:solidFill>
                  <a:srgbClr val="7030A0"/>
                </a:solidFill>
              </a:rPr>
              <a:t>	</a:t>
            </a:r>
            <a:r>
              <a:rPr lang="th-TH" sz="3000" b="1" dirty="0" smtClean="0">
                <a:solidFill>
                  <a:srgbClr val="7030A0"/>
                </a:solidFill>
              </a:rPr>
              <a:t>หน่วยงานต้องแสดงหลักฐานเกี่ยวกับเอกสารคู่มือหรือแนวทางการปฏิบัติงานของเจ้าหน้าที่ภายในหน่วยงานที่แสดงขั้นตอนการให้บริการแก่ประชาชนอย่างชัดเจน รวมทั้งมีการนำเทคโนโลยีมาใช้ในการปฏิบัติงานเพื่อการบริการประชาชน เช่น บัตรคิวการให้บริการ หรือมีทะเบียนคุมการให้บริการรับเรื่อง เป็นต้น</a:t>
            </a:r>
            <a:endParaRPr lang="th-TH" sz="3000" b="1" dirty="0">
              <a:solidFill>
                <a:srgbClr val="7030A0"/>
              </a:solidFill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0" y="-27"/>
            <a:ext cx="9144000" cy="584777"/>
          </a:xfrm>
          <a:prstGeom prst="rect">
            <a:avLst/>
          </a:prstGeom>
          <a:gradFill>
            <a:gsLst>
              <a:gs pos="0">
                <a:srgbClr val="5D417E"/>
              </a:gs>
              <a:gs pos="100000">
                <a:srgbClr val="7B58A6"/>
              </a:gs>
            </a:gsLst>
            <a:lin ang="16200000"/>
          </a:gradFill>
          <a:ln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anchorCtr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h-TH" sz="3200" b="1" kern="0" spc="50" dirty="0">
                <a:solidFill>
                  <a:srgbClr val="FCFCFD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ordia New" pitchFamily="34"/>
                <a:cs typeface="Cordia New"/>
              </a:rPr>
              <a:t>แบบ </a:t>
            </a:r>
            <a:r>
              <a:rPr lang="en-US" sz="3200" b="1" kern="0" spc="50" dirty="0">
                <a:solidFill>
                  <a:srgbClr val="FCFCFD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ordia New" pitchFamily="34"/>
                <a:cs typeface="+mn-cs"/>
              </a:rPr>
              <a:t>Evidence-Based &amp; Transparency Assessment: EBIT</a:t>
            </a:r>
            <a:endParaRPr lang="en-US" sz="3200" b="1" kern="0" spc="50" dirty="0">
              <a:solidFill>
                <a:srgbClr val="FCFCFD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Calibri"/>
              <a:cs typeface="+mn-cs"/>
            </a:endParaRPr>
          </a:p>
        </p:txBody>
      </p:sp>
      <p:pic>
        <p:nvPicPr>
          <p:cNvPr id="5" name="Picture 28" descr="logo1200t3 copy"/>
          <p:cNvPicPr>
            <a:picLocks noChangeAspect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146050" y="0"/>
            <a:ext cx="387350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834231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33400" y="980728"/>
            <a:ext cx="8229600" cy="2088232"/>
          </a:xfrm>
        </p:spPr>
        <p:txBody>
          <a:bodyPr/>
          <a:lstStyle/>
          <a:p>
            <a:pPr algn="thaiDist"/>
            <a:r>
              <a:rPr lang="en-US" sz="3600" b="1" dirty="0" smtClean="0">
                <a:solidFill>
                  <a:srgbClr val="FF0000"/>
                </a:solidFill>
              </a:rPr>
              <a:t>EB5 : </a:t>
            </a:r>
            <a:r>
              <a:rPr lang="th-TH" sz="3600" b="1" dirty="0" smtClean="0">
                <a:solidFill>
                  <a:srgbClr val="FF0000"/>
                </a:solidFill>
              </a:rPr>
              <a:t>คำถามข้อที่ 2 </a:t>
            </a:r>
            <a:r>
              <a:rPr lang="en-US" sz="3600" b="1" dirty="0" smtClean="0"/>
              <a:t>“</a:t>
            </a:r>
            <a:r>
              <a:rPr lang="th-TH" sz="3600" b="1" dirty="0" smtClean="0"/>
              <a:t>หน่วยงานของท่านมีการแสดงขั้นตอนการปฏิบัติงานตามภารกิจหลัก อัตราค่าบริการ(ถ้ามี) และระยะเวลาที่ใช้ในการดำเนินการให้ผู้ใช้บริการ หรือให้ผู้มีส่วนได้ส่วนเสียทราบอย่างชัดเจน หรือไม่</a:t>
            </a:r>
            <a:r>
              <a:rPr lang="en-US" sz="3600" b="1" dirty="0" smtClean="0"/>
              <a:t>”</a:t>
            </a:r>
            <a:endParaRPr lang="th-TH" sz="3600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39725" y="3212976"/>
            <a:ext cx="8229600" cy="2476872"/>
          </a:xfrm>
        </p:spPr>
        <p:txBody>
          <a:bodyPr/>
          <a:lstStyle/>
          <a:p>
            <a:pPr marL="457200" lvl="1" indent="0" algn="thaiDist">
              <a:buNone/>
            </a:pPr>
            <a:r>
              <a:rPr lang="th-TH" sz="3200" b="1" dirty="0" smtClean="0">
                <a:solidFill>
                  <a:srgbClr val="7030A0"/>
                </a:solidFill>
              </a:rPr>
              <a:t>	หน่วยงานต้องแสดงหลักฐานเกี่ยวกับคู่มือการให้บริการหรือแนวทางการปฏิบัติงานตามภารกิจหลักของหน่วยงานที่มีการแสดงขั้นตอนการปฏิบัติงานไว้อย่างชัดเจน เช่น มีการกำหนดอัตราค่าบริการ(ถ้ามี) และกำหนดระยะเวลาการดำเนินงานที่ให้บริการ เป็นต้น</a:t>
            </a:r>
            <a:endParaRPr lang="th-TH" sz="3200" b="1" dirty="0">
              <a:solidFill>
                <a:srgbClr val="7030A0"/>
              </a:solidFill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0" y="-27"/>
            <a:ext cx="9144000" cy="584777"/>
          </a:xfrm>
          <a:prstGeom prst="rect">
            <a:avLst/>
          </a:prstGeom>
          <a:gradFill>
            <a:gsLst>
              <a:gs pos="0">
                <a:srgbClr val="5D417E"/>
              </a:gs>
              <a:gs pos="100000">
                <a:srgbClr val="7B58A6"/>
              </a:gs>
            </a:gsLst>
            <a:lin ang="16200000"/>
          </a:gradFill>
          <a:ln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anchorCtr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h-TH" sz="3200" b="1" kern="0" spc="50" dirty="0">
                <a:solidFill>
                  <a:srgbClr val="FCFCFD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ordia New" pitchFamily="34"/>
                <a:cs typeface="Cordia New"/>
              </a:rPr>
              <a:t>แบบ </a:t>
            </a:r>
            <a:r>
              <a:rPr lang="en-US" sz="3200" b="1" kern="0" spc="50" dirty="0">
                <a:solidFill>
                  <a:srgbClr val="FCFCFD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ordia New" pitchFamily="34"/>
                <a:cs typeface="+mn-cs"/>
              </a:rPr>
              <a:t>Evidence-Based &amp; Transparency Assessment: EBIT</a:t>
            </a:r>
            <a:endParaRPr lang="en-US" sz="3200" b="1" kern="0" spc="50" dirty="0">
              <a:solidFill>
                <a:srgbClr val="FCFCFD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Calibri"/>
              <a:cs typeface="+mn-cs"/>
            </a:endParaRPr>
          </a:p>
        </p:txBody>
      </p:sp>
      <p:pic>
        <p:nvPicPr>
          <p:cNvPr id="5" name="Picture 28" descr="logo1200t3 copy"/>
          <p:cNvPicPr>
            <a:picLocks noChangeAspect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146050" y="0"/>
            <a:ext cx="387350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753545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1584176"/>
          </a:xfrm>
        </p:spPr>
        <p:txBody>
          <a:bodyPr/>
          <a:lstStyle/>
          <a:p>
            <a:pPr algn="l"/>
            <a:r>
              <a:rPr lang="en-US" sz="3600" b="1" dirty="0" smtClean="0">
                <a:solidFill>
                  <a:srgbClr val="FF0000"/>
                </a:solidFill>
              </a:rPr>
              <a:t>EB5 : </a:t>
            </a:r>
            <a:r>
              <a:rPr lang="th-TH" sz="3600" b="1" dirty="0" smtClean="0">
                <a:solidFill>
                  <a:srgbClr val="FF0000"/>
                </a:solidFill>
              </a:rPr>
              <a:t>คำถามข้อที่ 3 </a:t>
            </a:r>
            <a:r>
              <a:rPr lang="en-US" sz="3600" b="1" dirty="0" smtClean="0"/>
              <a:t>“</a:t>
            </a:r>
            <a:r>
              <a:rPr lang="th-TH" sz="3600" b="1" dirty="0" smtClean="0"/>
              <a:t>หน่วยงานของท่านมีระบบการป้องกัน หรือการตรวจสอบเพื่อป้องกันการละเว้นการปฏิบัติหน้าที่ในภารกิจหลัก หรือไม่</a:t>
            </a:r>
            <a:r>
              <a:rPr lang="en-US" sz="3600" b="1" dirty="0" smtClean="0"/>
              <a:t>”</a:t>
            </a:r>
            <a:endParaRPr lang="th-TH" sz="3600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537936" y="3212976"/>
            <a:ext cx="8229600" cy="2620888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7030A0"/>
                </a:solidFill>
              </a:rPr>
              <a:t>	</a:t>
            </a:r>
            <a:r>
              <a:rPr lang="th-TH" b="1" dirty="0" smtClean="0">
                <a:solidFill>
                  <a:srgbClr val="7030A0"/>
                </a:solidFill>
              </a:rPr>
              <a:t>หน่วยงานต้องแสดงหลักฐานเกี่ยวกับระบบป้องกันหรือการตรวจสอบ เช่น ระเบียบ ข้อบังคับ  หรือระบบตรวจสอบผู้ละเว้นการปฏิบัติหน้าที่ ซึ่งหน่วยงานได้จัดทำขึ้นเพื่อใช้เป็นแนวทางในการปฏิบัติงานให้เป็นมาตรฐานเดียวกันและเพื่อป้องกันการละเว้นการปฏิบัติหน้าที่ภายในหน่วยงาน</a:t>
            </a:r>
            <a:endParaRPr lang="th-TH" b="1" dirty="0">
              <a:solidFill>
                <a:srgbClr val="7030A0"/>
              </a:solidFill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0" y="-27"/>
            <a:ext cx="9144000" cy="584777"/>
          </a:xfrm>
          <a:prstGeom prst="rect">
            <a:avLst/>
          </a:prstGeom>
          <a:gradFill>
            <a:gsLst>
              <a:gs pos="0">
                <a:srgbClr val="5D417E"/>
              </a:gs>
              <a:gs pos="100000">
                <a:srgbClr val="7B58A6"/>
              </a:gs>
            </a:gsLst>
            <a:lin ang="16200000"/>
          </a:gradFill>
          <a:ln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anchorCtr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h-TH" sz="3200" b="1" kern="0" spc="50" dirty="0">
                <a:solidFill>
                  <a:srgbClr val="FCFCFD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ordia New" pitchFamily="34"/>
                <a:cs typeface="Cordia New"/>
              </a:rPr>
              <a:t>แบบ </a:t>
            </a:r>
            <a:r>
              <a:rPr lang="en-US" sz="3200" b="1" kern="0" spc="50" dirty="0">
                <a:solidFill>
                  <a:srgbClr val="FCFCFD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ordia New" pitchFamily="34"/>
                <a:cs typeface="+mn-cs"/>
              </a:rPr>
              <a:t>Evidence-Based &amp; Transparency Assessment: EBIT</a:t>
            </a:r>
            <a:endParaRPr lang="en-US" sz="3200" b="1" kern="0" spc="50" dirty="0">
              <a:solidFill>
                <a:srgbClr val="FCFCFD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Calibri"/>
              <a:cs typeface="+mn-cs"/>
            </a:endParaRPr>
          </a:p>
        </p:txBody>
      </p:sp>
      <p:pic>
        <p:nvPicPr>
          <p:cNvPr id="5" name="Picture 28" descr="logo1200t3 copy"/>
          <p:cNvPicPr>
            <a:picLocks noChangeAspect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146050" y="0"/>
            <a:ext cx="387350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567903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143000"/>
          </a:xfrm>
        </p:spPr>
        <p:txBody>
          <a:bodyPr/>
          <a:lstStyle/>
          <a:p>
            <a:pPr algn="l"/>
            <a:r>
              <a:rPr lang="en-US" sz="3600" b="1" dirty="0" smtClean="0">
                <a:solidFill>
                  <a:srgbClr val="FF0000"/>
                </a:solidFill>
              </a:rPr>
              <a:t>EB6 “</a:t>
            </a:r>
            <a:r>
              <a:rPr lang="th-TH" sz="3600" b="1" dirty="0" smtClean="0">
                <a:solidFill>
                  <a:srgbClr val="FF0000"/>
                </a:solidFill>
              </a:rPr>
              <a:t>ผู้มีส่วนได้ส่วนเสียมีโอกาสเข้ามามีส่วนร่วมในการปฏิบัติราชการตามภารกิจหลักของหน่วยงาน</a:t>
            </a:r>
            <a:r>
              <a:rPr lang="en-US" sz="3600" b="1" dirty="0" smtClean="0">
                <a:solidFill>
                  <a:srgbClr val="FF0000"/>
                </a:solidFill>
              </a:rPr>
              <a:t>”</a:t>
            </a:r>
            <a:endParaRPr lang="th-TH" sz="3600" b="1" dirty="0">
              <a:solidFill>
                <a:srgbClr val="FF0000"/>
              </a:solidFill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67256" y="1700808"/>
            <a:ext cx="8453216" cy="4968552"/>
          </a:xfrm>
        </p:spPr>
        <p:txBody>
          <a:bodyPr/>
          <a:lstStyle/>
          <a:p>
            <a:pPr marL="0" indent="0">
              <a:buNone/>
            </a:pPr>
            <a:r>
              <a:rPr lang="th-TH" sz="3000" b="1" u="sng" dirty="0" smtClean="0">
                <a:solidFill>
                  <a:srgbClr val="00B050"/>
                </a:solidFill>
              </a:rPr>
              <a:t>วัตถุประสงค์ของคำถาม</a:t>
            </a:r>
          </a:p>
          <a:p>
            <a:pPr marL="0" indent="0">
              <a:spcBef>
                <a:spcPts val="0"/>
              </a:spcBef>
              <a:buNone/>
            </a:pPr>
            <a:r>
              <a:rPr lang="th-TH" dirty="0"/>
              <a:t>	</a:t>
            </a:r>
            <a:r>
              <a:rPr lang="th-TH" sz="2800" b="1" dirty="0" smtClean="0"/>
              <a:t>เพื่อให้ผู้มีส่วนได้ส่วนเสียได้มีส่วนร่วมในการปฏิบัติราชการตามภารกิจหลักของหน่วยงาน</a:t>
            </a:r>
          </a:p>
          <a:p>
            <a:pPr marL="0" indent="0">
              <a:spcBef>
                <a:spcPts val="0"/>
              </a:spcBef>
              <a:buNone/>
            </a:pPr>
            <a:r>
              <a:rPr lang="th-TH" sz="3000" b="1" u="sng" dirty="0" smtClean="0">
                <a:solidFill>
                  <a:srgbClr val="00B050"/>
                </a:solidFill>
              </a:rPr>
              <a:t>คำอธิบาย</a:t>
            </a:r>
          </a:p>
          <a:p>
            <a:pPr marL="0" indent="0" algn="thaiDist">
              <a:spcBef>
                <a:spcPts val="0"/>
              </a:spcBef>
              <a:buNone/>
            </a:pPr>
            <a:r>
              <a:rPr lang="th-TH" dirty="0"/>
              <a:t>	</a:t>
            </a:r>
            <a:r>
              <a:rPr lang="th-TH" sz="2800" b="1" dirty="0" smtClean="0"/>
              <a:t>ในการปฏิบัติราชการตามภารกิจหลักของหน่วยงาน หน่วยงานควรส่งเสริมให้ผู้ที่มีส่วนได้ส่วนเสียเข้ามามีส่วนร่วมตามหลัก</a:t>
            </a:r>
            <a:r>
              <a:rPr lang="th-TH" sz="2800" b="1" dirty="0" err="1" smtClean="0"/>
              <a:t>ธรรมาภิ</a:t>
            </a:r>
            <a:r>
              <a:rPr lang="th-TH" sz="2800" b="1" dirty="0" smtClean="0"/>
              <a:t>บาล ซึ่งขั้นตอน/กระบวนการต่างๆ ที่จะให้ประชาชนหรือผู้มีส่วนได้ส่วนเสียเข้ามามีส่วนร่วมนั้น เริ่มจากกระบวนการมีส่วนร่วมแสดงความคิดเห็น การมีส่วนร่วมในการจัดทำแผนงาน/โครงการ การมีส่วนร่วมดำเนินการตามโครงการ การมีส่วนร่วมตรวจสอบติดตามประเมินผล และการมีส่วนร่วมในการแก้ไขพัฒนาโครงการ</a:t>
            </a:r>
            <a:endParaRPr lang="th-TH" sz="2800" b="1" dirty="0"/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0" y="-27"/>
            <a:ext cx="9144000" cy="584777"/>
          </a:xfrm>
          <a:prstGeom prst="rect">
            <a:avLst/>
          </a:prstGeom>
          <a:gradFill>
            <a:gsLst>
              <a:gs pos="0">
                <a:srgbClr val="5D417E"/>
              </a:gs>
              <a:gs pos="100000">
                <a:srgbClr val="7B58A6"/>
              </a:gs>
            </a:gsLst>
            <a:lin ang="16200000"/>
          </a:gradFill>
          <a:ln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anchorCtr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h-TH" sz="3200" b="1" kern="0" spc="50" dirty="0">
                <a:solidFill>
                  <a:srgbClr val="FCFCFD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ordia New" pitchFamily="34"/>
                <a:cs typeface="Cordia New"/>
              </a:rPr>
              <a:t>แบบ </a:t>
            </a:r>
            <a:r>
              <a:rPr lang="en-US" sz="3200" b="1" kern="0" spc="50" dirty="0">
                <a:solidFill>
                  <a:srgbClr val="FCFCFD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ordia New" pitchFamily="34"/>
                <a:cs typeface="+mn-cs"/>
              </a:rPr>
              <a:t>Evidence-Based &amp; Transparency Assessment: EBIT</a:t>
            </a:r>
            <a:endParaRPr lang="en-US" sz="3200" b="1" kern="0" spc="50" dirty="0">
              <a:solidFill>
                <a:srgbClr val="FCFCFD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Calibri"/>
              <a:cs typeface="+mn-cs"/>
            </a:endParaRPr>
          </a:p>
        </p:txBody>
      </p:sp>
      <p:pic>
        <p:nvPicPr>
          <p:cNvPr id="5" name="Picture 28" descr="logo1200t3 copy"/>
          <p:cNvPicPr>
            <a:picLocks noChangeAspect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146050" y="0"/>
            <a:ext cx="387350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051908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71438"/>
            <a:ext cx="9144000" cy="667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3" name="TextBox 7"/>
          <p:cNvSpPr txBox="1"/>
          <p:nvPr/>
        </p:nvSpPr>
        <p:spPr>
          <a:xfrm>
            <a:off x="0" y="-26988"/>
            <a:ext cx="9144000" cy="611188"/>
          </a:xfrm>
          <a:prstGeom prst="rect">
            <a:avLst/>
          </a:prstGeom>
          <a:gradFill>
            <a:gsLst>
              <a:gs pos="0">
                <a:srgbClr val="5D417E"/>
              </a:gs>
              <a:gs pos="100000">
                <a:srgbClr val="7B58A6"/>
              </a:gs>
            </a:gsLst>
            <a:lin ang="16200000"/>
          </a:gradFill>
          <a:ln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anchorCtr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h-TH" sz="3200" b="1" kern="0" dirty="0">
                <a:solidFill>
                  <a:srgbClr val="FFFFFF"/>
                </a:solidFill>
                <a:latin typeface="TH SarabunIT๙" pitchFamily="34"/>
                <a:cs typeface="Cordia New"/>
              </a:rPr>
              <a:t>  </a:t>
            </a:r>
            <a:r>
              <a:rPr lang="th-TH" sz="2500" b="1" kern="0" dirty="0">
                <a:solidFill>
                  <a:srgbClr val="FFFFFF"/>
                </a:solidFill>
                <a:latin typeface="TH SarabunIT๙" pitchFamily="34"/>
                <a:cs typeface="Cordia New"/>
              </a:rPr>
              <a:t>ยุทธศาสตร์ชาติว่าด้วยการป้องกันและปราบปรามการทุจริตระยะที่ 2</a:t>
            </a:r>
            <a:r>
              <a:rPr lang="th-TH" sz="2500" b="1" kern="0" dirty="0">
                <a:solidFill>
                  <a:srgbClr val="FFFFFF"/>
                </a:solidFill>
                <a:effectLst>
                  <a:outerShdw dist="38096" dir="2700000">
                    <a:srgbClr val="000000"/>
                  </a:outerShdw>
                </a:effectLst>
                <a:latin typeface="TH SarabunIT๙" pitchFamily="34"/>
                <a:cs typeface="Cordia New"/>
              </a:rPr>
              <a:t>  (พ.ศ. 2556 – 2560)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3200" b="1" kern="0" dirty="0">
              <a:solidFill>
                <a:srgbClr val="FFFFFF"/>
              </a:solidFill>
              <a:latin typeface="TH SarabunIT๙" pitchFamily="34"/>
              <a:cs typeface="Cordia New"/>
            </a:endParaRPr>
          </a:p>
        </p:txBody>
      </p:sp>
      <p:pic>
        <p:nvPicPr>
          <p:cNvPr id="4" name="Picture 28" descr="logo1200t3 copy"/>
          <p:cNvPicPr>
            <a:picLocks noChangeAspect="1"/>
          </p:cNvPicPr>
          <p:nvPr/>
        </p:nvPicPr>
        <p:blipFill>
          <a:blip r:embed="rId3">
            <a:lum bright="10000"/>
          </a:blip>
          <a:srcRect/>
          <a:stretch>
            <a:fillRect/>
          </a:stretch>
        </p:blipFill>
        <p:spPr bwMode="auto">
          <a:xfrm>
            <a:off x="146050" y="-7938"/>
            <a:ext cx="387350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สี่เหลี่ยมผืนผ้า 6"/>
          <p:cNvSpPr/>
          <p:nvPr/>
        </p:nvSpPr>
        <p:spPr>
          <a:xfrm>
            <a:off x="179388" y="620713"/>
            <a:ext cx="8785225" cy="1077912"/>
          </a:xfrm>
          <a:prstGeom prst="rect">
            <a:avLst/>
          </a:prstGeom>
          <a:gradFill>
            <a:gsLst>
              <a:gs pos="0">
                <a:srgbClr val="9EEAFF"/>
              </a:gs>
              <a:gs pos="100000">
                <a:srgbClr val="BBEFFF"/>
              </a:gs>
            </a:gsLst>
            <a:lin ang="16200000"/>
          </a:gradFill>
          <a:ln w="9528">
            <a:solidFill>
              <a:srgbClr val="46AAC5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anchorCtr="1">
            <a:spAutoFit/>
          </a:bodyPr>
          <a:lstStyle/>
          <a:p>
            <a:pPr algn="ctr" defTabSz="1066803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h-TH" sz="2400" b="1" kern="0">
                <a:solidFill>
                  <a:srgbClr val="000000"/>
                </a:solidFill>
                <a:latin typeface="Angsana New" pitchFamily="18"/>
                <a:cs typeface="Cordia New"/>
              </a:rPr>
              <a:t>วิสัยทัศน์</a:t>
            </a:r>
            <a:endParaRPr lang="en-US" sz="2400" b="1" kern="0">
              <a:solidFill>
                <a:srgbClr val="000000"/>
              </a:solidFill>
              <a:latin typeface="Angsana New" pitchFamily="18"/>
              <a:cs typeface="+mn-cs"/>
            </a:endParaRPr>
          </a:p>
          <a:p>
            <a:pPr algn="ctr" defTabSz="1066803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h-TH" sz="2000" b="1" kern="0">
                <a:solidFill>
                  <a:srgbClr val="4105EB"/>
                </a:solidFill>
                <a:latin typeface="Angsana New" pitchFamily="18"/>
                <a:cs typeface="Cordia New"/>
              </a:rPr>
              <a:t>“สังคมไทยมีวินัยโปร่งใสยึดมั่นในคุณธรรม จริยธรรม</a:t>
            </a:r>
          </a:p>
          <a:p>
            <a:pPr algn="ctr" defTabSz="1066803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h-TH" sz="2000" b="1" kern="0">
                <a:solidFill>
                  <a:srgbClr val="4105EB"/>
                </a:solidFill>
                <a:latin typeface="Angsana New" pitchFamily="18"/>
                <a:cs typeface="Cordia New"/>
              </a:rPr>
              <a:t>และร่วมป้องกันและปราบปรามการทุจริตเป็นที่ยอมรับในระดับสากล”</a:t>
            </a:r>
            <a:endParaRPr lang="en-US" sz="2000" b="1" kern="0">
              <a:solidFill>
                <a:srgbClr val="4105EB"/>
              </a:solidFill>
              <a:latin typeface="Angsana New" pitchFamily="18"/>
              <a:cs typeface="+mn-cs"/>
            </a:endParaRPr>
          </a:p>
        </p:txBody>
      </p:sp>
      <p:sp>
        <p:nvSpPr>
          <p:cNvPr id="6" name="สี่เหลี่ยมมุมมน 13"/>
          <p:cNvSpPr/>
          <p:nvPr/>
        </p:nvSpPr>
        <p:spPr>
          <a:xfrm>
            <a:off x="611188" y="1989138"/>
            <a:ext cx="1944687" cy="1979612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gradFill>
            <a:gsLst>
              <a:gs pos="0">
                <a:srgbClr val="C9B5E8"/>
              </a:gs>
              <a:gs pos="100000">
                <a:srgbClr val="D9CBEE"/>
              </a:gs>
            </a:gsLst>
            <a:lin ang="16200000"/>
          </a:gradFill>
          <a:ln w="9528">
            <a:solidFill>
              <a:srgbClr val="7D60A0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anchor="ctr" anchorCtr="1"/>
          <a:lstStyle/>
          <a:p>
            <a:pPr algn="ctr" defTabSz="1066803" fontAlgn="auto">
              <a:lnSpc>
                <a:spcPts val="1400"/>
              </a:lnSpc>
              <a:spcBef>
                <a:spcPts val="0"/>
              </a:spcBef>
              <a:spcAft>
                <a:spcPts val="7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h-TH" sz="1600" b="1" kern="0">
                <a:solidFill>
                  <a:srgbClr val="10253F"/>
                </a:solidFill>
                <a:latin typeface="TH SarabunIT๙" pitchFamily="34"/>
                <a:cs typeface="Cordia New"/>
              </a:rPr>
              <a:t>พันธกิจที่  1</a:t>
            </a:r>
            <a:r>
              <a:rPr lang="en-US" sz="1600" b="1" kern="0">
                <a:solidFill>
                  <a:srgbClr val="10253F"/>
                </a:solidFill>
                <a:latin typeface="TH SarabunIT๙" pitchFamily="34"/>
                <a:cs typeface="+mn-cs"/>
              </a:rPr>
              <a:t> </a:t>
            </a:r>
            <a:endParaRPr lang="th-TH" sz="1600" b="1" kern="0">
              <a:solidFill>
                <a:srgbClr val="10253F"/>
              </a:solidFill>
              <a:latin typeface="TH SarabunIT๙" pitchFamily="34"/>
              <a:cs typeface="Cordia New"/>
            </a:endParaRPr>
          </a:p>
          <a:p>
            <a:pPr algn="ctr" defTabSz="1066803" fontAlgn="auto">
              <a:lnSpc>
                <a:spcPts val="1400"/>
              </a:lnSpc>
              <a:spcBef>
                <a:spcPts val="0"/>
              </a:spcBef>
              <a:spcAft>
                <a:spcPts val="6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h-TH" sz="1400" b="1" kern="0">
                <a:solidFill>
                  <a:srgbClr val="10253F"/>
                </a:solidFill>
                <a:latin typeface="TH SarabunIT๙" pitchFamily="34"/>
                <a:cs typeface="Cordia New"/>
              </a:rPr>
              <a:t>สร้างเสริมคุณธรรม จริยธรรม และจิตสำนึกการต่อต้านการทุจริตโดยเน้นการปรับเปลี่ยนฐานความคิดเพื่อเห็นแก่ประโยชน์ส่วนรวมของประเทศให้แก่ทุกภาคส่วนในสังคมไทยโดยเฉพาะกลุ่มนักการเมืองและเจ้าหน้าที่รัฐ</a:t>
            </a:r>
            <a:endParaRPr lang="en-US" sz="1400" b="1" kern="0">
              <a:solidFill>
                <a:srgbClr val="10253F"/>
              </a:solidFill>
              <a:latin typeface="TH SarabunIT๙" pitchFamily="34"/>
              <a:cs typeface="+mn-cs"/>
            </a:endParaRPr>
          </a:p>
        </p:txBody>
      </p:sp>
      <p:sp>
        <p:nvSpPr>
          <p:cNvPr id="7" name="สี่เหลี่ยมมุมมน 14"/>
          <p:cNvSpPr/>
          <p:nvPr/>
        </p:nvSpPr>
        <p:spPr>
          <a:xfrm>
            <a:off x="2627313" y="1844675"/>
            <a:ext cx="2089150" cy="2305050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gradFill>
            <a:gsLst>
              <a:gs pos="0">
                <a:srgbClr val="DAFDA7"/>
              </a:gs>
              <a:gs pos="100000">
                <a:srgbClr val="E4FDC2"/>
              </a:gs>
            </a:gsLst>
            <a:lin ang="16200000"/>
          </a:gradFill>
          <a:ln w="9528">
            <a:solidFill>
              <a:srgbClr val="98B954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anchor="ctr" anchorCtr="1"/>
          <a:lstStyle/>
          <a:p>
            <a:pPr algn="ctr" defTabSz="1066803" fontAlgn="auto">
              <a:lnSpc>
                <a:spcPts val="1400"/>
              </a:lnSpc>
              <a:spcBef>
                <a:spcPts val="0"/>
              </a:spcBef>
              <a:spcAft>
                <a:spcPts val="7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2000" b="1" kern="0" dirty="0">
              <a:solidFill>
                <a:srgbClr val="000000"/>
              </a:solidFill>
              <a:latin typeface="TH SarabunIT๙" pitchFamily="34"/>
              <a:cs typeface="Cordia New"/>
            </a:endParaRPr>
          </a:p>
          <a:p>
            <a:pPr algn="ctr" defTabSz="1066803" fontAlgn="auto">
              <a:lnSpc>
                <a:spcPts val="1400"/>
              </a:lnSpc>
              <a:spcBef>
                <a:spcPts val="0"/>
              </a:spcBef>
              <a:spcAft>
                <a:spcPts val="7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h-TH" sz="1600" b="1" kern="0" dirty="0" err="1">
                <a:solidFill>
                  <a:srgbClr val="000000"/>
                </a:solidFill>
                <a:latin typeface="TH SarabunIT๙" pitchFamily="34"/>
                <a:cs typeface="Cordia New"/>
              </a:rPr>
              <a:t>พันธ</a:t>
            </a:r>
            <a:r>
              <a:rPr lang="th-TH" sz="1600" b="1" kern="0" dirty="0">
                <a:solidFill>
                  <a:srgbClr val="000000"/>
                </a:solidFill>
                <a:latin typeface="TH SarabunIT๙" pitchFamily="34"/>
                <a:cs typeface="Cordia New"/>
              </a:rPr>
              <a:t>กิจที่  2</a:t>
            </a:r>
            <a:r>
              <a:rPr lang="en-US" sz="1600" b="1" kern="0" dirty="0">
                <a:solidFill>
                  <a:srgbClr val="000000"/>
                </a:solidFill>
                <a:latin typeface="TH SarabunIT๙" pitchFamily="34"/>
                <a:cs typeface="+mn-cs"/>
              </a:rPr>
              <a:t> </a:t>
            </a:r>
            <a:endParaRPr lang="th-TH" sz="1600" b="1" kern="0" dirty="0">
              <a:solidFill>
                <a:srgbClr val="000000"/>
              </a:solidFill>
              <a:latin typeface="TH SarabunIT๙" pitchFamily="34"/>
              <a:cs typeface="Cordia New"/>
            </a:endParaRPr>
          </a:p>
          <a:p>
            <a:pPr algn="ctr" defTabSz="1066803" fontAlgn="auto">
              <a:lnSpc>
                <a:spcPts val="1400"/>
              </a:lnSpc>
              <a:spcBef>
                <a:spcPts val="0"/>
              </a:spcBef>
              <a:spcAft>
                <a:spcPts val="6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h-TH" sz="1400" b="1" kern="0" dirty="0">
                <a:solidFill>
                  <a:srgbClr val="000000"/>
                </a:solidFill>
                <a:latin typeface="TH SarabunIT๙" pitchFamily="34"/>
                <a:cs typeface="Cordia New"/>
              </a:rPr>
              <a:t>พัฒนาความร่วมมือระบบการประสานงานและ</a:t>
            </a:r>
            <a:r>
              <a:rPr lang="th-TH" sz="1400" b="1" kern="0" dirty="0" err="1">
                <a:solidFill>
                  <a:srgbClr val="000000"/>
                </a:solidFill>
                <a:latin typeface="TH SarabunIT๙" pitchFamily="34"/>
                <a:cs typeface="Cordia New"/>
              </a:rPr>
              <a:t>บูรณา</a:t>
            </a:r>
            <a:r>
              <a:rPr lang="th-TH" sz="1400" b="1" kern="0" dirty="0">
                <a:solidFill>
                  <a:srgbClr val="000000"/>
                </a:solidFill>
                <a:latin typeface="TH SarabunIT๙" pitchFamily="34"/>
                <a:cs typeface="Cordia New"/>
              </a:rPr>
              <a:t>การการทำงานระหว่างเครือข่ายการป้องกันและปราบปรามการทุจริตกับทุกภาคส่วน และปรับปรุงกฎหมายเพื่อลดอุปสรรคในการบูร</a:t>
            </a:r>
            <a:r>
              <a:rPr lang="th-TH" sz="1400" b="1" kern="0" dirty="0" err="1">
                <a:solidFill>
                  <a:srgbClr val="000000"/>
                </a:solidFill>
                <a:latin typeface="TH SarabunIT๙" pitchFamily="34"/>
                <a:cs typeface="Cordia New"/>
              </a:rPr>
              <a:t>ณา</a:t>
            </a:r>
            <a:r>
              <a:rPr lang="th-TH" sz="1400" b="1" kern="0" dirty="0">
                <a:solidFill>
                  <a:srgbClr val="000000"/>
                </a:solidFill>
                <a:latin typeface="TH SarabunIT๙" pitchFamily="34"/>
                <a:cs typeface="Cordia New"/>
              </a:rPr>
              <a:t>การและการดำเนินงานป้องกันและปราบปรามการทุจริตทั้งภายในและระหว่างประเทศ</a:t>
            </a:r>
            <a:endParaRPr lang="en-US" sz="1400" b="1" kern="0" dirty="0">
              <a:solidFill>
                <a:srgbClr val="000000"/>
              </a:solidFill>
              <a:latin typeface="TH SarabunIT๙" pitchFamily="34"/>
              <a:cs typeface="+mn-cs"/>
            </a:endParaRPr>
          </a:p>
        </p:txBody>
      </p:sp>
      <p:sp>
        <p:nvSpPr>
          <p:cNvPr id="8" name="สี่เหลี่ยมมุมมน 15"/>
          <p:cNvSpPr/>
          <p:nvPr/>
        </p:nvSpPr>
        <p:spPr>
          <a:xfrm>
            <a:off x="4787900" y="1989138"/>
            <a:ext cx="1944688" cy="1979612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gradFill>
            <a:gsLst>
              <a:gs pos="0">
                <a:srgbClr val="C9B5E8"/>
              </a:gs>
              <a:gs pos="100000">
                <a:srgbClr val="D9CBEE"/>
              </a:gs>
            </a:gsLst>
            <a:lin ang="16200000"/>
          </a:gradFill>
          <a:ln w="9528">
            <a:solidFill>
              <a:srgbClr val="7D60A0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1800" kern="0">
              <a:solidFill>
                <a:srgbClr val="000000"/>
              </a:solidFill>
              <a:latin typeface="Calibri"/>
              <a:cs typeface="Cordia New"/>
            </a:endParaRPr>
          </a:p>
        </p:txBody>
      </p:sp>
      <p:sp>
        <p:nvSpPr>
          <p:cNvPr id="9" name="สี่เหลี่ยมมุมมน 16"/>
          <p:cNvSpPr/>
          <p:nvPr/>
        </p:nvSpPr>
        <p:spPr>
          <a:xfrm>
            <a:off x="6875463" y="1989138"/>
            <a:ext cx="1944687" cy="1979612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gradFill>
            <a:gsLst>
              <a:gs pos="0">
                <a:srgbClr val="DAFDA7"/>
              </a:gs>
              <a:gs pos="100000">
                <a:srgbClr val="E4FDC2"/>
              </a:gs>
            </a:gsLst>
            <a:lin ang="16200000"/>
          </a:gradFill>
          <a:ln w="9528">
            <a:solidFill>
              <a:srgbClr val="98B954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1800" kern="0">
              <a:solidFill>
                <a:srgbClr val="000000"/>
              </a:solidFill>
              <a:latin typeface="Calibri"/>
              <a:cs typeface="Cordia New"/>
            </a:endParaRPr>
          </a:p>
        </p:txBody>
      </p:sp>
      <p:sp>
        <p:nvSpPr>
          <p:cNvPr id="5130" name="สี่เหลี่ยมมุมมน 17"/>
          <p:cNvSpPr>
            <a:spLocks/>
          </p:cNvSpPr>
          <p:nvPr/>
        </p:nvSpPr>
        <p:spPr bwMode="auto">
          <a:xfrm>
            <a:off x="611188" y="4221163"/>
            <a:ext cx="1944687" cy="1871662"/>
          </a:xfrm>
          <a:custGeom>
            <a:avLst/>
            <a:gdLst>
              <a:gd name="T0" fmla="*/ 972338 w 1944691"/>
              <a:gd name="T1" fmla="*/ 0 h 1871657"/>
              <a:gd name="T2" fmla="*/ 1944675 w 1944691"/>
              <a:gd name="T3" fmla="*/ 935841 h 1871657"/>
              <a:gd name="T4" fmla="*/ 972338 w 1944691"/>
              <a:gd name="T5" fmla="*/ 1871677 h 1871657"/>
              <a:gd name="T6" fmla="*/ 0 w 1944691"/>
              <a:gd name="T7" fmla="*/ 935841 h 1871657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91368 w 1944691"/>
              <a:gd name="T13" fmla="*/ 91368 h 1871657"/>
              <a:gd name="T14" fmla="*/ 1853323 w 1944691"/>
              <a:gd name="T15" fmla="*/ 1780289 h 187165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44691" h="1871657">
                <a:moveTo>
                  <a:pt x="311943" y="0"/>
                </a:moveTo>
                <a:lnTo>
                  <a:pt x="311942" y="0"/>
                </a:lnTo>
                <a:cubicBezTo>
                  <a:pt x="139661" y="0"/>
                  <a:pt x="0" y="139661"/>
                  <a:pt x="0" y="311942"/>
                </a:cubicBezTo>
                <a:lnTo>
                  <a:pt x="0" y="1559714"/>
                </a:lnTo>
                <a:cubicBezTo>
                  <a:pt x="0" y="1731995"/>
                  <a:pt x="139661" y="1871656"/>
                  <a:pt x="311942" y="1871657"/>
                </a:cubicBezTo>
                <a:lnTo>
                  <a:pt x="1632748" y="1871657"/>
                </a:lnTo>
                <a:cubicBezTo>
                  <a:pt x="1805029" y="1871656"/>
                  <a:pt x="1944691" y="1731995"/>
                  <a:pt x="1944691" y="1559714"/>
                </a:cubicBezTo>
                <a:lnTo>
                  <a:pt x="1944691" y="311943"/>
                </a:lnTo>
                <a:cubicBezTo>
                  <a:pt x="1944691" y="139661"/>
                  <a:pt x="1805029" y="0"/>
                  <a:pt x="1632748" y="0"/>
                </a:cubicBezTo>
                <a:close/>
              </a:path>
            </a:pathLst>
          </a:custGeom>
          <a:solidFill>
            <a:srgbClr val="FFFFFF"/>
          </a:solidFill>
          <a:ln w="25402">
            <a:solidFill>
              <a:srgbClr val="8064A2"/>
            </a:solidFill>
            <a:prstDash val="solid"/>
            <a:round/>
            <a:headEnd/>
            <a:tailEnd/>
          </a:ln>
        </p:spPr>
        <p:txBody>
          <a:bodyPr anchor="ctr" anchorCtr="1"/>
          <a:lstStyle/>
          <a:p>
            <a:endParaRPr lang="en-US"/>
          </a:p>
        </p:txBody>
      </p:sp>
      <p:sp>
        <p:nvSpPr>
          <p:cNvPr id="5131" name="สี่เหลี่ยมมุมมน 18"/>
          <p:cNvSpPr>
            <a:spLocks/>
          </p:cNvSpPr>
          <p:nvPr/>
        </p:nvSpPr>
        <p:spPr bwMode="auto">
          <a:xfrm>
            <a:off x="2627313" y="4221163"/>
            <a:ext cx="1944687" cy="1871662"/>
          </a:xfrm>
          <a:custGeom>
            <a:avLst/>
            <a:gdLst>
              <a:gd name="T0" fmla="*/ 972338 w 1944691"/>
              <a:gd name="T1" fmla="*/ 0 h 1871657"/>
              <a:gd name="T2" fmla="*/ 1944675 w 1944691"/>
              <a:gd name="T3" fmla="*/ 935841 h 1871657"/>
              <a:gd name="T4" fmla="*/ 972338 w 1944691"/>
              <a:gd name="T5" fmla="*/ 1871677 h 1871657"/>
              <a:gd name="T6" fmla="*/ 0 w 1944691"/>
              <a:gd name="T7" fmla="*/ 935841 h 1871657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91368 w 1944691"/>
              <a:gd name="T13" fmla="*/ 91368 h 1871657"/>
              <a:gd name="T14" fmla="*/ 1853323 w 1944691"/>
              <a:gd name="T15" fmla="*/ 1780289 h 187165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44691" h="1871657">
                <a:moveTo>
                  <a:pt x="311943" y="0"/>
                </a:moveTo>
                <a:lnTo>
                  <a:pt x="311942" y="0"/>
                </a:lnTo>
                <a:cubicBezTo>
                  <a:pt x="139661" y="0"/>
                  <a:pt x="0" y="139661"/>
                  <a:pt x="0" y="311942"/>
                </a:cubicBezTo>
                <a:lnTo>
                  <a:pt x="0" y="1559714"/>
                </a:lnTo>
                <a:cubicBezTo>
                  <a:pt x="0" y="1731995"/>
                  <a:pt x="139661" y="1871656"/>
                  <a:pt x="311942" y="1871657"/>
                </a:cubicBezTo>
                <a:lnTo>
                  <a:pt x="1632748" y="1871657"/>
                </a:lnTo>
                <a:cubicBezTo>
                  <a:pt x="1805029" y="1871656"/>
                  <a:pt x="1944691" y="1731995"/>
                  <a:pt x="1944691" y="1559714"/>
                </a:cubicBezTo>
                <a:lnTo>
                  <a:pt x="1944691" y="311943"/>
                </a:lnTo>
                <a:cubicBezTo>
                  <a:pt x="1944691" y="139661"/>
                  <a:pt x="1805029" y="0"/>
                  <a:pt x="1632748" y="0"/>
                </a:cubicBezTo>
                <a:close/>
              </a:path>
            </a:pathLst>
          </a:custGeom>
          <a:solidFill>
            <a:srgbClr val="FFFFFF"/>
          </a:solidFill>
          <a:ln w="25402">
            <a:solidFill>
              <a:srgbClr val="9BBB59"/>
            </a:solidFill>
            <a:prstDash val="solid"/>
            <a:round/>
            <a:headEnd/>
            <a:tailEnd/>
          </a:ln>
        </p:spPr>
        <p:txBody>
          <a:bodyPr anchor="ctr" anchorCtr="1"/>
          <a:lstStyle/>
          <a:p>
            <a:endParaRPr lang="en-US"/>
          </a:p>
        </p:txBody>
      </p:sp>
      <p:sp>
        <p:nvSpPr>
          <p:cNvPr id="5132" name="สี่เหลี่ยมมุมมน 19"/>
          <p:cNvSpPr>
            <a:spLocks/>
          </p:cNvSpPr>
          <p:nvPr/>
        </p:nvSpPr>
        <p:spPr bwMode="auto">
          <a:xfrm>
            <a:off x="4859338" y="4221163"/>
            <a:ext cx="1944687" cy="1871662"/>
          </a:xfrm>
          <a:custGeom>
            <a:avLst/>
            <a:gdLst>
              <a:gd name="T0" fmla="*/ 972338 w 1944691"/>
              <a:gd name="T1" fmla="*/ 0 h 1871657"/>
              <a:gd name="T2" fmla="*/ 1944675 w 1944691"/>
              <a:gd name="T3" fmla="*/ 935841 h 1871657"/>
              <a:gd name="T4" fmla="*/ 972338 w 1944691"/>
              <a:gd name="T5" fmla="*/ 1871677 h 1871657"/>
              <a:gd name="T6" fmla="*/ 0 w 1944691"/>
              <a:gd name="T7" fmla="*/ 935841 h 1871657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91368 w 1944691"/>
              <a:gd name="T13" fmla="*/ 91368 h 1871657"/>
              <a:gd name="T14" fmla="*/ 1853323 w 1944691"/>
              <a:gd name="T15" fmla="*/ 1780289 h 187165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44691" h="1871657">
                <a:moveTo>
                  <a:pt x="311943" y="0"/>
                </a:moveTo>
                <a:lnTo>
                  <a:pt x="311942" y="0"/>
                </a:lnTo>
                <a:cubicBezTo>
                  <a:pt x="139661" y="0"/>
                  <a:pt x="0" y="139661"/>
                  <a:pt x="0" y="311942"/>
                </a:cubicBezTo>
                <a:lnTo>
                  <a:pt x="0" y="1559714"/>
                </a:lnTo>
                <a:cubicBezTo>
                  <a:pt x="0" y="1731995"/>
                  <a:pt x="139661" y="1871656"/>
                  <a:pt x="311942" y="1871657"/>
                </a:cubicBezTo>
                <a:lnTo>
                  <a:pt x="1632748" y="1871657"/>
                </a:lnTo>
                <a:cubicBezTo>
                  <a:pt x="1805029" y="1871656"/>
                  <a:pt x="1944691" y="1731995"/>
                  <a:pt x="1944691" y="1559714"/>
                </a:cubicBezTo>
                <a:lnTo>
                  <a:pt x="1944691" y="311943"/>
                </a:lnTo>
                <a:cubicBezTo>
                  <a:pt x="1944691" y="139661"/>
                  <a:pt x="1805029" y="0"/>
                  <a:pt x="1632748" y="0"/>
                </a:cubicBezTo>
                <a:close/>
              </a:path>
            </a:pathLst>
          </a:custGeom>
          <a:solidFill>
            <a:srgbClr val="FFFFFF"/>
          </a:solidFill>
          <a:ln w="25402">
            <a:solidFill>
              <a:srgbClr val="8064A2"/>
            </a:solidFill>
            <a:prstDash val="solid"/>
            <a:round/>
            <a:headEnd/>
            <a:tailEnd/>
          </a:ln>
        </p:spPr>
        <p:txBody>
          <a:bodyPr anchor="ctr" anchorCtr="1"/>
          <a:lstStyle/>
          <a:p>
            <a:endParaRPr lang="en-US"/>
          </a:p>
        </p:txBody>
      </p:sp>
      <p:sp>
        <p:nvSpPr>
          <p:cNvPr id="5133" name="สี่เหลี่ยมมุมมน 20"/>
          <p:cNvSpPr>
            <a:spLocks/>
          </p:cNvSpPr>
          <p:nvPr/>
        </p:nvSpPr>
        <p:spPr bwMode="auto">
          <a:xfrm>
            <a:off x="6875463" y="4221163"/>
            <a:ext cx="1944687" cy="1871662"/>
          </a:xfrm>
          <a:custGeom>
            <a:avLst/>
            <a:gdLst>
              <a:gd name="T0" fmla="*/ 972338 w 1944691"/>
              <a:gd name="T1" fmla="*/ 0 h 1871657"/>
              <a:gd name="T2" fmla="*/ 1944675 w 1944691"/>
              <a:gd name="T3" fmla="*/ 935841 h 1871657"/>
              <a:gd name="T4" fmla="*/ 972338 w 1944691"/>
              <a:gd name="T5" fmla="*/ 1871677 h 1871657"/>
              <a:gd name="T6" fmla="*/ 0 w 1944691"/>
              <a:gd name="T7" fmla="*/ 935841 h 1871657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91368 w 1944691"/>
              <a:gd name="T13" fmla="*/ 91368 h 1871657"/>
              <a:gd name="T14" fmla="*/ 1853323 w 1944691"/>
              <a:gd name="T15" fmla="*/ 1780289 h 187165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44691" h="1871657">
                <a:moveTo>
                  <a:pt x="311943" y="0"/>
                </a:moveTo>
                <a:lnTo>
                  <a:pt x="311942" y="0"/>
                </a:lnTo>
                <a:cubicBezTo>
                  <a:pt x="139661" y="0"/>
                  <a:pt x="0" y="139661"/>
                  <a:pt x="0" y="311942"/>
                </a:cubicBezTo>
                <a:lnTo>
                  <a:pt x="0" y="1559714"/>
                </a:lnTo>
                <a:cubicBezTo>
                  <a:pt x="0" y="1731995"/>
                  <a:pt x="139661" y="1871656"/>
                  <a:pt x="311942" y="1871657"/>
                </a:cubicBezTo>
                <a:lnTo>
                  <a:pt x="1632748" y="1871657"/>
                </a:lnTo>
                <a:cubicBezTo>
                  <a:pt x="1805029" y="1871656"/>
                  <a:pt x="1944691" y="1731995"/>
                  <a:pt x="1944691" y="1559714"/>
                </a:cubicBezTo>
                <a:lnTo>
                  <a:pt x="1944691" y="311943"/>
                </a:lnTo>
                <a:cubicBezTo>
                  <a:pt x="1944691" y="139661"/>
                  <a:pt x="1805029" y="0"/>
                  <a:pt x="1632748" y="0"/>
                </a:cubicBezTo>
                <a:close/>
              </a:path>
            </a:pathLst>
          </a:custGeom>
          <a:solidFill>
            <a:srgbClr val="FFFFFF"/>
          </a:solidFill>
          <a:ln w="25402">
            <a:solidFill>
              <a:srgbClr val="9BBB59"/>
            </a:solidFill>
            <a:prstDash val="solid"/>
            <a:round/>
            <a:headEnd/>
            <a:tailEnd/>
          </a:ln>
        </p:spPr>
        <p:txBody>
          <a:bodyPr anchor="ctr" anchorCtr="1"/>
          <a:lstStyle/>
          <a:p>
            <a:endParaRPr lang="en-US"/>
          </a:p>
        </p:txBody>
      </p:sp>
      <p:sp>
        <p:nvSpPr>
          <p:cNvPr id="5134" name="สี่เหลี่ยมผืนผ้า 21"/>
          <p:cNvSpPr>
            <a:spLocks noChangeArrowheads="1"/>
          </p:cNvSpPr>
          <p:nvPr/>
        </p:nvSpPr>
        <p:spPr bwMode="auto">
          <a:xfrm>
            <a:off x="684213" y="6308725"/>
            <a:ext cx="1871662" cy="360363"/>
          </a:xfrm>
          <a:prstGeom prst="rect">
            <a:avLst/>
          </a:prstGeom>
          <a:solidFill>
            <a:srgbClr val="FFFFFF"/>
          </a:solidFill>
          <a:ln w="25402">
            <a:solidFill>
              <a:srgbClr val="8064A2"/>
            </a:solidFill>
            <a:miter lim="800000"/>
            <a:headEnd/>
            <a:tailEnd/>
          </a:ln>
        </p:spPr>
        <p:txBody>
          <a:bodyPr anchor="ctr" anchorCtr="1"/>
          <a:lstStyle/>
          <a:p>
            <a:pPr algn="ctr"/>
            <a:endParaRPr lang="en-US">
              <a:solidFill>
                <a:srgbClr val="000000"/>
              </a:solidFill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5135" name="สี่เหลี่ยมผืนผ้า 22"/>
          <p:cNvSpPr>
            <a:spLocks noChangeArrowheads="1"/>
          </p:cNvSpPr>
          <p:nvPr/>
        </p:nvSpPr>
        <p:spPr bwMode="auto">
          <a:xfrm>
            <a:off x="2700338" y="6308725"/>
            <a:ext cx="1871662" cy="360363"/>
          </a:xfrm>
          <a:prstGeom prst="rect">
            <a:avLst/>
          </a:prstGeom>
          <a:solidFill>
            <a:srgbClr val="FFFFFF"/>
          </a:solidFill>
          <a:ln w="25402">
            <a:solidFill>
              <a:srgbClr val="9BBB59"/>
            </a:solidFill>
            <a:miter lim="800000"/>
            <a:headEnd/>
            <a:tailEnd/>
          </a:ln>
        </p:spPr>
        <p:txBody>
          <a:bodyPr anchor="ctr" anchorCtr="1"/>
          <a:lstStyle/>
          <a:p>
            <a:pPr algn="ctr"/>
            <a:endParaRPr lang="en-US">
              <a:solidFill>
                <a:srgbClr val="000000"/>
              </a:solidFill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5136" name="สี่เหลี่ยมผืนผ้า 23"/>
          <p:cNvSpPr>
            <a:spLocks noChangeArrowheads="1"/>
          </p:cNvSpPr>
          <p:nvPr/>
        </p:nvSpPr>
        <p:spPr bwMode="auto">
          <a:xfrm>
            <a:off x="4932363" y="6308725"/>
            <a:ext cx="1871662" cy="360363"/>
          </a:xfrm>
          <a:prstGeom prst="rect">
            <a:avLst/>
          </a:prstGeom>
          <a:solidFill>
            <a:srgbClr val="FFFFFF"/>
          </a:solidFill>
          <a:ln w="25402">
            <a:solidFill>
              <a:srgbClr val="8064A2"/>
            </a:solidFill>
            <a:miter lim="800000"/>
            <a:headEnd/>
            <a:tailEnd/>
          </a:ln>
        </p:spPr>
        <p:txBody>
          <a:bodyPr anchor="ctr" anchorCtr="1"/>
          <a:lstStyle/>
          <a:p>
            <a:pPr algn="ctr"/>
            <a:endParaRPr lang="en-US">
              <a:solidFill>
                <a:srgbClr val="000000"/>
              </a:solidFill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5137" name="สี่เหลี่ยมผืนผ้า 24"/>
          <p:cNvSpPr>
            <a:spLocks noChangeArrowheads="1"/>
          </p:cNvSpPr>
          <p:nvPr/>
        </p:nvSpPr>
        <p:spPr bwMode="auto">
          <a:xfrm>
            <a:off x="6948488" y="6308725"/>
            <a:ext cx="1871662" cy="360363"/>
          </a:xfrm>
          <a:prstGeom prst="rect">
            <a:avLst/>
          </a:prstGeom>
          <a:solidFill>
            <a:srgbClr val="FFFFFF"/>
          </a:solidFill>
          <a:ln w="25402">
            <a:solidFill>
              <a:srgbClr val="9BBB59"/>
            </a:solidFill>
            <a:miter lim="800000"/>
            <a:headEnd/>
            <a:tailEnd/>
          </a:ln>
        </p:spPr>
        <p:txBody>
          <a:bodyPr anchor="ctr" anchorCtr="1"/>
          <a:lstStyle/>
          <a:p>
            <a:pPr algn="ctr"/>
            <a:endParaRPr lang="en-US">
              <a:solidFill>
                <a:srgbClr val="000000"/>
              </a:solidFill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5138" name="Rounded Rectangle 4"/>
          <p:cNvSpPr>
            <a:spLocks noChangeArrowheads="1"/>
          </p:cNvSpPr>
          <p:nvPr/>
        </p:nvSpPr>
        <p:spPr bwMode="auto">
          <a:xfrm>
            <a:off x="4735513" y="2049463"/>
            <a:ext cx="2068512" cy="181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91440" bIns="91440" anchor="ctr" anchorCtr="1"/>
          <a:lstStyle/>
          <a:p>
            <a:pPr algn="ctr" defTabSz="1066800"/>
            <a:r>
              <a:rPr lang="th-TH" sz="1600" b="1">
                <a:solidFill>
                  <a:srgbClr val="10253F"/>
                </a:solidFill>
                <a:latin typeface="TH SarabunIT๙" pitchFamily="34" charset="-34"/>
                <a:cs typeface="Cordia New" pitchFamily="34" charset="-34"/>
              </a:rPr>
              <a:t>พันธกิจที่ </a:t>
            </a:r>
            <a:r>
              <a:rPr lang="en-US" sz="1600" b="1">
                <a:solidFill>
                  <a:srgbClr val="10253F"/>
                </a:solidFill>
                <a:latin typeface="TH SarabunIT๙" pitchFamily="34" charset="-34"/>
                <a:cs typeface="Cordia New" pitchFamily="34" charset="-34"/>
              </a:rPr>
              <a:t> 3</a:t>
            </a:r>
            <a:endParaRPr lang="th-TH" sz="1600" b="1">
              <a:solidFill>
                <a:srgbClr val="10253F"/>
              </a:solidFill>
              <a:latin typeface="TH SarabunIT๙" pitchFamily="34" charset="-34"/>
              <a:cs typeface="Cordia New" pitchFamily="34" charset="-34"/>
            </a:endParaRPr>
          </a:p>
          <a:p>
            <a:pPr algn="ctr" defTabSz="1066800"/>
            <a:r>
              <a:rPr lang="th-TH" sz="1500" b="1">
                <a:solidFill>
                  <a:srgbClr val="10253F"/>
                </a:solidFill>
                <a:latin typeface="TH SarabunIT๙" pitchFamily="34" charset="-34"/>
                <a:cs typeface="Cordia New" pitchFamily="34" charset="-34"/>
              </a:rPr>
              <a:t>พัฒนาระบบบริหารและเครื่องมือที่มีประสิทธิภาพ ครอบคลุมพื้นที่เป้าหมาย โดยเป็นนวัตกรรมที่เป็นประโยชน์ในการป้องกันและปราบปรามการทุจริต</a:t>
            </a:r>
            <a:endParaRPr lang="en-US" sz="1500" b="1">
              <a:solidFill>
                <a:srgbClr val="10253F"/>
              </a:solidFill>
              <a:latin typeface="TH SarabunIT๙" pitchFamily="34" charset="-34"/>
              <a:cs typeface="Cordia New" pitchFamily="34" charset="-34"/>
            </a:endParaRPr>
          </a:p>
        </p:txBody>
      </p:sp>
      <p:sp>
        <p:nvSpPr>
          <p:cNvPr id="5139" name="Rounded Rectangle 4"/>
          <p:cNvSpPr>
            <a:spLocks noChangeArrowheads="1"/>
          </p:cNvSpPr>
          <p:nvPr/>
        </p:nvSpPr>
        <p:spPr bwMode="auto">
          <a:xfrm>
            <a:off x="6924675" y="2144713"/>
            <a:ext cx="189547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91440" bIns="91440" anchor="ctr" anchorCtr="1"/>
          <a:lstStyle/>
          <a:p>
            <a:pPr algn="ctr" defTabSz="1066800"/>
            <a:r>
              <a:rPr lang="th-TH" sz="1600" b="1">
                <a:solidFill>
                  <a:srgbClr val="10253F"/>
                </a:solidFill>
                <a:latin typeface="TH SarabunIT๙" pitchFamily="34" charset="-34"/>
                <a:cs typeface="Cordia New" pitchFamily="34" charset="-34"/>
              </a:rPr>
              <a:t>พันธกิจที่  4</a:t>
            </a:r>
          </a:p>
          <a:p>
            <a:pPr algn="ctr" defTabSz="1066800"/>
            <a:r>
              <a:rPr lang="th-TH" sz="1500" b="1">
                <a:solidFill>
                  <a:srgbClr val="10253F"/>
                </a:solidFill>
                <a:latin typeface="TH SarabunIT๙" pitchFamily="34" charset="-34"/>
                <a:cs typeface="Cordia New" pitchFamily="34" charset="-34"/>
              </a:rPr>
              <a:t>สนับสนุนให้ภาคีทุกภาคส่วนสร้างองค์ความรู้ (</a:t>
            </a:r>
            <a:r>
              <a:rPr lang="en-US" sz="1500" b="1">
                <a:solidFill>
                  <a:srgbClr val="10253F"/>
                </a:solidFill>
                <a:latin typeface="TH SarabunIT๙" pitchFamily="34" charset="-34"/>
                <a:cs typeface="Cordia New" pitchFamily="34" charset="-34"/>
              </a:rPr>
              <a:t>Knowledge body</a:t>
            </a:r>
            <a:r>
              <a:rPr lang="th-TH" sz="1500" b="1">
                <a:solidFill>
                  <a:srgbClr val="10253F"/>
                </a:solidFill>
                <a:latin typeface="TH SarabunIT๙" pitchFamily="34" charset="-34"/>
                <a:cs typeface="Cordia New" pitchFamily="34" charset="-34"/>
              </a:rPr>
              <a:t>) เพื่อให้รู้เท่าทันและร่วมกันป้องกันและปราบปรามการทุจริต</a:t>
            </a:r>
            <a:endParaRPr lang="en-US" sz="1500" b="1">
              <a:solidFill>
                <a:srgbClr val="10253F"/>
              </a:solidFill>
              <a:latin typeface="TH SarabunIT๙" pitchFamily="34" charset="-34"/>
              <a:cs typeface="Cordia New" pitchFamily="34" charset="-34"/>
            </a:endParaRPr>
          </a:p>
        </p:txBody>
      </p:sp>
      <p:sp>
        <p:nvSpPr>
          <p:cNvPr id="5140" name="TextBox 79"/>
          <p:cNvSpPr txBox="1">
            <a:spLocks noChangeArrowheads="1"/>
          </p:cNvSpPr>
          <p:nvPr/>
        </p:nvSpPr>
        <p:spPr bwMode="auto">
          <a:xfrm>
            <a:off x="665163" y="4365625"/>
            <a:ext cx="1819275" cy="170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Ctr="1">
            <a:spAutoFit/>
          </a:bodyPr>
          <a:lstStyle/>
          <a:p>
            <a:pPr algn="ctr"/>
            <a:r>
              <a:rPr lang="th-TH" sz="1600" b="1">
                <a:solidFill>
                  <a:srgbClr val="000000"/>
                </a:solidFill>
                <a:latin typeface="TH SarabunIT๙" pitchFamily="34" charset="-34"/>
                <a:cs typeface="Cordia New" pitchFamily="34" charset="-34"/>
              </a:rPr>
              <a:t>วัตถุประสงค์หลักที่ 1</a:t>
            </a:r>
          </a:p>
          <a:p>
            <a:pPr algn="ctr"/>
            <a:r>
              <a:rPr lang="th-TH" sz="1500" b="1">
                <a:solidFill>
                  <a:srgbClr val="000000"/>
                </a:solidFill>
                <a:latin typeface="TH SarabunIT๙" pitchFamily="34" charset="-34"/>
                <a:cs typeface="Cordia New" pitchFamily="34" charset="-34"/>
              </a:rPr>
              <a:t>เพื่อยกระดับจิตสำนึกรับผิดชอบในประโยชน์ของทุกภาคส่วนโดยเฉพาะอย่างยิ่งนักการเมืองและบุคลากรในหน่วยงานต่อต้านการทุจริต</a:t>
            </a:r>
          </a:p>
        </p:txBody>
      </p:sp>
      <p:sp>
        <p:nvSpPr>
          <p:cNvPr id="21" name="TextBox 28"/>
          <p:cNvSpPr txBox="1"/>
          <p:nvPr/>
        </p:nvSpPr>
        <p:spPr>
          <a:xfrm>
            <a:off x="2628900" y="4318000"/>
            <a:ext cx="2014538" cy="1847850"/>
          </a:xfrm>
          <a:prstGeom prst="rect">
            <a:avLst/>
          </a:prstGeom>
          <a:noFill/>
          <a:ln>
            <a:noFill/>
          </a:ln>
        </p:spPr>
        <p:txBody>
          <a:bodyPr anchorCtr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h-TH" sz="1600" b="1" kern="0" dirty="0">
                <a:solidFill>
                  <a:srgbClr val="000000"/>
                </a:solidFill>
                <a:latin typeface="TH SarabunIT๙" pitchFamily="34"/>
                <a:cs typeface="Cordia New"/>
              </a:rPr>
              <a:t>วัตถุประสงค์หลักที่ 2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h-TH" sz="1400" b="1" kern="0" spc="-100" dirty="0">
                <a:solidFill>
                  <a:srgbClr val="10253F"/>
                </a:solidFill>
                <a:latin typeface="TH SarabunIT๙" pitchFamily="34"/>
                <a:cs typeface="Cordia New"/>
              </a:rPr>
              <a:t>เพื่อพัฒนาระบบบริหารการต่อต้านการทุจริตที่มีประสิทธิภาพมี</a:t>
            </a:r>
            <a:r>
              <a:rPr lang="th-TH" sz="1400" b="1" kern="0" spc="-100" dirty="0" err="1">
                <a:solidFill>
                  <a:srgbClr val="10253F"/>
                </a:solidFill>
                <a:latin typeface="TH SarabunIT๙" pitchFamily="34"/>
                <a:cs typeface="Cordia New"/>
              </a:rPr>
              <a:t>บูรณา</a:t>
            </a:r>
            <a:r>
              <a:rPr lang="th-TH" sz="1400" b="1" kern="0" spc="-100" dirty="0">
                <a:solidFill>
                  <a:srgbClr val="10253F"/>
                </a:solidFill>
                <a:latin typeface="TH SarabunIT๙" pitchFamily="34"/>
                <a:cs typeface="Cordia New"/>
              </a:rPr>
              <a:t>การเชื่อมโยงแผนยุทธศาสตร์ชาติฯกับแผนยุทธศาสตร์ระดับองค์กรของหน่วยงานต่อต้านการทุจริตรวมทั้งแนวทางขับเคลื่อนและทิศทางประเมินผลที่ชัดเจน</a:t>
            </a:r>
          </a:p>
        </p:txBody>
      </p:sp>
      <p:sp>
        <p:nvSpPr>
          <p:cNvPr id="22" name="TextBox 29"/>
          <p:cNvSpPr txBox="1"/>
          <p:nvPr/>
        </p:nvSpPr>
        <p:spPr>
          <a:xfrm>
            <a:off x="4876800" y="4389438"/>
            <a:ext cx="1927225" cy="1416050"/>
          </a:xfrm>
          <a:prstGeom prst="rect">
            <a:avLst/>
          </a:prstGeom>
          <a:noFill/>
          <a:ln>
            <a:noFill/>
          </a:ln>
        </p:spPr>
        <p:txBody>
          <a:bodyPr anchorCtr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h-TH" sz="1600" b="1" kern="0" dirty="0">
                <a:solidFill>
                  <a:srgbClr val="000000"/>
                </a:solidFill>
                <a:latin typeface="TH SarabunIT๙" pitchFamily="34"/>
                <a:cs typeface="Cordia New"/>
              </a:rPr>
              <a:t>วัตถุประสงค์หลักที่ 3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h-TH" sz="1400" b="1" kern="0" spc="-100" dirty="0">
                <a:solidFill>
                  <a:srgbClr val="10253F"/>
                </a:solidFill>
                <a:latin typeface="TH SarabunIT๙" pitchFamily="34"/>
                <a:cs typeface="Cordia New"/>
              </a:rPr>
              <a:t>เพื่อพัฒนาระบบ กลไก และมาตรการที่สนับสนุนให้สาธารณะและภาคประชาชนเข้ามามีส่วนร่วมต่อต้านการทุจริตเกิดความไว้ว่างใจ และเชื่อมั่นในความปลอดภัย</a:t>
            </a:r>
            <a:endParaRPr lang="th-TH" sz="1400" b="1" kern="0" spc="-100" dirty="0">
              <a:solidFill>
                <a:srgbClr val="000000"/>
              </a:solidFill>
              <a:latin typeface="TH SarabunIT๙" pitchFamily="34"/>
              <a:cs typeface="Cordia New"/>
            </a:endParaRPr>
          </a:p>
        </p:txBody>
      </p:sp>
      <p:sp>
        <p:nvSpPr>
          <p:cNvPr id="23" name="TextBox 30"/>
          <p:cNvSpPr txBox="1"/>
          <p:nvPr/>
        </p:nvSpPr>
        <p:spPr>
          <a:xfrm>
            <a:off x="6911975" y="4389438"/>
            <a:ext cx="1836738" cy="1416050"/>
          </a:xfrm>
          <a:prstGeom prst="rect">
            <a:avLst/>
          </a:prstGeom>
          <a:noFill/>
          <a:ln>
            <a:noFill/>
          </a:ln>
        </p:spPr>
        <p:txBody>
          <a:bodyPr anchorCtr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h-TH" sz="1600" b="1" kern="0" dirty="0">
                <a:solidFill>
                  <a:srgbClr val="000000"/>
                </a:solidFill>
                <a:latin typeface="TH SarabunIT๙" pitchFamily="34"/>
                <a:cs typeface="Cordia New"/>
              </a:rPr>
              <a:t>วัตถุประสงค์หลักที่ 4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h-TH" sz="1400" b="1" kern="0" spc="-40" dirty="0">
                <a:solidFill>
                  <a:srgbClr val="10253F"/>
                </a:solidFill>
                <a:latin typeface="TH SarabunIT๙" pitchFamily="34"/>
                <a:cs typeface="Cordia New"/>
              </a:rPr>
              <a:t>เพื่อยกระดับสมรรถนะการดำเนินงานของหน่วยงานต่อต้านการทุจริตในด้านการต่อต้านทุจริตให้เท่าทันสถานการณ์และได้มาตรฐานสากล</a:t>
            </a:r>
          </a:p>
        </p:txBody>
      </p:sp>
      <p:sp>
        <p:nvSpPr>
          <p:cNvPr id="24" name="สามเหลี่ยมหน้าจั่ว 31"/>
          <p:cNvSpPr/>
          <p:nvPr/>
        </p:nvSpPr>
        <p:spPr>
          <a:xfrm rot="10799991">
            <a:off x="1331913" y="1773238"/>
            <a:ext cx="431800" cy="2159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50000"/>
              <a:gd name="f8" fmla="+- 0 0 -360"/>
              <a:gd name="f9" fmla="+- 0 0 -270"/>
              <a:gd name="f10" fmla="+- 0 0 -180"/>
              <a:gd name="f11" fmla="+- 0 0 -90"/>
              <a:gd name="f12" fmla="abs f3"/>
              <a:gd name="f13" fmla="abs f4"/>
              <a:gd name="f14" fmla="abs f5"/>
              <a:gd name="f15" fmla="*/ f8 f0 1"/>
              <a:gd name="f16" fmla="*/ f9 f0 1"/>
              <a:gd name="f17" fmla="*/ f10 f0 1"/>
              <a:gd name="f18" fmla="*/ f11 f0 1"/>
              <a:gd name="f19" fmla="?: f12 f3 1"/>
              <a:gd name="f20" fmla="?: f13 f4 1"/>
              <a:gd name="f21" fmla="?: f14 f5 1"/>
              <a:gd name="f22" fmla="*/ f15 1 f2"/>
              <a:gd name="f23" fmla="*/ f16 1 f2"/>
              <a:gd name="f24" fmla="*/ f17 1 f2"/>
              <a:gd name="f25" fmla="*/ f18 1 f2"/>
              <a:gd name="f26" fmla="*/ f19 1 21600"/>
              <a:gd name="f27" fmla="*/ f20 1 21600"/>
              <a:gd name="f28" fmla="*/ 21600 f19 1"/>
              <a:gd name="f29" fmla="*/ 21600 f20 1"/>
              <a:gd name="f30" fmla="+- f22 0 f1"/>
              <a:gd name="f31" fmla="+- f23 0 f1"/>
              <a:gd name="f32" fmla="+- f24 0 f1"/>
              <a:gd name="f33" fmla="+- f25 0 f1"/>
              <a:gd name="f34" fmla="min f27 f26"/>
              <a:gd name="f35" fmla="*/ f28 1 f21"/>
              <a:gd name="f36" fmla="*/ f29 1 f21"/>
              <a:gd name="f37" fmla="val f35"/>
              <a:gd name="f38" fmla="val f36"/>
              <a:gd name="f39" fmla="*/ f6 f34 1"/>
              <a:gd name="f40" fmla="+- f38 0 f6"/>
              <a:gd name="f41" fmla="+- f37 0 f6"/>
              <a:gd name="f42" fmla="*/ f38 f34 1"/>
              <a:gd name="f43" fmla="*/ f37 f34 1"/>
              <a:gd name="f44" fmla="*/ f40 1 2"/>
              <a:gd name="f45" fmla="*/ f41 1 2"/>
              <a:gd name="f46" fmla="*/ f41 f7 1"/>
              <a:gd name="f47" fmla="+- f6 f44 0"/>
              <a:gd name="f48" fmla="*/ f46 1 200000"/>
              <a:gd name="f49" fmla="*/ f46 1 100000"/>
              <a:gd name="f50" fmla="+- f48 f45 0"/>
              <a:gd name="f51" fmla="*/ f48 f34 1"/>
              <a:gd name="f52" fmla="*/ f47 f34 1"/>
              <a:gd name="f53" fmla="*/ f49 f34 1"/>
              <a:gd name="f54" fmla="*/ f50 f3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53" y="f39"/>
              </a:cxn>
              <a:cxn ang="f31">
                <a:pos x="f51" y="f52"/>
              </a:cxn>
              <a:cxn ang="f32">
                <a:pos x="f39" y="f42"/>
              </a:cxn>
              <a:cxn ang="f32">
                <a:pos x="f53" y="f42"/>
              </a:cxn>
              <a:cxn ang="f32">
                <a:pos x="f43" y="f42"/>
              </a:cxn>
              <a:cxn ang="f33">
                <a:pos x="f54" y="f52"/>
              </a:cxn>
            </a:cxnLst>
            <a:rect l="f51" t="f52" r="f54" b="f42"/>
            <a:pathLst>
              <a:path>
                <a:moveTo>
                  <a:pt x="f39" y="f42"/>
                </a:moveTo>
                <a:lnTo>
                  <a:pt x="f53" y="f39"/>
                </a:lnTo>
                <a:lnTo>
                  <a:pt x="f43" y="f42"/>
                </a:lnTo>
                <a:close/>
              </a:path>
            </a:pathLst>
          </a:custGeom>
          <a:gradFill>
            <a:gsLst>
              <a:gs pos="0">
                <a:srgbClr val="5D417E"/>
              </a:gs>
              <a:gs pos="100000">
                <a:srgbClr val="7B58A6"/>
              </a:gs>
            </a:gsLst>
            <a:lin ang="16200000"/>
          </a:gradFill>
          <a:ln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1800" kern="0">
              <a:solidFill>
                <a:srgbClr val="FFFFFF"/>
              </a:solidFill>
              <a:latin typeface="Calibri"/>
              <a:cs typeface="Cordia New"/>
            </a:endParaRPr>
          </a:p>
        </p:txBody>
      </p:sp>
      <p:sp>
        <p:nvSpPr>
          <p:cNvPr id="25" name="สามเหลี่ยมหน้าจั่ว 32"/>
          <p:cNvSpPr/>
          <p:nvPr/>
        </p:nvSpPr>
        <p:spPr>
          <a:xfrm rot="10799991">
            <a:off x="3419475" y="1773238"/>
            <a:ext cx="431800" cy="2159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50000"/>
              <a:gd name="f8" fmla="+- 0 0 -360"/>
              <a:gd name="f9" fmla="+- 0 0 -270"/>
              <a:gd name="f10" fmla="+- 0 0 -180"/>
              <a:gd name="f11" fmla="+- 0 0 -90"/>
              <a:gd name="f12" fmla="abs f3"/>
              <a:gd name="f13" fmla="abs f4"/>
              <a:gd name="f14" fmla="abs f5"/>
              <a:gd name="f15" fmla="*/ f8 f0 1"/>
              <a:gd name="f16" fmla="*/ f9 f0 1"/>
              <a:gd name="f17" fmla="*/ f10 f0 1"/>
              <a:gd name="f18" fmla="*/ f11 f0 1"/>
              <a:gd name="f19" fmla="?: f12 f3 1"/>
              <a:gd name="f20" fmla="?: f13 f4 1"/>
              <a:gd name="f21" fmla="?: f14 f5 1"/>
              <a:gd name="f22" fmla="*/ f15 1 f2"/>
              <a:gd name="f23" fmla="*/ f16 1 f2"/>
              <a:gd name="f24" fmla="*/ f17 1 f2"/>
              <a:gd name="f25" fmla="*/ f18 1 f2"/>
              <a:gd name="f26" fmla="*/ f19 1 21600"/>
              <a:gd name="f27" fmla="*/ f20 1 21600"/>
              <a:gd name="f28" fmla="*/ 21600 f19 1"/>
              <a:gd name="f29" fmla="*/ 21600 f20 1"/>
              <a:gd name="f30" fmla="+- f22 0 f1"/>
              <a:gd name="f31" fmla="+- f23 0 f1"/>
              <a:gd name="f32" fmla="+- f24 0 f1"/>
              <a:gd name="f33" fmla="+- f25 0 f1"/>
              <a:gd name="f34" fmla="min f27 f26"/>
              <a:gd name="f35" fmla="*/ f28 1 f21"/>
              <a:gd name="f36" fmla="*/ f29 1 f21"/>
              <a:gd name="f37" fmla="val f35"/>
              <a:gd name="f38" fmla="val f36"/>
              <a:gd name="f39" fmla="*/ f6 f34 1"/>
              <a:gd name="f40" fmla="+- f38 0 f6"/>
              <a:gd name="f41" fmla="+- f37 0 f6"/>
              <a:gd name="f42" fmla="*/ f38 f34 1"/>
              <a:gd name="f43" fmla="*/ f37 f34 1"/>
              <a:gd name="f44" fmla="*/ f40 1 2"/>
              <a:gd name="f45" fmla="*/ f41 1 2"/>
              <a:gd name="f46" fmla="*/ f41 f7 1"/>
              <a:gd name="f47" fmla="+- f6 f44 0"/>
              <a:gd name="f48" fmla="*/ f46 1 200000"/>
              <a:gd name="f49" fmla="*/ f46 1 100000"/>
              <a:gd name="f50" fmla="+- f48 f45 0"/>
              <a:gd name="f51" fmla="*/ f48 f34 1"/>
              <a:gd name="f52" fmla="*/ f47 f34 1"/>
              <a:gd name="f53" fmla="*/ f49 f34 1"/>
              <a:gd name="f54" fmla="*/ f50 f3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53" y="f39"/>
              </a:cxn>
              <a:cxn ang="f31">
                <a:pos x="f51" y="f52"/>
              </a:cxn>
              <a:cxn ang="f32">
                <a:pos x="f39" y="f42"/>
              </a:cxn>
              <a:cxn ang="f32">
                <a:pos x="f53" y="f42"/>
              </a:cxn>
              <a:cxn ang="f32">
                <a:pos x="f43" y="f42"/>
              </a:cxn>
              <a:cxn ang="f33">
                <a:pos x="f54" y="f52"/>
              </a:cxn>
            </a:cxnLst>
            <a:rect l="f51" t="f52" r="f54" b="f42"/>
            <a:pathLst>
              <a:path>
                <a:moveTo>
                  <a:pt x="f39" y="f42"/>
                </a:moveTo>
                <a:lnTo>
                  <a:pt x="f53" y="f39"/>
                </a:lnTo>
                <a:lnTo>
                  <a:pt x="f43" y="f42"/>
                </a:lnTo>
                <a:close/>
              </a:path>
            </a:pathLst>
          </a:custGeom>
          <a:gradFill>
            <a:gsLst>
              <a:gs pos="0">
                <a:srgbClr val="769535"/>
              </a:gs>
              <a:gs pos="100000">
                <a:srgbClr val="9BC348"/>
              </a:gs>
            </a:gsLst>
            <a:lin ang="16200000"/>
          </a:gradFill>
          <a:ln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1800" kern="0">
              <a:solidFill>
                <a:srgbClr val="FFFFFF"/>
              </a:solidFill>
              <a:latin typeface="Calibri"/>
              <a:cs typeface="Cordia New"/>
            </a:endParaRPr>
          </a:p>
        </p:txBody>
      </p:sp>
      <p:sp>
        <p:nvSpPr>
          <p:cNvPr id="26" name="สามเหลี่ยมหน้าจั่ว 33"/>
          <p:cNvSpPr/>
          <p:nvPr/>
        </p:nvSpPr>
        <p:spPr>
          <a:xfrm rot="10799991">
            <a:off x="7669213" y="1773238"/>
            <a:ext cx="431800" cy="2159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50000"/>
              <a:gd name="f8" fmla="+- 0 0 -360"/>
              <a:gd name="f9" fmla="+- 0 0 -270"/>
              <a:gd name="f10" fmla="+- 0 0 -180"/>
              <a:gd name="f11" fmla="+- 0 0 -90"/>
              <a:gd name="f12" fmla="abs f3"/>
              <a:gd name="f13" fmla="abs f4"/>
              <a:gd name="f14" fmla="abs f5"/>
              <a:gd name="f15" fmla="*/ f8 f0 1"/>
              <a:gd name="f16" fmla="*/ f9 f0 1"/>
              <a:gd name="f17" fmla="*/ f10 f0 1"/>
              <a:gd name="f18" fmla="*/ f11 f0 1"/>
              <a:gd name="f19" fmla="?: f12 f3 1"/>
              <a:gd name="f20" fmla="?: f13 f4 1"/>
              <a:gd name="f21" fmla="?: f14 f5 1"/>
              <a:gd name="f22" fmla="*/ f15 1 f2"/>
              <a:gd name="f23" fmla="*/ f16 1 f2"/>
              <a:gd name="f24" fmla="*/ f17 1 f2"/>
              <a:gd name="f25" fmla="*/ f18 1 f2"/>
              <a:gd name="f26" fmla="*/ f19 1 21600"/>
              <a:gd name="f27" fmla="*/ f20 1 21600"/>
              <a:gd name="f28" fmla="*/ 21600 f19 1"/>
              <a:gd name="f29" fmla="*/ 21600 f20 1"/>
              <a:gd name="f30" fmla="+- f22 0 f1"/>
              <a:gd name="f31" fmla="+- f23 0 f1"/>
              <a:gd name="f32" fmla="+- f24 0 f1"/>
              <a:gd name="f33" fmla="+- f25 0 f1"/>
              <a:gd name="f34" fmla="min f27 f26"/>
              <a:gd name="f35" fmla="*/ f28 1 f21"/>
              <a:gd name="f36" fmla="*/ f29 1 f21"/>
              <a:gd name="f37" fmla="val f35"/>
              <a:gd name="f38" fmla="val f36"/>
              <a:gd name="f39" fmla="*/ f6 f34 1"/>
              <a:gd name="f40" fmla="+- f38 0 f6"/>
              <a:gd name="f41" fmla="+- f37 0 f6"/>
              <a:gd name="f42" fmla="*/ f38 f34 1"/>
              <a:gd name="f43" fmla="*/ f37 f34 1"/>
              <a:gd name="f44" fmla="*/ f40 1 2"/>
              <a:gd name="f45" fmla="*/ f41 1 2"/>
              <a:gd name="f46" fmla="*/ f41 f7 1"/>
              <a:gd name="f47" fmla="+- f6 f44 0"/>
              <a:gd name="f48" fmla="*/ f46 1 200000"/>
              <a:gd name="f49" fmla="*/ f46 1 100000"/>
              <a:gd name="f50" fmla="+- f48 f45 0"/>
              <a:gd name="f51" fmla="*/ f48 f34 1"/>
              <a:gd name="f52" fmla="*/ f47 f34 1"/>
              <a:gd name="f53" fmla="*/ f49 f34 1"/>
              <a:gd name="f54" fmla="*/ f50 f3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53" y="f39"/>
              </a:cxn>
              <a:cxn ang="f31">
                <a:pos x="f51" y="f52"/>
              </a:cxn>
              <a:cxn ang="f32">
                <a:pos x="f39" y="f42"/>
              </a:cxn>
              <a:cxn ang="f32">
                <a:pos x="f53" y="f42"/>
              </a:cxn>
              <a:cxn ang="f32">
                <a:pos x="f43" y="f42"/>
              </a:cxn>
              <a:cxn ang="f33">
                <a:pos x="f54" y="f52"/>
              </a:cxn>
            </a:cxnLst>
            <a:rect l="f51" t="f52" r="f54" b="f42"/>
            <a:pathLst>
              <a:path>
                <a:moveTo>
                  <a:pt x="f39" y="f42"/>
                </a:moveTo>
                <a:lnTo>
                  <a:pt x="f53" y="f39"/>
                </a:lnTo>
                <a:lnTo>
                  <a:pt x="f43" y="f42"/>
                </a:lnTo>
                <a:close/>
              </a:path>
            </a:pathLst>
          </a:custGeom>
          <a:gradFill>
            <a:gsLst>
              <a:gs pos="0">
                <a:srgbClr val="769535"/>
              </a:gs>
              <a:gs pos="100000">
                <a:srgbClr val="9BC348"/>
              </a:gs>
            </a:gsLst>
            <a:lin ang="16200000"/>
          </a:gradFill>
          <a:ln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1800" kern="0">
              <a:solidFill>
                <a:srgbClr val="FFFFFF"/>
              </a:solidFill>
              <a:latin typeface="Calibri"/>
              <a:cs typeface="Cordia New"/>
            </a:endParaRPr>
          </a:p>
        </p:txBody>
      </p:sp>
      <p:sp>
        <p:nvSpPr>
          <p:cNvPr id="27" name="สามเหลี่ยมหน้าจั่ว 34"/>
          <p:cNvSpPr/>
          <p:nvPr/>
        </p:nvSpPr>
        <p:spPr>
          <a:xfrm rot="10799991">
            <a:off x="5653088" y="1773238"/>
            <a:ext cx="431800" cy="2159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50000"/>
              <a:gd name="f8" fmla="+- 0 0 -360"/>
              <a:gd name="f9" fmla="+- 0 0 -270"/>
              <a:gd name="f10" fmla="+- 0 0 -180"/>
              <a:gd name="f11" fmla="+- 0 0 -90"/>
              <a:gd name="f12" fmla="abs f3"/>
              <a:gd name="f13" fmla="abs f4"/>
              <a:gd name="f14" fmla="abs f5"/>
              <a:gd name="f15" fmla="*/ f8 f0 1"/>
              <a:gd name="f16" fmla="*/ f9 f0 1"/>
              <a:gd name="f17" fmla="*/ f10 f0 1"/>
              <a:gd name="f18" fmla="*/ f11 f0 1"/>
              <a:gd name="f19" fmla="?: f12 f3 1"/>
              <a:gd name="f20" fmla="?: f13 f4 1"/>
              <a:gd name="f21" fmla="?: f14 f5 1"/>
              <a:gd name="f22" fmla="*/ f15 1 f2"/>
              <a:gd name="f23" fmla="*/ f16 1 f2"/>
              <a:gd name="f24" fmla="*/ f17 1 f2"/>
              <a:gd name="f25" fmla="*/ f18 1 f2"/>
              <a:gd name="f26" fmla="*/ f19 1 21600"/>
              <a:gd name="f27" fmla="*/ f20 1 21600"/>
              <a:gd name="f28" fmla="*/ 21600 f19 1"/>
              <a:gd name="f29" fmla="*/ 21600 f20 1"/>
              <a:gd name="f30" fmla="+- f22 0 f1"/>
              <a:gd name="f31" fmla="+- f23 0 f1"/>
              <a:gd name="f32" fmla="+- f24 0 f1"/>
              <a:gd name="f33" fmla="+- f25 0 f1"/>
              <a:gd name="f34" fmla="min f27 f26"/>
              <a:gd name="f35" fmla="*/ f28 1 f21"/>
              <a:gd name="f36" fmla="*/ f29 1 f21"/>
              <a:gd name="f37" fmla="val f35"/>
              <a:gd name="f38" fmla="val f36"/>
              <a:gd name="f39" fmla="*/ f6 f34 1"/>
              <a:gd name="f40" fmla="+- f38 0 f6"/>
              <a:gd name="f41" fmla="+- f37 0 f6"/>
              <a:gd name="f42" fmla="*/ f38 f34 1"/>
              <a:gd name="f43" fmla="*/ f37 f34 1"/>
              <a:gd name="f44" fmla="*/ f40 1 2"/>
              <a:gd name="f45" fmla="*/ f41 1 2"/>
              <a:gd name="f46" fmla="*/ f41 f7 1"/>
              <a:gd name="f47" fmla="+- f6 f44 0"/>
              <a:gd name="f48" fmla="*/ f46 1 200000"/>
              <a:gd name="f49" fmla="*/ f46 1 100000"/>
              <a:gd name="f50" fmla="+- f48 f45 0"/>
              <a:gd name="f51" fmla="*/ f48 f34 1"/>
              <a:gd name="f52" fmla="*/ f47 f34 1"/>
              <a:gd name="f53" fmla="*/ f49 f34 1"/>
              <a:gd name="f54" fmla="*/ f50 f3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53" y="f39"/>
              </a:cxn>
              <a:cxn ang="f31">
                <a:pos x="f51" y="f52"/>
              </a:cxn>
              <a:cxn ang="f32">
                <a:pos x="f39" y="f42"/>
              </a:cxn>
              <a:cxn ang="f32">
                <a:pos x="f53" y="f42"/>
              </a:cxn>
              <a:cxn ang="f32">
                <a:pos x="f43" y="f42"/>
              </a:cxn>
              <a:cxn ang="f33">
                <a:pos x="f54" y="f52"/>
              </a:cxn>
            </a:cxnLst>
            <a:rect l="f51" t="f52" r="f54" b="f42"/>
            <a:pathLst>
              <a:path>
                <a:moveTo>
                  <a:pt x="f39" y="f42"/>
                </a:moveTo>
                <a:lnTo>
                  <a:pt x="f53" y="f39"/>
                </a:lnTo>
                <a:lnTo>
                  <a:pt x="f43" y="f42"/>
                </a:lnTo>
                <a:close/>
              </a:path>
            </a:pathLst>
          </a:custGeom>
          <a:gradFill>
            <a:gsLst>
              <a:gs pos="0">
                <a:srgbClr val="5D417E"/>
              </a:gs>
              <a:gs pos="100000">
                <a:srgbClr val="7B58A6"/>
              </a:gs>
            </a:gsLst>
            <a:lin ang="16200000"/>
          </a:gradFill>
          <a:ln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1800" kern="0">
              <a:solidFill>
                <a:srgbClr val="FFFFFF"/>
              </a:solidFill>
              <a:latin typeface="Calibri"/>
              <a:cs typeface="Cordia New"/>
            </a:endParaRPr>
          </a:p>
        </p:txBody>
      </p:sp>
      <p:sp>
        <p:nvSpPr>
          <p:cNvPr id="28" name="สามเหลี่ยมหน้าจั่ว 35"/>
          <p:cNvSpPr/>
          <p:nvPr/>
        </p:nvSpPr>
        <p:spPr>
          <a:xfrm rot="10799991">
            <a:off x="7596188" y="4005263"/>
            <a:ext cx="431800" cy="2159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50000"/>
              <a:gd name="f8" fmla="+- 0 0 -360"/>
              <a:gd name="f9" fmla="+- 0 0 -270"/>
              <a:gd name="f10" fmla="+- 0 0 -180"/>
              <a:gd name="f11" fmla="+- 0 0 -90"/>
              <a:gd name="f12" fmla="abs f3"/>
              <a:gd name="f13" fmla="abs f4"/>
              <a:gd name="f14" fmla="abs f5"/>
              <a:gd name="f15" fmla="*/ f8 f0 1"/>
              <a:gd name="f16" fmla="*/ f9 f0 1"/>
              <a:gd name="f17" fmla="*/ f10 f0 1"/>
              <a:gd name="f18" fmla="*/ f11 f0 1"/>
              <a:gd name="f19" fmla="?: f12 f3 1"/>
              <a:gd name="f20" fmla="?: f13 f4 1"/>
              <a:gd name="f21" fmla="?: f14 f5 1"/>
              <a:gd name="f22" fmla="*/ f15 1 f2"/>
              <a:gd name="f23" fmla="*/ f16 1 f2"/>
              <a:gd name="f24" fmla="*/ f17 1 f2"/>
              <a:gd name="f25" fmla="*/ f18 1 f2"/>
              <a:gd name="f26" fmla="*/ f19 1 21600"/>
              <a:gd name="f27" fmla="*/ f20 1 21600"/>
              <a:gd name="f28" fmla="*/ 21600 f19 1"/>
              <a:gd name="f29" fmla="*/ 21600 f20 1"/>
              <a:gd name="f30" fmla="+- f22 0 f1"/>
              <a:gd name="f31" fmla="+- f23 0 f1"/>
              <a:gd name="f32" fmla="+- f24 0 f1"/>
              <a:gd name="f33" fmla="+- f25 0 f1"/>
              <a:gd name="f34" fmla="min f27 f26"/>
              <a:gd name="f35" fmla="*/ f28 1 f21"/>
              <a:gd name="f36" fmla="*/ f29 1 f21"/>
              <a:gd name="f37" fmla="val f35"/>
              <a:gd name="f38" fmla="val f36"/>
              <a:gd name="f39" fmla="*/ f6 f34 1"/>
              <a:gd name="f40" fmla="+- f38 0 f6"/>
              <a:gd name="f41" fmla="+- f37 0 f6"/>
              <a:gd name="f42" fmla="*/ f38 f34 1"/>
              <a:gd name="f43" fmla="*/ f37 f34 1"/>
              <a:gd name="f44" fmla="*/ f40 1 2"/>
              <a:gd name="f45" fmla="*/ f41 1 2"/>
              <a:gd name="f46" fmla="*/ f41 f7 1"/>
              <a:gd name="f47" fmla="+- f6 f44 0"/>
              <a:gd name="f48" fmla="*/ f46 1 200000"/>
              <a:gd name="f49" fmla="*/ f46 1 100000"/>
              <a:gd name="f50" fmla="+- f48 f45 0"/>
              <a:gd name="f51" fmla="*/ f48 f34 1"/>
              <a:gd name="f52" fmla="*/ f47 f34 1"/>
              <a:gd name="f53" fmla="*/ f49 f34 1"/>
              <a:gd name="f54" fmla="*/ f50 f3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53" y="f39"/>
              </a:cxn>
              <a:cxn ang="f31">
                <a:pos x="f51" y="f52"/>
              </a:cxn>
              <a:cxn ang="f32">
                <a:pos x="f39" y="f42"/>
              </a:cxn>
              <a:cxn ang="f32">
                <a:pos x="f53" y="f42"/>
              </a:cxn>
              <a:cxn ang="f32">
                <a:pos x="f43" y="f42"/>
              </a:cxn>
              <a:cxn ang="f33">
                <a:pos x="f54" y="f52"/>
              </a:cxn>
            </a:cxnLst>
            <a:rect l="f51" t="f52" r="f54" b="f42"/>
            <a:pathLst>
              <a:path>
                <a:moveTo>
                  <a:pt x="f39" y="f42"/>
                </a:moveTo>
                <a:lnTo>
                  <a:pt x="f53" y="f39"/>
                </a:lnTo>
                <a:lnTo>
                  <a:pt x="f43" y="f42"/>
                </a:lnTo>
                <a:close/>
              </a:path>
            </a:pathLst>
          </a:custGeom>
          <a:gradFill>
            <a:gsLst>
              <a:gs pos="0">
                <a:srgbClr val="769535"/>
              </a:gs>
              <a:gs pos="100000">
                <a:srgbClr val="9BC348"/>
              </a:gs>
            </a:gsLst>
            <a:lin ang="16200000"/>
          </a:gradFill>
          <a:ln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1800" kern="0">
              <a:solidFill>
                <a:srgbClr val="FFFFFF"/>
              </a:solidFill>
              <a:latin typeface="Calibri"/>
              <a:cs typeface="Cordia New"/>
            </a:endParaRPr>
          </a:p>
        </p:txBody>
      </p:sp>
      <p:sp>
        <p:nvSpPr>
          <p:cNvPr id="29" name="สามเหลี่ยมหน้าจั่ว 36"/>
          <p:cNvSpPr/>
          <p:nvPr/>
        </p:nvSpPr>
        <p:spPr>
          <a:xfrm rot="10799991">
            <a:off x="5653088" y="4005263"/>
            <a:ext cx="431800" cy="2159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50000"/>
              <a:gd name="f8" fmla="+- 0 0 -360"/>
              <a:gd name="f9" fmla="+- 0 0 -270"/>
              <a:gd name="f10" fmla="+- 0 0 -180"/>
              <a:gd name="f11" fmla="+- 0 0 -90"/>
              <a:gd name="f12" fmla="abs f3"/>
              <a:gd name="f13" fmla="abs f4"/>
              <a:gd name="f14" fmla="abs f5"/>
              <a:gd name="f15" fmla="*/ f8 f0 1"/>
              <a:gd name="f16" fmla="*/ f9 f0 1"/>
              <a:gd name="f17" fmla="*/ f10 f0 1"/>
              <a:gd name="f18" fmla="*/ f11 f0 1"/>
              <a:gd name="f19" fmla="?: f12 f3 1"/>
              <a:gd name="f20" fmla="?: f13 f4 1"/>
              <a:gd name="f21" fmla="?: f14 f5 1"/>
              <a:gd name="f22" fmla="*/ f15 1 f2"/>
              <a:gd name="f23" fmla="*/ f16 1 f2"/>
              <a:gd name="f24" fmla="*/ f17 1 f2"/>
              <a:gd name="f25" fmla="*/ f18 1 f2"/>
              <a:gd name="f26" fmla="*/ f19 1 21600"/>
              <a:gd name="f27" fmla="*/ f20 1 21600"/>
              <a:gd name="f28" fmla="*/ 21600 f19 1"/>
              <a:gd name="f29" fmla="*/ 21600 f20 1"/>
              <a:gd name="f30" fmla="+- f22 0 f1"/>
              <a:gd name="f31" fmla="+- f23 0 f1"/>
              <a:gd name="f32" fmla="+- f24 0 f1"/>
              <a:gd name="f33" fmla="+- f25 0 f1"/>
              <a:gd name="f34" fmla="min f27 f26"/>
              <a:gd name="f35" fmla="*/ f28 1 f21"/>
              <a:gd name="f36" fmla="*/ f29 1 f21"/>
              <a:gd name="f37" fmla="val f35"/>
              <a:gd name="f38" fmla="val f36"/>
              <a:gd name="f39" fmla="*/ f6 f34 1"/>
              <a:gd name="f40" fmla="+- f38 0 f6"/>
              <a:gd name="f41" fmla="+- f37 0 f6"/>
              <a:gd name="f42" fmla="*/ f38 f34 1"/>
              <a:gd name="f43" fmla="*/ f37 f34 1"/>
              <a:gd name="f44" fmla="*/ f40 1 2"/>
              <a:gd name="f45" fmla="*/ f41 1 2"/>
              <a:gd name="f46" fmla="*/ f41 f7 1"/>
              <a:gd name="f47" fmla="+- f6 f44 0"/>
              <a:gd name="f48" fmla="*/ f46 1 200000"/>
              <a:gd name="f49" fmla="*/ f46 1 100000"/>
              <a:gd name="f50" fmla="+- f48 f45 0"/>
              <a:gd name="f51" fmla="*/ f48 f34 1"/>
              <a:gd name="f52" fmla="*/ f47 f34 1"/>
              <a:gd name="f53" fmla="*/ f49 f34 1"/>
              <a:gd name="f54" fmla="*/ f50 f3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53" y="f39"/>
              </a:cxn>
              <a:cxn ang="f31">
                <a:pos x="f51" y="f52"/>
              </a:cxn>
              <a:cxn ang="f32">
                <a:pos x="f39" y="f42"/>
              </a:cxn>
              <a:cxn ang="f32">
                <a:pos x="f53" y="f42"/>
              </a:cxn>
              <a:cxn ang="f32">
                <a:pos x="f43" y="f42"/>
              </a:cxn>
              <a:cxn ang="f33">
                <a:pos x="f54" y="f52"/>
              </a:cxn>
            </a:cxnLst>
            <a:rect l="f51" t="f52" r="f54" b="f42"/>
            <a:pathLst>
              <a:path>
                <a:moveTo>
                  <a:pt x="f39" y="f42"/>
                </a:moveTo>
                <a:lnTo>
                  <a:pt x="f53" y="f39"/>
                </a:lnTo>
                <a:lnTo>
                  <a:pt x="f43" y="f42"/>
                </a:lnTo>
                <a:close/>
              </a:path>
            </a:pathLst>
          </a:custGeom>
          <a:gradFill>
            <a:gsLst>
              <a:gs pos="0">
                <a:srgbClr val="5D417E"/>
              </a:gs>
              <a:gs pos="100000">
                <a:srgbClr val="7B58A6"/>
              </a:gs>
            </a:gsLst>
            <a:lin ang="16200000"/>
          </a:gradFill>
          <a:ln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1800" kern="0">
              <a:solidFill>
                <a:srgbClr val="FFFFFF"/>
              </a:solidFill>
              <a:latin typeface="Calibri"/>
              <a:cs typeface="Cordia New"/>
            </a:endParaRPr>
          </a:p>
        </p:txBody>
      </p:sp>
      <p:sp>
        <p:nvSpPr>
          <p:cNvPr id="30" name="สามเหลี่ยมหน้าจั่ว 37"/>
          <p:cNvSpPr/>
          <p:nvPr/>
        </p:nvSpPr>
        <p:spPr>
          <a:xfrm rot="10799991">
            <a:off x="3492500" y="4149725"/>
            <a:ext cx="431800" cy="2159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50000"/>
              <a:gd name="f8" fmla="+- 0 0 -360"/>
              <a:gd name="f9" fmla="+- 0 0 -270"/>
              <a:gd name="f10" fmla="+- 0 0 -180"/>
              <a:gd name="f11" fmla="+- 0 0 -90"/>
              <a:gd name="f12" fmla="abs f3"/>
              <a:gd name="f13" fmla="abs f4"/>
              <a:gd name="f14" fmla="abs f5"/>
              <a:gd name="f15" fmla="*/ f8 f0 1"/>
              <a:gd name="f16" fmla="*/ f9 f0 1"/>
              <a:gd name="f17" fmla="*/ f10 f0 1"/>
              <a:gd name="f18" fmla="*/ f11 f0 1"/>
              <a:gd name="f19" fmla="?: f12 f3 1"/>
              <a:gd name="f20" fmla="?: f13 f4 1"/>
              <a:gd name="f21" fmla="?: f14 f5 1"/>
              <a:gd name="f22" fmla="*/ f15 1 f2"/>
              <a:gd name="f23" fmla="*/ f16 1 f2"/>
              <a:gd name="f24" fmla="*/ f17 1 f2"/>
              <a:gd name="f25" fmla="*/ f18 1 f2"/>
              <a:gd name="f26" fmla="*/ f19 1 21600"/>
              <a:gd name="f27" fmla="*/ f20 1 21600"/>
              <a:gd name="f28" fmla="*/ 21600 f19 1"/>
              <a:gd name="f29" fmla="*/ 21600 f20 1"/>
              <a:gd name="f30" fmla="+- f22 0 f1"/>
              <a:gd name="f31" fmla="+- f23 0 f1"/>
              <a:gd name="f32" fmla="+- f24 0 f1"/>
              <a:gd name="f33" fmla="+- f25 0 f1"/>
              <a:gd name="f34" fmla="min f27 f26"/>
              <a:gd name="f35" fmla="*/ f28 1 f21"/>
              <a:gd name="f36" fmla="*/ f29 1 f21"/>
              <a:gd name="f37" fmla="val f35"/>
              <a:gd name="f38" fmla="val f36"/>
              <a:gd name="f39" fmla="*/ f6 f34 1"/>
              <a:gd name="f40" fmla="+- f38 0 f6"/>
              <a:gd name="f41" fmla="+- f37 0 f6"/>
              <a:gd name="f42" fmla="*/ f38 f34 1"/>
              <a:gd name="f43" fmla="*/ f37 f34 1"/>
              <a:gd name="f44" fmla="*/ f40 1 2"/>
              <a:gd name="f45" fmla="*/ f41 1 2"/>
              <a:gd name="f46" fmla="*/ f41 f7 1"/>
              <a:gd name="f47" fmla="+- f6 f44 0"/>
              <a:gd name="f48" fmla="*/ f46 1 200000"/>
              <a:gd name="f49" fmla="*/ f46 1 100000"/>
              <a:gd name="f50" fmla="+- f48 f45 0"/>
              <a:gd name="f51" fmla="*/ f48 f34 1"/>
              <a:gd name="f52" fmla="*/ f47 f34 1"/>
              <a:gd name="f53" fmla="*/ f49 f34 1"/>
              <a:gd name="f54" fmla="*/ f50 f3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53" y="f39"/>
              </a:cxn>
              <a:cxn ang="f31">
                <a:pos x="f51" y="f52"/>
              </a:cxn>
              <a:cxn ang="f32">
                <a:pos x="f39" y="f42"/>
              </a:cxn>
              <a:cxn ang="f32">
                <a:pos x="f53" y="f42"/>
              </a:cxn>
              <a:cxn ang="f32">
                <a:pos x="f43" y="f42"/>
              </a:cxn>
              <a:cxn ang="f33">
                <a:pos x="f54" y="f52"/>
              </a:cxn>
            </a:cxnLst>
            <a:rect l="f51" t="f52" r="f54" b="f42"/>
            <a:pathLst>
              <a:path>
                <a:moveTo>
                  <a:pt x="f39" y="f42"/>
                </a:moveTo>
                <a:lnTo>
                  <a:pt x="f53" y="f39"/>
                </a:lnTo>
                <a:lnTo>
                  <a:pt x="f43" y="f42"/>
                </a:lnTo>
                <a:close/>
              </a:path>
            </a:pathLst>
          </a:custGeom>
          <a:gradFill>
            <a:gsLst>
              <a:gs pos="0">
                <a:srgbClr val="769535"/>
              </a:gs>
              <a:gs pos="100000">
                <a:srgbClr val="9BC348"/>
              </a:gs>
            </a:gsLst>
            <a:lin ang="16200000"/>
          </a:gradFill>
          <a:ln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1800" kern="0">
              <a:solidFill>
                <a:srgbClr val="FFFFFF"/>
              </a:solidFill>
              <a:latin typeface="Calibri"/>
              <a:cs typeface="Cordia New"/>
            </a:endParaRPr>
          </a:p>
        </p:txBody>
      </p:sp>
      <p:sp>
        <p:nvSpPr>
          <p:cNvPr id="31" name="สามเหลี่ยมหน้าจั่ว 38"/>
          <p:cNvSpPr/>
          <p:nvPr/>
        </p:nvSpPr>
        <p:spPr>
          <a:xfrm rot="10799991">
            <a:off x="1331913" y="4005263"/>
            <a:ext cx="431800" cy="2159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50000"/>
              <a:gd name="f8" fmla="+- 0 0 -360"/>
              <a:gd name="f9" fmla="+- 0 0 -270"/>
              <a:gd name="f10" fmla="+- 0 0 -180"/>
              <a:gd name="f11" fmla="+- 0 0 -90"/>
              <a:gd name="f12" fmla="abs f3"/>
              <a:gd name="f13" fmla="abs f4"/>
              <a:gd name="f14" fmla="abs f5"/>
              <a:gd name="f15" fmla="*/ f8 f0 1"/>
              <a:gd name="f16" fmla="*/ f9 f0 1"/>
              <a:gd name="f17" fmla="*/ f10 f0 1"/>
              <a:gd name="f18" fmla="*/ f11 f0 1"/>
              <a:gd name="f19" fmla="?: f12 f3 1"/>
              <a:gd name="f20" fmla="?: f13 f4 1"/>
              <a:gd name="f21" fmla="?: f14 f5 1"/>
              <a:gd name="f22" fmla="*/ f15 1 f2"/>
              <a:gd name="f23" fmla="*/ f16 1 f2"/>
              <a:gd name="f24" fmla="*/ f17 1 f2"/>
              <a:gd name="f25" fmla="*/ f18 1 f2"/>
              <a:gd name="f26" fmla="*/ f19 1 21600"/>
              <a:gd name="f27" fmla="*/ f20 1 21600"/>
              <a:gd name="f28" fmla="*/ 21600 f19 1"/>
              <a:gd name="f29" fmla="*/ 21600 f20 1"/>
              <a:gd name="f30" fmla="+- f22 0 f1"/>
              <a:gd name="f31" fmla="+- f23 0 f1"/>
              <a:gd name="f32" fmla="+- f24 0 f1"/>
              <a:gd name="f33" fmla="+- f25 0 f1"/>
              <a:gd name="f34" fmla="min f27 f26"/>
              <a:gd name="f35" fmla="*/ f28 1 f21"/>
              <a:gd name="f36" fmla="*/ f29 1 f21"/>
              <a:gd name="f37" fmla="val f35"/>
              <a:gd name="f38" fmla="val f36"/>
              <a:gd name="f39" fmla="*/ f6 f34 1"/>
              <a:gd name="f40" fmla="+- f38 0 f6"/>
              <a:gd name="f41" fmla="+- f37 0 f6"/>
              <a:gd name="f42" fmla="*/ f38 f34 1"/>
              <a:gd name="f43" fmla="*/ f37 f34 1"/>
              <a:gd name="f44" fmla="*/ f40 1 2"/>
              <a:gd name="f45" fmla="*/ f41 1 2"/>
              <a:gd name="f46" fmla="*/ f41 f7 1"/>
              <a:gd name="f47" fmla="+- f6 f44 0"/>
              <a:gd name="f48" fmla="*/ f46 1 200000"/>
              <a:gd name="f49" fmla="*/ f46 1 100000"/>
              <a:gd name="f50" fmla="+- f48 f45 0"/>
              <a:gd name="f51" fmla="*/ f48 f34 1"/>
              <a:gd name="f52" fmla="*/ f47 f34 1"/>
              <a:gd name="f53" fmla="*/ f49 f34 1"/>
              <a:gd name="f54" fmla="*/ f50 f3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53" y="f39"/>
              </a:cxn>
              <a:cxn ang="f31">
                <a:pos x="f51" y="f52"/>
              </a:cxn>
              <a:cxn ang="f32">
                <a:pos x="f39" y="f42"/>
              </a:cxn>
              <a:cxn ang="f32">
                <a:pos x="f53" y="f42"/>
              </a:cxn>
              <a:cxn ang="f32">
                <a:pos x="f43" y="f42"/>
              </a:cxn>
              <a:cxn ang="f33">
                <a:pos x="f54" y="f52"/>
              </a:cxn>
            </a:cxnLst>
            <a:rect l="f51" t="f52" r="f54" b="f42"/>
            <a:pathLst>
              <a:path>
                <a:moveTo>
                  <a:pt x="f39" y="f42"/>
                </a:moveTo>
                <a:lnTo>
                  <a:pt x="f53" y="f39"/>
                </a:lnTo>
                <a:lnTo>
                  <a:pt x="f43" y="f42"/>
                </a:lnTo>
                <a:close/>
              </a:path>
            </a:pathLst>
          </a:custGeom>
          <a:gradFill>
            <a:gsLst>
              <a:gs pos="0">
                <a:srgbClr val="5D417E"/>
              </a:gs>
              <a:gs pos="100000">
                <a:srgbClr val="7B58A6"/>
              </a:gs>
            </a:gsLst>
            <a:lin ang="16200000"/>
          </a:gradFill>
          <a:ln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1800" kern="0">
              <a:solidFill>
                <a:srgbClr val="FFFFFF"/>
              </a:solidFill>
              <a:latin typeface="Calibri"/>
              <a:cs typeface="Cordia New"/>
            </a:endParaRPr>
          </a:p>
        </p:txBody>
      </p:sp>
      <p:sp>
        <p:nvSpPr>
          <p:cNvPr id="32" name="สามเหลี่ยมหน้าจั่ว 39"/>
          <p:cNvSpPr/>
          <p:nvPr/>
        </p:nvSpPr>
        <p:spPr>
          <a:xfrm rot="10799991">
            <a:off x="7667625" y="6092825"/>
            <a:ext cx="433388" cy="2159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50000"/>
              <a:gd name="f8" fmla="+- 0 0 -360"/>
              <a:gd name="f9" fmla="+- 0 0 -270"/>
              <a:gd name="f10" fmla="+- 0 0 -180"/>
              <a:gd name="f11" fmla="+- 0 0 -90"/>
              <a:gd name="f12" fmla="abs f3"/>
              <a:gd name="f13" fmla="abs f4"/>
              <a:gd name="f14" fmla="abs f5"/>
              <a:gd name="f15" fmla="*/ f8 f0 1"/>
              <a:gd name="f16" fmla="*/ f9 f0 1"/>
              <a:gd name="f17" fmla="*/ f10 f0 1"/>
              <a:gd name="f18" fmla="*/ f11 f0 1"/>
              <a:gd name="f19" fmla="?: f12 f3 1"/>
              <a:gd name="f20" fmla="?: f13 f4 1"/>
              <a:gd name="f21" fmla="?: f14 f5 1"/>
              <a:gd name="f22" fmla="*/ f15 1 f2"/>
              <a:gd name="f23" fmla="*/ f16 1 f2"/>
              <a:gd name="f24" fmla="*/ f17 1 f2"/>
              <a:gd name="f25" fmla="*/ f18 1 f2"/>
              <a:gd name="f26" fmla="*/ f19 1 21600"/>
              <a:gd name="f27" fmla="*/ f20 1 21600"/>
              <a:gd name="f28" fmla="*/ 21600 f19 1"/>
              <a:gd name="f29" fmla="*/ 21600 f20 1"/>
              <a:gd name="f30" fmla="+- f22 0 f1"/>
              <a:gd name="f31" fmla="+- f23 0 f1"/>
              <a:gd name="f32" fmla="+- f24 0 f1"/>
              <a:gd name="f33" fmla="+- f25 0 f1"/>
              <a:gd name="f34" fmla="min f27 f26"/>
              <a:gd name="f35" fmla="*/ f28 1 f21"/>
              <a:gd name="f36" fmla="*/ f29 1 f21"/>
              <a:gd name="f37" fmla="val f35"/>
              <a:gd name="f38" fmla="val f36"/>
              <a:gd name="f39" fmla="*/ f6 f34 1"/>
              <a:gd name="f40" fmla="+- f38 0 f6"/>
              <a:gd name="f41" fmla="+- f37 0 f6"/>
              <a:gd name="f42" fmla="*/ f38 f34 1"/>
              <a:gd name="f43" fmla="*/ f37 f34 1"/>
              <a:gd name="f44" fmla="*/ f40 1 2"/>
              <a:gd name="f45" fmla="*/ f41 1 2"/>
              <a:gd name="f46" fmla="*/ f41 f7 1"/>
              <a:gd name="f47" fmla="+- f6 f44 0"/>
              <a:gd name="f48" fmla="*/ f46 1 200000"/>
              <a:gd name="f49" fmla="*/ f46 1 100000"/>
              <a:gd name="f50" fmla="+- f48 f45 0"/>
              <a:gd name="f51" fmla="*/ f48 f34 1"/>
              <a:gd name="f52" fmla="*/ f47 f34 1"/>
              <a:gd name="f53" fmla="*/ f49 f34 1"/>
              <a:gd name="f54" fmla="*/ f50 f3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53" y="f39"/>
              </a:cxn>
              <a:cxn ang="f31">
                <a:pos x="f51" y="f52"/>
              </a:cxn>
              <a:cxn ang="f32">
                <a:pos x="f39" y="f42"/>
              </a:cxn>
              <a:cxn ang="f32">
                <a:pos x="f53" y="f42"/>
              </a:cxn>
              <a:cxn ang="f32">
                <a:pos x="f43" y="f42"/>
              </a:cxn>
              <a:cxn ang="f33">
                <a:pos x="f54" y="f52"/>
              </a:cxn>
            </a:cxnLst>
            <a:rect l="f51" t="f52" r="f54" b="f42"/>
            <a:pathLst>
              <a:path>
                <a:moveTo>
                  <a:pt x="f39" y="f42"/>
                </a:moveTo>
                <a:lnTo>
                  <a:pt x="f53" y="f39"/>
                </a:lnTo>
                <a:lnTo>
                  <a:pt x="f43" y="f42"/>
                </a:lnTo>
                <a:close/>
              </a:path>
            </a:pathLst>
          </a:custGeom>
          <a:gradFill>
            <a:gsLst>
              <a:gs pos="0">
                <a:srgbClr val="769535"/>
              </a:gs>
              <a:gs pos="100000">
                <a:srgbClr val="9BC348"/>
              </a:gs>
            </a:gsLst>
            <a:lin ang="16200000"/>
          </a:gradFill>
          <a:ln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1800" kern="0">
              <a:solidFill>
                <a:srgbClr val="FFFFFF"/>
              </a:solidFill>
              <a:latin typeface="Calibri"/>
              <a:cs typeface="Cordia New"/>
            </a:endParaRPr>
          </a:p>
        </p:txBody>
      </p:sp>
      <p:sp>
        <p:nvSpPr>
          <p:cNvPr id="33" name="สามเหลี่ยมหน้าจั่ว 40"/>
          <p:cNvSpPr/>
          <p:nvPr/>
        </p:nvSpPr>
        <p:spPr>
          <a:xfrm rot="10799991">
            <a:off x="5653088" y="6092825"/>
            <a:ext cx="431800" cy="2159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50000"/>
              <a:gd name="f8" fmla="+- 0 0 -360"/>
              <a:gd name="f9" fmla="+- 0 0 -270"/>
              <a:gd name="f10" fmla="+- 0 0 -180"/>
              <a:gd name="f11" fmla="+- 0 0 -90"/>
              <a:gd name="f12" fmla="abs f3"/>
              <a:gd name="f13" fmla="abs f4"/>
              <a:gd name="f14" fmla="abs f5"/>
              <a:gd name="f15" fmla="*/ f8 f0 1"/>
              <a:gd name="f16" fmla="*/ f9 f0 1"/>
              <a:gd name="f17" fmla="*/ f10 f0 1"/>
              <a:gd name="f18" fmla="*/ f11 f0 1"/>
              <a:gd name="f19" fmla="?: f12 f3 1"/>
              <a:gd name="f20" fmla="?: f13 f4 1"/>
              <a:gd name="f21" fmla="?: f14 f5 1"/>
              <a:gd name="f22" fmla="*/ f15 1 f2"/>
              <a:gd name="f23" fmla="*/ f16 1 f2"/>
              <a:gd name="f24" fmla="*/ f17 1 f2"/>
              <a:gd name="f25" fmla="*/ f18 1 f2"/>
              <a:gd name="f26" fmla="*/ f19 1 21600"/>
              <a:gd name="f27" fmla="*/ f20 1 21600"/>
              <a:gd name="f28" fmla="*/ 21600 f19 1"/>
              <a:gd name="f29" fmla="*/ 21600 f20 1"/>
              <a:gd name="f30" fmla="+- f22 0 f1"/>
              <a:gd name="f31" fmla="+- f23 0 f1"/>
              <a:gd name="f32" fmla="+- f24 0 f1"/>
              <a:gd name="f33" fmla="+- f25 0 f1"/>
              <a:gd name="f34" fmla="min f27 f26"/>
              <a:gd name="f35" fmla="*/ f28 1 f21"/>
              <a:gd name="f36" fmla="*/ f29 1 f21"/>
              <a:gd name="f37" fmla="val f35"/>
              <a:gd name="f38" fmla="val f36"/>
              <a:gd name="f39" fmla="*/ f6 f34 1"/>
              <a:gd name="f40" fmla="+- f38 0 f6"/>
              <a:gd name="f41" fmla="+- f37 0 f6"/>
              <a:gd name="f42" fmla="*/ f38 f34 1"/>
              <a:gd name="f43" fmla="*/ f37 f34 1"/>
              <a:gd name="f44" fmla="*/ f40 1 2"/>
              <a:gd name="f45" fmla="*/ f41 1 2"/>
              <a:gd name="f46" fmla="*/ f41 f7 1"/>
              <a:gd name="f47" fmla="+- f6 f44 0"/>
              <a:gd name="f48" fmla="*/ f46 1 200000"/>
              <a:gd name="f49" fmla="*/ f46 1 100000"/>
              <a:gd name="f50" fmla="+- f48 f45 0"/>
              <a:gd name="f51" fmla="*/ f48 f34 1"/>
              <a:gd name="f52" fmla="*/ f47 f34 1"/>
              <a:gd name="f53" fmla="*/ f49 f34 1"/>
              <a:gd name="f54" fmla="*/ f50 f3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53" y="f39"/>
              </a:cxn>
              <a:cxn ang="f31">
                <a:pos x="f51" y="f52"/>
              </a:cxn>
              <a:cxn ang="f32">
                <a:pos x="f39" y="f42"/>
              </a:cxn>
              <a:cxn ang="f32">
                <a:pos x="f53" y="f42"/>
              </a:cxn>
              <a:cxn ang="f32">
                <a:pos x="f43" y="f42"/>
              </a:cxn>
              <a:cxn ang="f33">
                <a:pos x="f54" y="f52"/>
              </a:cxn>
            </a:cxnLst>
            <a:rect l="f51" t="f52" r="f54" b="f42"/>
            <a:pathLst>
              <a:path>
                <a:moveTo>
                  <a:pt x="f39" y="f42"/>
                </a:moveTo>
                <a:lnTo>
                  <a:pt x="f53" y="f39"/>
                </a:lnTo>
                <a:lnTo>
                  <a:pt x="f43" y="f42"/>
                </a:lnTo>
                <a:close/>
              </a:path>
            </a:pathLst>
          </a:custGeom>
          <a:gradFill>
            <a:gsLst>
              <a:gs pos="0">
                <a:srgbClr val="5D417E"/>
              </a:gs>
              <a:gs pos="100000">
                <a:srgbClr val="7B58A6"/>
              </a:gs>
            </a:gsLst>
            <a:lin ang="16200000"/>
          </a:gradFill>
          <a:ln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1800" kern="0">
              <a:solidFill>
                <a:srgbClr val="FFFFFF"/>
              </a:solidFill>
              <a:latin typeface="Calibri"/>
              <a:cs typeface="Cordia New"/>
            </a:endParaRPr>
          </a:p>
        </p:txBody>
      </p:sp>
      <p:sp>
        <p:nvSpPr>
          <p:cNvPr id="34" name="สามเหลี่ยมหน้าจั่ว 41"/>
          <p:cNvSpPr/>
          <p:nvPr/>
        </p:nvSpPr>
        <p:spPr>
          <a:xfrm rot="10799991">
            <a:off x="3419475" y="6092825"/>
            <a:ext cx="431800" cy="2159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50000"/>
              <a:gd name="f8" fmla="+- 0 0 -360"/>
              <a:gd name="f9" fmla="+- 0 0 -270"/>
              <a:gd name="f10" fmla="+- 0 0 -180"/>
              <a:gd name="f11" fmla="+- 0 0 -90"/>
              <a:gd name="f12" fmla="abs f3"/>
              <a:gd name="f13" fmla="abs f4"/>
              <a:gd name="f14" fmla="abs f5"/>
              <a:gd name="f15" fmla="*/ f8 f0 1"/>
              <a:gd name="f16" fmla="*/ f9 f0 1"/>
              <a:gd name="f17" fmla="*/ f10 f0 1"/>
              <a:gd name="f18" fmla="*/ f11 f0 1"/>
              <a:gd name="f19" fmla="?: f12 f3 1"/>
              <a:gd name="f20" fmla="?: f13 f4 1"/>
              <a:gd name="f21" fmla="?: f14 f5 1"/>
              <a:gd name="f22" fmla="*/ f15 1 f2"/>
              <a:gd name="f23" fmla="*/ f16 1 f2"/>
              <a:gd name="f24" fmla="*/ f17 1 f2"/>
              <a:gd name="f25" fmla="*/ f18 1 f2"/>
              <a:gd name="f26" fmla="*/ f19 1 21600"/>
              <a:gd name="f27" fmla="*/ f20 1 21600"/>
              <a:gd name="f28" fmla="*/ 21600 f19 1"/>
              <a:gd name="f29" fmla="*/ 21600 f20 1"/>
              <a:gd name="f30" fmla="+- f22 0 f1"/>
              <a:gd name="f31" fmla="+- f23 0 f1"/>
              <a:gd name="f32" fmla="+- f24 0 f1"/>
              <a:gd name="f33" fmla="+- f25 0 f1"/>
              <a:gd name="f34" fmla="min f27 f26"/>
              <a:gd name="f35" fmla="*/ f28 1 f21"/>
              <a:gd name="f36" fmla="*/ f29 1 f21"/>
              <a:gd name="f37" fmla="val f35"/>
              <a:gd name="f38" fmla="val f36"/>
              <a:gd name="f39" fmla="*/ f6 f34 1"/>
              <a:gd name="f40" fmla="+- f38 0 f6"/>
              <a:gd name="f41" fmla="+- f37 0 f6"/>
              <a:gd name="f42" fmla="*/ f38 f34 1"/>
              <a:gd name="f43" fmla="*/ f37 f34 1"/>
              <a:gd name="f44" fmla="*/ f40 1 2"/>
              <a:gd name="f45" fmla="*/ f41 1 2"/>
              <a:gd name="f46" fmla="*/ f41 f7 1"/>
              <a:gd name="f47" fmla="+- f6 f44 0"/>
              <a:gd name="f48" fmla="*/ f46 1 200000"/>
              <a:gd name="f49" fmla="*/ f46 1 100000"/>
              <a:gd name="f50" fmla="+- f48 f45 0"/>
              <a:gd name="f51" fmla="*/ f48 f34 1"/>
              <a:gd name="f52" fmla="*/ f47 f34 1"/>
              <a:gd name="f53" fmla="*/ f49 f34 1"/>
              <a:gd name="f54" fmla="*/ f50 f3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53" y="f39"/>
              </a:cxn>
              <a:cxn ang="f31">
                <a:pos x="f51" y="f52"/>
              </a:cxn>
              <a:cxn ang="f32">
                <a:pos x="f39" y="f42"/>
              </a:cxn>
              <a:cxn ang="f32">
                <a:pos x="f53" y="f42"/>
              </a:cxn>
              <a:cxn ang="f32">
                <a:pos x="f43" y="f42"/>
              </a:cxn>
              <a:cxn ang="f33">
                <a:pos x="f54" y="f52"/>
              </a:cxn>
            </a:cxnLst>
            <a:rect l="f51" t="f52" r="f54" b="f42"/>
            <a:pathLst>
              <a:path>
                <a:moveTo>
                  <a:pt x="f39" y="f42"/>
                </a:moveTo>
                <a:lnTo>
                  <a:pt x="f53" y="f39"/>
                </a:lnTo>
                <a:lnTo>
                  <a:pt x="f43" y="f42"/>
                </a:lnTo>
                <a:close/>
              </a:path>
            </a:pathLst>
          </a:custGeom>
          <a:gradFill>
            <a:gsLst>
              <a:gs pos="0">
                <a:srgbClr val="769535"/>
              </a:gs>
              <a:gs pos="100000">
                <a:srgbClr val="9BC348"/>
              </a:gs>
            </a:gsLst>
            <a:lin ang="16200000"/>
          </a:gradFill>
          <a:ln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1800" kern="0">
              <a:solidFill>
                <a:srgbClr val="FFFFFF"/>
              </a:solidFill>
              <a:latin typeface="Calibri"/>
              <a:cs typeface="Cordia New"/>
            </a:endParaRPr>
          </a:p>
        </p:txBody>
      </p:sp>
      <p:sp>
        <p:nvSpPr>
          <p:cNvPr id="35" name="สามเหลี่ยมหน้าจั่ว 42"/>
          <p:cNvSpPr/>
          <p:nvPr/>
        </p:nvSpPr>
        <p:spPr>
          <a:xfrm rot="10799991">
            <a:off x="1331913" y="6092825"/>
            <a:ext cx="431800" cy="2159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50000"/>
              <a:gd name="f8" fmla="+- 0 0 -360"/>
              <a:gd name="f9" fmla="+- 0 0 -270"/>
              <a:gd name="f10" fmla="+- 0 0 -180"/>
              <a:gd name="f11" fmla="+- 0 0 -90"/>
              <a:gd name="f12" fmla="abs f3"/>
              <a:gd name="f13" fmla="abs f4"/>
              <a:gd name="f14" fmla="abs f5"/>
              <a:gd name="f15" fmla="*/ f8 f0 1"/>
              <a:gd name="f16" fmla="*/ f9 f0 1"/>
              <a:gd name="f17" fmla="*/ f10 f0 1"/>
              <a:gd name="f18" fmla="*/ f11 f0 1"/>
              <a:gd name="f19" fmla="?: f12 f3 1"/>
              <a:gd name="f20" fmla="?: f13 f4 1"/>
              <a:gd name="f21" fmla="?: f14 f5 1"/>
              <a:gd name="f22" fmla="*/ f15 1 f2"/>
              <a:gd name="f23" fmla="*/ f16 1 f2"/>
              <a:gd name="f24" fmla="*/ f17 1 f2"/>
              <a:gd name="f25" fmla="*/ f18 1 f2"/>
              <a:gd name="f26" fmla="*/ f19 1 21600"/>
              <a:gd name="f27" fmla="*/ f20 1 21600"/>
              <a:gd name="f28" fmla="*/ 21600 f19 1"/>
              <a:gd name="f29" fmla="*/ 21600 f20 1"/>
              <a:gd name="f30" fmla="+- f22 0 f1"/>
              <a:gd name="f31" fmla="+- f23 0 f1"/>
              <a:gd name="f32" fmla="+- f24 0 f1"/>
              <a:gd name="f33" fmla="+- f25 0 f1"/>
              <a:gd name="f34" fmla="min f27 f26"/>
              <a:gd name="f35" fmla="*/ f28 1 f21"/>
              <a:gd name="f36" fmla="*/ f29 1 f21"/>
              <a:gd name="f37" fmla="val f35"/>
              <a:gd name="f38" fmla="val f36"/>
              <a:gd name="f39" fmla="*/ f6 f34 1"/>
              <a:gd name="f40" fmla="+- f38 0 f6"/>
              <a:gd name="f41" fmla="+- f37 0 f6"/>
              <a:gd name="f42" fmla="*/ f38 f34 1"/>
              <a:gd name="f43" fmla="*/ f37 f34 1"/>
              <a:gd name="f44" fmla="*/ f40 1 2"/>
              <a:gd name="f45" fmla="*/ f41 1 2"/>
              <a:gd name="f46" fmla="*/ f41 f7 1"/>
              <a:gd name="f47" fmla="+- f6 f44 0"/>
              <a:gd name="f48" fmla="*/ f46 1 200000"/>
              <a:gd name="f49" fmla="*/ f46 1 100000"/>
              <a:gd name="f50" fmla="+- f48 f45 0"/>
              <a:gd name="f51" fmla="*/ f48 f34 1"/>
              <a:gd name="f52" fmla="*/ f47 f34 1"/>
              <a:gd name="f53" fmla="*/ f49 f34 1"/>
              <a:gd name="f54" fmla="*/ f50 f3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53" y="f39"/>
              </a:cxn>
              <a:cxn ang="f31">
                <a:pos x="f51" y="f52"/>
              </a:cxn>
              <a:cxn ang="f32">
                <a:pos x="f39" y="f42"/>
              </a:cxn>
              <a:cxn ang="f32">
                <a:pos x="f53" y="f42"/>
              </a:cxn>
              <a:cxn ang="f32">
                <a:pos x="f43" y="f42"/>
              </a:cxn>
              <a:cxn ang="f33">
                <a:pos x="f54" y="f52"/>
              </a:cxn>
            </a:cxnLst>
            <a:rect l="f51" t="f52" r="f54" b="f42"/>
            <a:pathLst>
              <a:path>
                <a:moveTo>
                  <a:pt x="f39" y="f42"/>
                </a:moveTo>
                <a:lnTo>
                  <a:pt x="f53" y="f39"/>
                </a:lnTo>
                <a:lnTo>
                  <a:pt x="f43" y="f42"/>
                </a:lnTo>
                <a:close/>
              </a:path>
            </a:pathLst>
          </a:custGeom>
          <a:gradFill>
            <a:gsLst>
              <a:gs pos="0">
                <a:srgbClr val="5D417E"/>
              </a:gs>
              <a:gs pos="100000">
                <a:srgbClr val="7B58A6"/>
              </a:gs>
            </a:gsLst>
            <a:lin ang="16200000"/>
          </a:gradFill>
          <a:ln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1800" kern="0">
              <a:solidFill>
                <a:srgbClr val="FFFFFF"/>
              </a:solidFill>
              <a:latin typeface="Calibri"/>
              <a:cs typeface="Cordia New"/>
            </a:endParaRPr>
          </a:p>
        </p:txBody>
      </p:sp>
      <p:sp>
        <p:nvSpPr>
          <p:cNvPr id="5156" name="TextBox 70"/>
          <p:cNvSpPr txBox="1">
            <a:spLocks noChangeArrowheads="1"/>
          </p:cNvSpPr>
          <p:nvPr/>
        </p:nvSpPr>
        <p:spPr bwMode="auto">
          <a:xfrm>
            <a:off x="611188" y="6453188"/>
            <a:ext cx="1928812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Ctr="1">
            <a:spAutoFit/>
          </a:bodyPr>
          <a:lstStyle/>
          <a:p>
            <a:pPr algn="ctr">
              <a:lnSpc>
                <a:spcPts val="1300"/>
              </a:lnSpc>
            </a:pPr>
            <a:r>
              <a:rPr lang="th-TH" sz="2400" b="1">
                <a:solidFill>
                  <a:srgbClr val="000000"/>
                </a:solidFill>
                <a:latin typeface="TH SarabunIT๙" pitchFamily="34" charset="-34"/>
                <a:cs typeface="Cordia New" pitchFamily="34" charset="-34"/>
              </a:rPr>
              <a:t>ยุทธศาสตร์ที่ 1</a:t>
            </a:r>
          </a:p>
        </p:txBody>
      </p:sp>
      <p:sp>
        <p:nvSpPr>
          <p:cNvPr id="5157" name="TextBox 70"/>
          <p:cNvSpPr txBox="1">
            <a:spLocks noChangeArrowheads="1"/>
          </p:cNvSpPr>
          <p:nvPr/>
        </p:nvSpPr>
        <p:spPr bwMode="auto">
          <a:xfrm>
            <a:off x="2714625" y="6453188"/>
            <a:ext cx="19288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Ctr="1">
            <a:spAutoFit/>
          </a:bodyPr>
          <a:lstStyle/>
          <a:p>
            <a:pPr algn="ctr">
              <a:lnSpc>
                <a:spcPts val="1300"/>
              </a:lnSpc>
            </a:pPr>
            <a:r>
              <a:rPr lang="th-TH" sz="2400" b="1">
                <a:solidFill>
                  <a:srgbClr val="000000"/>
                </a:solidFill>
                <a:latin typeface="TH SarabunIT๙" pitchFamily="34" charset="-34"/>
                <a:cs typeface="Cordia New" pitchFamily="34" charset="-34"/>
              </a:rPr>
              <a:t>ยุทธศาสตร์ที่ 2</a:t>
            </a:r>
          </a:p>
          <a:p>
            <a:pPr algn="ctr">
              <a:lnSpc>
                <a:spcPts val="1300"/>
              </a:lnSpc>
            </a:pPr>
            <a:endParaRPr lang="th-TH" sz="2400" b="1">
              <a:solidFill>
                <a:srgbClr val="000000"/>
              </a:solidFill>
              <a:latin typeface="TH SarabunIT๙" pitchFamily="34" charset="-34"/>
              <a:cs typeface="Cordia New" pitchFamily="34" charset="-34"/>
            </a:endParaRPr>
          </a:p>
        </p:txBody>
      </p:sp>
      <p:sp>
        <p:nvSpPr>
          <p:cNvPr id="5158" name="TextBox 70"/>
          <p:cNvSpPr txBox="1">
            <a:spLocks noChangeArrowheads="1"/>
          </p:cNvSpPr>
          <p:nvPr/>
        </p:nvSpPr>
        <p:spPr bwMode="auto">
          <a:xfrm>
            <a:off x="4659313" y="6410325"/>
            <a:ext cx="1928812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Ctr="1">
            <a:spAutoFit/>
          </a:bodyPr>
          <a:lstStyle/>
          <a:p>
            <a:pPr algn="ctr">
              <a:lnSpc>
                <a:spcPts val="1300"/>
              </a:lnSpc>
            </a:pPr>
            <a:r>
              <a:rPr lang="th-TH" sz="2400" b="1">
                <a:solidFill>
                  <a:srgbClr val="000000"/>
                </a:solidFill>
                <a:latin typeface="TH SarabunIT๙" pitchFamily="34" charset="-34"/>
                <a:cs typeface="Cordia New" pitchFamily="34" charset="-34"/>
              </a:rPr>
              <a:t>ยุทธศาสตร์ที่ 3</a:t>
            </a:r>
          </a:p>
        </p:txBody>
      </p:sp>
      <p:sp>
        <p:nvSpPr>
          <p:cNvPr id="5159" name="TextBox 70"/>
          <p:cNvSpPr txBox="1">
            <a:spLocks noChangeArrowheads="1"/>
          </p:cNvSpPr>
          <p:nvPr/>
        </p:nvSpPr>
        <p:spPr bwMode="auto">
          <a:xfrm>
            <a:off x="6732588" y="6410325"/>
            <a:ext cx="1928812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Ctr="1">
            <a:spAutoFit/>
          </a:bodyPr>
          <a:lstStyle/>
          <a:p>
            <a:pPr algn="ctr">
              <a:lnSpc>
                <a:spcPts val="1300"/>
              </a:lnSpc>
            </a:pPr>
            <a:r>
              <a:rPr lang="th-TH" sz="2400" b="1">
                <a:solidFill>
                  <a:srgbClr val="000000"/>
                </a:solidFill>
                <a:latin typeface="TH SarabunIT๙" pitchFamily="34" charset="-34"/>
                <a:cs typeface="Cordia New" pitchFamily="34" charset="-34"/>
              </a:rPr>
              <a:t>ยุทธศาสตร์ที่ 4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1512168"/>
          </a:xfrm>
        </p:spPr>
        <p:txBody>
          <a:bodyPr/>
          <a:lstStyle/>
          <a:p>
            <a:pPr algn="thaiDist"/>
            <a:r>
              <a:rPr lang="en-US" sz="3200" b="1" dirty="0" smtClean="0">
                <a:solidFill>
                  <a:srgbClr val="FF0000"/>
                </a:solidFill>
              </a:rPr>
              <a:t>EB6 : </a:t>
            </a:r>
            <a:r>
              <a:rPr lang="th-TH" sz="3200" b="1" dirty="0" smtClean="0">
                <a:solidFill>
                  <a:srgbClr val="FF0000"/>
                </a:solidFill>
              </a:rPr>
              <a:t>คำถามข้อที่ 1 </a:t>
            </a:r>
            <a:r>
              <a:rPr lang="en-US" sz="3200" b="1" dirty="0" smtClean="0"/>
              <a:t>“</a:t>
            </a:r>
            <a:r>
              <a:rPr lang="th-TH" sz="3200" b="1" dirty="0" smtClean="0"/>
              <a:t>ผู้มีส่วนได้ส่วนเสียเข้ามามีส่วนร่วมในการแสดงความคิดเห็นเกี่ยวกับการปฏิบัติราชการหรือ การปรับปรุงแก้ไขพัฒนาการปฏิบัติราชการในภารกิจหลัก หรือไม่</a:t>
            </a:r>
            <a:r>
              <a:rPr lang="en-US" sz="3200" b="1" dirty="0" smtClean="0"/>
              <a:t>”</a:t>
            </a:r>
            <a:endParaRPr lang="th-TH" sz="3200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2636912"/>
            <a:ext cx="8229600" cy="3672408"/>
          </a:xfrm>
        </p:spPr>
        <p:txBody>
          <a:bodyPr/>
          <a:lstStyle/>
          <a:p>
            <a:pPr marL="0" indent="0" algn="thaiDist">
              <a:buNone/>
            </a:pPr>
            <a:r>
              <a:rPr lang="en-US" sz="3000" b="1" dirty="0" smtClean="0">
                <a:solidFill>
                  <a:srgbClr val="7030A0"/>
                </a:solidFill>
              </a:rPr>
              <a:t>	</a:t>
            </a:r>
            <a:r>
              <a:rPr lang="th-TH" sz="3000" b="1" dirty="0" smtClean="0">
                <a:solidFill>
                  <a:srgbClr val="7030A0"/>
                </a:solidFill>
              </a:rPr>
              <a:t>หน่วยงานต้องแสดงหลักฐานเกี่ยวกับรายงานการประชุม หรือโครงการ/กิจกรรมของหน่วยงานที่เกี่ยวข้องกับการปฏิบัติราชการในภารกิจหลัก โดยในเอกสาร/หลักฐานดังกล่าวต้องแสดงรายชื่อประชาชนหรือหน่วยงานอื่นที่มารับบริการ หรือรายชื่อของผู้มีส่วนได้ส่วนเสียที่ได้รับผลกระทบจากการปฏิบัติราชการของหน่วยงานเพื่อนำเสนอความคิดเห็นเกี่ยวกับการปฏิบัติราชการหรือปรับปรุงแก้ไขพัฒนาการปฏิบัติราชการในภารกิจหลักของหน่วยงานด้วย (หน่วยงานสามารถแนบภาพถ่ายที่เกี่ยวข้องเพิ่มเติมได้)</a:t>
            </a:r>
            <a:endParaRPr lang="th-TH" sz="3000" b="1" dirty="0">
              <a:solidFill>
                <a:srgbClr val="7030A0"/>
              </a:solidFill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0" y="-27"/>
            <a:ext cx="9144000" cy="584777"/>
          </a:xfrm>
          <a:prstGeom prst="rect">
            <a:avLst/>
          </a:prstGeom>
          <a:gradFill>
            <a:gsLst>
              <a:gs pos="0">
                <a:srgbClr val="5D417E"/>
              </a:gs>
              <a:gs pos="100000">
                <a:srgbClr val="7B58A6"/>
              </a:gs>
            </a:gsLst>
            <a:lin ang="16200000"/>
          </a:gradFill>
          <a:ln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anchorCtr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h-TH" sz="3200" b="1" kern="0" spc="50" dirty="0">
                <a:solidFill>
                  <a:srgbClr val="FCFCFD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ordia New" pitchFamily="34"/>
                <a:cs typeface="Cordia New"/>
              </a:rPr>
              <a:t>แบบ </a:t>
            </a:r>
            <a:r>
              <a:rPr lang="en-US" sz="3200" b="1" kern="0" spc="50" dirty="0">
                <a:solidFill>
                  <a:srgbClr val="FCFCFD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ordia New" pitchFamily="34"/>
                <a:cs typeface="+mn-cs"/>
              </a:rPr>
              <a:t>Evidence-Based &amp; Transparency Assessment: EBIT</a:t>
            </a:r>
            <a:endParaRPr lang="en-US" sz="3200" b="1" kern="0" spc="50" dirty="0">
              <a:solidFill>
                <a:srgbClr val="FCFCFD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Calibri"/>
              <a:cs typeface="+mn-cs"/>
            </a:endParaRPr>
          </a:p>
        </p:txBody>
      </p:sp>
      <p:pic>
        <p:nvPicPr>
          <p:cNvPr id="5" name="Picture 28" descr="logo1200t3 copy"/>
          <p:cNvPicPr>
            <a:picLocks noChangeAspect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146050" y="0"/>
            <a:ext cx="387350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805987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1368152"/>
          </a:xfrm>
        </p:spPr>
        <p:txBody>
          <a:bodyPr/>
          <a:lstStyle/>
          <a:p>
            <a:pPr algn="thaiDist"/>
            <a:r>
              <a:rPr lang="en-US" sz="3200" b="1" dirty="0" smtClean="0">
                <a:solidFill>
                  <a:srgbClr val="FF0000"/>
                </a:solidFill>
              </a:rPr>
              <a:t>EB6 : </a:t>
            </a:r>
            <a:r>
              <a:rPr lang="th-TH" sz="3200" b="1" dirty="0" smtClean="0">
                <a:solidFill>
                  <a:srgbClr val="FF0000"/>
                </a:solidFill>
              </a:rPr>
              <a:t>คำถามข้อที่ 2 </a:t>
            </a:r>
            <a:r>
              <a:rPr lang="en-US" sz="3200" b="1" dirty="0" smtClean="0"/>
              <a:t>“</a:t>
            </a:r>
            <a:r>
              <a:rPr lang="th-TH" sz="3200" b="1" dirty="0" smtClean="0"/>
              <a:t>ผู้มีส่วนได้ส่วนเสียเข้ามามีส่วนร่วมในการจัดทำแผนงาน/โครงการ หรือปรับปรุงแก้ไขพัฒนาการปฏิบัติราชการในภารกิจหลัก หรือไม่</a:t>
            </a:r>
            <a:r>
              <a:rPr lang="en-US" sz="3200" b="1" dirty="0" smtClean="0"/>
              <a:t>”</a:t>
            </a:r>
            <a:endParaRPr lang="th-TH" sz="3200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629000"/>
          </a:xfrm>
        </p:spPr>
        <p:txBody>
          <a:bodyPr/>
          <a:lstStyle/>
          <a:p>
            <a:pPr marL="0" indent="0">
              <a:buNone/>
            </a:pPr>
            <a:r>
              <a:rPr lang="en-US" sz="3000" b="1" dirty="0" smtClean="0">
                <a:solidFill>
                  <a:srgbClr val="7030A0"/>
                </a:solidFill>
              </a:rPr>
              <a:t>	</a:t>
            </a:r>
            <a:r>
              <a:rPr lang="th-TH" sz="3000" b="1" dirty="0" smtClean="0">
                <a:solidFill>
                  <a:srgbClr val="7030A0"/>
                </a:solidFill>
              </a:rPr>
              <a:t>หน่วยงานต้องแสดงหลักฐานเกี่ยวกับรายงานการประชุม หรือรายงานสรุปการร่วมจัดทำแผน/โครงการ ของหน่วยงานที่เกี่ยวข้องกับการปฏิบัติราชการในภารกิจหลัก โดยในเอกสารดังกล่าวต้องแสดงรายชื่อประชาชนหรือหน่วยงานอื่นที่มารับบริการ หรือรายชื่อผู้มีส่วนได้ส่วนเสียที่ได้รับผลกระทบจากการปฏิบัติราชการของหน่วยงานที่ได้เข้ามามีส่วนร่วมในการจัดทำแผนงาน/โครงการ หรือปรับปรุงแก้ไขพัฒนาการปฏิบัติราชการในภารกิจหลักของหน่วยงานด้วย</a:t>
            </a:r>
            <a:endParaRPr lang="th-TH" sz="3000" b="1" dirty="0">
              <a:solidFill>
                <a:srgbClr val="7030A0"/>
              </a:solidFill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0" y="-27"/>
            <a:ext cx="9144000" cy="584777"/>
          </a:xfrm>
          <a:prstGeom prst="rect">
            <a:avLst/>
          </a:prstGeom>
          <a:gradFill>
            <a:gsLst>
              <a:gs pos="0">
                <a:srgbClr val="5D417E"/>
              </a:gs>
              <a:gs pos="100000">
                <a:srgbClr val="7B58A6"/>
              </a:gs>
            </a:gsLst>
            <a:lin ang="16200000"/>
          </a:gradFill>
          <a:ln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anchorCtr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h-TH" sz="3200" b="1" kern="0" spc="50" dirty="0">
                <a:solidFill>
                  <a:srgbClr val="FCFCFD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ordia New" pitchFamily="34"/>
                <a:cs typeface="Cordia New"/>
              </a:rPr>
              <a:t>แบบ </a:t>
            </a:r>
            <a:r>
              <a:rPr lang="en-US" sz="3200" b="1" kern="0" spc="50" dirty="0">
                <a:solidFill>
                  <a:srgbClr val="FCFCFD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ordia New" pitchFamily="34"/>
                <a:cs typeface="+mn-cs"/>
              </a:rPr>
              <a:t>Evidence-Based &amp; Transparency Assessment: EBIT</a:t>
            </a:r>
            <a:endParaRPr lang="en-US" sz="3200" b="1" kern="0" spc="50" dirty="0">
              <a:solidFill>
                <a:srgbClr val="FCFCFD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Calibri"/>
              <a:cs typeface="+mn-cs"/>
            </a:endParaRPr>
          </a:p>
        </p:txBody>
      </p:sp>
      <p:pic>
        <p:nvPicPr>
          <p:cNvPr id="5" name="Picture 28" descr="logo1200t3 copy"/>
          <p:cNvPicPr>
            <a:picLocks noChangeAspect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146050" y="0"/>
            <a:ext cx="387350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156827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33400" y="1052736"/>
            <a:ext cx="8229600" cy="1512168"/>
          </a:xfrm>
        </p:spPr>
        <p:txBody>
          <a:bodyPr/>
          <a:lstStyle/>
          <a:p>
            <a:pPr algn="thaiDist"/>
            <a:r>
              <a:rPr lang="en-US" sz="3200" b="1" dirty="0" smtClean="0">
                <a:solidFill>
                  <a:srgbClr val="FF0000"/>
                </a:solidFill>
              </a:rPr>
              <a:t>EB6 : </a:t>
            </a:r>
            <a:r>
              <a:rPr lang="th-TH" sz="3200" b="1" dirty="0" smtClean="0">
                <a:solidFill>
                  <a:srgbClr val="FF0000"/>
                </a:solidFill>
              </a:rPr>
              <a:t>คำถามข้อที่ 3 </a:t>
            </a:r>
            <a:r>
              <a:rPr lang="en-US" sz="3200" b="1" dirty="0" smtClean="0"/>
              <a:t>“</a:t>
            </a:r>
            <a:r>
              <a:rPr lang="th-TH" sz="3200" b="1" dirty="0" smtClean="0"/>
              <a:t>ผู้มีส่วนได้ส่วนเสียเข้ามามีส่วนร่วมดำเนินการตามโครงการหรือปรับปรุงแก้ไขพัฒนาการปฏิบัติราชการในภารกิจหลัก หรือไม่</a:t>
            </a:r>
            <a:r>
              <a:rPr lang="en-US" sz="3200" b="1" dirty="0" smtClean="0"/>
              <a:t>”</a:t>
            </a:r>
            <a:endParaRPr lang="th-TH" sz="3200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2852936"/>
            <a:ext cx="8229600" cy="3556992"/>
          </a:xfrm>
        </p:spPr>
        <p:txBody>
          <a:bodyPr/>
          <a:lstStyle/>
          <a:p>
            <a:pPr marL="0" indent="0">
              <a:buNone/>
            </a:pPr>
            <a:r>
              <a:rPr lang="en-US" sz="3000" b="1" dirty="0" smtClean="0">
                <a:solidFill>
                  <a:srgbClr val="7030A0"/>
                </a:solidFill>
              </a:rPr>
              <a:t>	</a:t>
            </a:r>
            <a:r>
              <a:rPr lang="th-TH" sz="3000" b="1" dirty="0" smtClean="0">
                <a:solidFill>
                  <a:srgbClr val="7030A0"/>
                </a:solidFill>
              </a:rPr>
              <a:t>หน่วยงานต้องแสดงหลักฐานเกี่ยวกับรายงานการประชุม หรือรายงานสรุปการร่วมดำเนินงานตามโครงการที่เกี่ยวข้องกับการปฏิบัติราชการในภารกิจหลัก โดยในเอกสารดังกล่าวต้องแสดงรายชื่อประชาชนหรือหน่วยงานอื่นที่มารับบริการ หรือรายชื่อผู้มีส่วนได้ส่วนเสียที่ได้รับผลกระทบจากการปฏิบัติราชการของหน่วยงานที่ได้เข้ามามีส่วนร่วมในการดำเนินงานตามโครงการหรือปรับปรุงแก้ไขพัฒนาการปฏิบัติราชการในภารกิจหลักของหน่วยงานด้วย</a:t>
            </a:r>
            <a:endParaRPr lang="th-TH" sz="3000" b="1" dirty="0">
              <a:solidFill>
                <a:srgbClr val="7030A0"/>
              </a:solidFill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0" y="-27"/>
            <a:ext cx="9144000" cy="584777"/>
          </a:xfrm>
          <a:prstGeom prst="rect">
            <a:avLst/>
          </a:prstGeom>
          <a:gradFill>
            <a:gsLst>
              <a:gs pos="0">
                <a:srgbClr val="5D417E"/>
              </a:gs>
              <a:gs pos="100000">
                <a:srgbClr val="7B58A6"/>
              </a:gs>
            </a:gsLst>
            <a:lin ang="16200000"/>
          </a:gradFill>
          <a:ln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anchorCtr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h-TH" sz="3200" b="1" kern="0" spc="50" dirty="0">
                <a:solidFill>
                  <a:srgbClr val="FCFCFD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ordia New" pitchFamily="34"/>
                <a:cs typeface="Cordia New"/>
              </a:rPr>
              <a:t>แบบ </a:t>
            </a:r>
            <a:r>
              <a:rPr lang="en-US" sz="3200" b="1" kern="0" spc="50" dirty="0">
                <a:solidFill>
                  <a:srgbClr val="FCFCFD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ordia New" pitchFamily="34"/>
                <a:cs typeface="+mn-cs"/>
              </a:rPr>
              <a:t>Evidence-Based &amp; Transparency Assessment: EBIT</a:t>
            </a:r>
            <a:endParaRPr lang="en-US" sz="3200" b="1" kern="0" spc="50" dirty="0">
              <a:solidFill>
                <a:srgbClr val="FCFCFD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Calibri"/>
              <a:cs typeface="+mn-cs"/>
            </a:endParaRPr>
          </a:p>
        </p:txBody>
      </p:sp>
      <p:pic>
        <p:nvPicPr>
          <p:cNvPr id="5" name="Picture 28" descr="logo1200t3 copy"/>
          <p:cNvPicPr>
            <a:picLocks noChangeAspect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146050" y="0"/>
            <a:ext cx="387350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665419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48300" y="836712"/>
            <a:ext cx="8229600" cy="1584176"/>
          </a:xfrm>
        </p:spPr>
        <p:txBody>
          <a:bodyPr/>
          <a:lstStyle/>
          <a:p>
            <a:pPr algn="thaiDist"/>
            <a:r>
              <a:rPr lang="en-US" sz="3200" b="1" dirty="0" smtClean="0">
                <a:solidFill>
                  <a:srgbClr val="FF0000"/>
                </a:solidFill>
              </a:rPr>
              <a:t>EB6 : </a:t>
            </a:r>
            <a:r>
              <a:rPr lang="th-TH" sz="3200" b="1" dirty="0" smtClean="0">
                <a:solidFill>
                  <a:srgbClr val="FF0000"/>
                </a:solidFill>
              </a:rPr>
              <a:t>คำถามข้อที่ 4 </a:t>
            </a:r>
            <a:r>
              <a:rPr lang="en-US" sz="3200" b="1" dirty="0" smtClean="0"/>
              <a:t>“</a:t>
            </a:r>
            <a:r>
              <a:rPr lang="th-TH" sz="3200" b="1" dirty="0" smtClean="0"/>
              <a:t>ผู้มีส่วนได้ส่วนเสียเข้ามามีส่วนร่วมตรวจสอบติดตามประเมินผลโครงการหรือประเมินผลการปรับปรุงแก้ไขพัฒนาการปฏิบัติราชการในภารกิจหลัก หรือไม่</a:t>
            </a:r>
            <a:r>
              <a:rPr lang="en-US" sz="3200" b="1" dirty="0" smtClean="0"/>
              <a:t>”</a:t>
            </a:r>
            <a:endParaRPr lang="th-TH" sz="3200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877891"/>
          </a:xfrm>
        </p:spPr>
        <p:txBody>
          <a:bodyPr/>
          <a:lstStyle/>
          <a:p>
            <a:pPr marL="0" indent="0" algn="thaiDist">
              <a:buNone/>
            </a:pPr>
            <a:r>
              <a:rPr lang="en-US" sz="3000" b="1" dirty="0" smtClean="0">
                <a:solidFill>
                  <a:srgbClr val="7030A0"/>
                </a:solidFill>
              </a:rPr>
              <a:t>	</a:t>
            </a:r>
            <a:r>
              <a:rPr lang="th-TH" sz="3000" b="1" dirty="0" smtClean="0">
                <a:solidFill>
                  <a:srgbClr val="7030A0"/>
                </a:solidFill>
              </a:rPr>
              <a:t>หน่วยงานต้องแสดงหลักฐานเกี่ยวกับรายงานการประเมินผล รายงานติดตามผลการดำเนินงาน หรือรายงานความก้าวหน้าในการดำเนินโครงการที่เกี่ยวข้องกับการปฏิบัติราชการในภารกิจหลัก และในเอกสารดังกล่าวต้องแสดงรายชื่อกลุ่มประชาชนหรือหน่วยงานอื่นที่มารับบริการ หรือรายชื่อผู้มีส่วนได้ส่วนเสียที่ได้รับผลกระทบจากการปฏิบัติราชการของหน่วยงานที่ได้เข้ามามีส่วนร่วมในการตรวจสอบติดตามประเมินผลโครงการหรือปรับปรุงแก้ไขพัฒนาการปฏิบัติราชการในภารกิจหลักของหน่วยงานด้วย</a:t>
            </a:r>
            <a:endParaRPr lang="th-TH" sz="3000" b="1" dirty="0">
              <a:solidFill>
                <a:srgbClr val="7030A0"/>
              </a:solidFill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0" y="-27"/>
            <a:ext cx="9144000" cy="584777"/>
          </a:xfrm>
          <a:prstGeom prst="rect">
            <a:avLst/>
          </a:prstGeom>
          <a:gradFill>
            <a:gsLst>
              <a:gs pos="0">
                <a:srgbClr val="5D417E"/>
              </a:gs>
              <a:gs pos="100000">
                <a:srgbClr val="7B58A6"/>
              </a:gs>
            </a:gsLst>
            <a:lin ang="16200000"/>
          </a:gradFill>
          <a:ln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anchorCtr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h-TH" sz="3200" b="1" kern="0" spc="50" dirty="0">
                <a:solidFill>
                  <a:srgbClr val="FCFCFD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ordia New" pitchFamily="34"/>
                <a:cs typeface="Cordia New"/>
              </a:rPr>
              <a:t>แบบ </a:t>
            </a:r>
            <a:r>
              <a:rPr lang="en-US" sz="3200" b="1" kern="0" spc="50" dirty="0">
                <a:solidFill>
                  <a:srgbClr val="FCFCFD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ordia New" pitchFamily="34"/>
                <a:cs typeface="+mn-cs"/>
              </a:rPr>
              <a:t>Evidence-Based &amp; Transparency Assessment: EBIT</a:t>
            </a:r>
            <a:endParaRPr lang="en-US" sz="3200" b="1" kern="0" spc="50" dirty="0">
              <a:solidFill>
                <a:srgbClr val="FCFCFD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Calibri"/>
              <a:cs typeface="+mn-cs"/>
            </a:endParaRPr>
          </a:p>
        </p:txBody>
      </p:sp>
      <p:pic>
        <p:nvPicPr>
          <p:cNvPr id="5" name="Picture 28" descr="logo1200t3 copy"/>
          <p:cNvPicPr>
            <a:picLocks noChangeAspect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146050" y="0"/>
            <a:ext cx="387350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656301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04578" y="836712"/>
            <a:ext cx="8229600" cy="1584176"/>
          </a:xfrm>
        </p:spPr>
        <p:txBody>
          <a:bodyPr/>
          <a:lstStyle/>
          <a:p>
            <a:pPr algn="thaiDist"/>
            <a:r>
              <a:rPr lang="en-US" sz="3200" b="1" dirty="0" smtClean="0">
                <a:solidFill>
                  <a:srgbClr val="FF0000"/>
                </a:solidFill>
              </a:rPr>
              <a:t>EB6 : </a:t>
            </a:r>
            <a:r>
              <a:rPr lang="th-TH" sz="3200" b="1" dirty="0" smtClean="0">
                <a:solidFill>
                  <a:srgbClr val="FF0000"/>
                </a:solidFill>
              </a:rPr>
              <a:t>คำถามข้อที่ </a:t>
            </a:r>
            <a:r>
              <a:rPr lang="th-TH" sz="3200" b="1" dirty="0">
                <a:solidFill>
                  <a:srgbClr val="FF0000"/>
                </a:solidFill>
              </a:rPr>
              <a:t>5</a:t>
            </a:r>
            <a:r>
              <a:rPr lang="th-TH" sz="3200" b="1" dirty="0" smtClean="0">
                <a:solidFill>
                  <a:srgbClr val="FF0000"/>
                </a:solidFill>
              </a:rPr>
              <a:t> </a:t>
            </a:r>
            <a:r>
              <a:rPr lang="th-TH" sz="3200" b="1" dirty="0"/>
              <a:t> </a:t>
            </a:r>
            <a:r>
              <a:rPr lang="en-US" sz="3200" b="1" dirty="0" smtClean="0"/>
              <a:t>“</a:t>
            </a:r>
            <a:r>
              <a:rPr lang="th-TH" sz="3200" b="1" dirty="0" smtClean="0"/>
              <a:t>ผู้มีส่วนได้ส่วนเสียเข้ามามีส่วนร่วมในการปรับปรุงแก้ไขพัฒนาโครงการในภารกิจหลักอย่างต่อเนื่องเมื่อสิ้นสุดโครงการ หรือไม่</a:t>
            </a:r>
            <a:r>
              <a:rPr lang="en-US" sz="3200" b="1" dirty="0" smtClean="0"/>
              <a:t>”</a:t>
            </a:r>
            <a:endParaRPr lang="th-TH" sz="3200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2708920"/>
            <a:ext cx="8229600" cy="3196952"/>
          </a:xfrm>
        </p:spPr>
        <p:txBody>
          <a:bodyPr/>
          <a:lstStyle/>
          <a:p>
            <a:pPr marL="0" indent="0" algn="thaiDist">
              <a:buNone/>
            </a:pPr>
            <a:r>
              <a:rPr lang="en-US" sz="3000" b="1" dirty="0" smtClean="0">
                <a:solidFill>
                  <a:srgbClr val="7030A0"/>
                </a:solidFill>
              </a:rPr>
              <a:t>	</a:t>
            </a:r>
            <a:r>
              <a:rPr lang="th-TH" sz="3000" b="1" dirty="0" smtClean="0">
                <a:solidFill>
                  <a:srgbClr val="7030A0"/>
                </a:solidFill>
              </a:rPr>
              <a:t>หน่วยงานต้องแสดงหลักฐานเกี่ยวกับรายงานการประชุม หรือ รายงานผลการดำเนินงานที่เกี่ยวข้องกับการปฏิบัติราชการในภารกิจหลัก และในเอกสารดังกล่าวต้องแสดงรายชื่อกลุ่มประชาชนหรือหน่วยงานอื่นที่มารับบริการ หรือรายชื่อผู้มีส่วนได้ส่วนเสียที่ได้รับผลกระทบจากการปฏิบัติราชการของหน่วยงานที่ได้เข้ามามีส่วนร่วมในการปรับปรุงแก้ไขและพัฒนาโครงการในภารกิจหลักของหน่วยงานอย่างต่อเนื่อง</a:t>
            </a:r>
            <a:endParaRPr lang="th-TH" sz="3000" b="1" dirty="0">
              <a:solidFill>
                <a:srgbClr val="7030A0"/>
              </a:solidFill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0" y="-27"/>
            <a:ext cx="9144000" cy="584777"/>
          </a:xfrm>
          <a:prstGeom prst="rect">
            <a:avLst/>
          </a:prstGeom>
          <a:gradFill>
            <a:gsLst>
              <a:gs pos="0">
                <a:srgbClr val="5D417E"/>
              </a:gs>
              <a:gs pos="100000">
                <a:srgbClr val="7B58A6"/>
              </a:gs>
            </a:gsLst>
            <a:lin ang="16200000"/>
          </a:gradFill>
          <a:ln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anchorCtr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h-TH" sz="3200" b="1" kern="0" spc="50" dirty="0">
                <a:solidFill>
                  <a:srgbClr val="FCFCFD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ordia New" pitchFamily="34"/>
                <a:cs typeface="Cordia New"/>
              </a:rPr>
              <a:t>แบบ </a:t>
            </a:r>
            <a:r>
              <a:rPr lang="en-US" sz="3200" b="1" kern="0" spc="50" dirty="0">
                <a:solidFill>
                  <a:srgbClr val="FCFCFD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ordia New" pitchFamily="34"/>
                <a:cs typeface="+mn-cs"/>
              </a:rPr>
              <a:t>Evidence-Based &amp; Transparency Assessment: EBIT</a:t>
            </a:r>
            <a:endParaRPr lang="en-US" sz="3200" b="1" kern="0" spc="50" dirty="0">
              <a:solidFill>
                <a:srgbClr val="FCFCFD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Calibri"/>
              <a:cs typeface="+mn-cs"/>
            </a:endParaRPr>
          </a:p>
        </p:txBody>
      </p:sp>
      <p:pic>
        <p:nvPicPr>
          <p:cNvPr id="5" name="Picture 28" descr="logo1200t3 copy"/>
          <p:cNvPicPr>
            <a:picLocks noChangeAspect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146050" y="0"/>
            <a:ext cx="387350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068505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596238"/>
            <a:ext cx="8229600" cy="1143000"/>
          </a:xfrm>
        </p:spPr>
        <p:txBody>
          <a:bodyPr/>
          <a:lstStyle/>
          <a:p>
            <a:pPr algn="l"/>
            <a:r>
              <a:rPr lang="en-US" sz="3200" b="1" dirty="0" smtClean="0">
                <a:solidFill>
                  <a:srgbClr val="FF0000"/>
                </a:solidFill>
              </a:rPr>
              <a:t>EB7 “</a:t>
            </a:r>
            <a:r>
              <a:rPr lang="th-TH" sz="3200" b="1" dirty="0" smtClean="0">
                <a:solidFill>
                  <a:srgbClr val="FF0000"/>
                </a:solidFill>
              </a:rPr>
              <a:t>หน่วยงานของท่านมีช่องทางที่ให้ประชาชนเข้าถึงข้อมูลตามภารกิจหลักต่อไปนี้ หรือไม่</a:t>
            </a:r>
            <a:r>
              <a:rPr lang="en-US" sz="3200" b="1" dirty="0" smtClean="0">
                <a:solidFill>
                  <a:srgbClr val="FF0000"/>
                </a:solidFill>
              </a:rPr>
              <a:t>”</a:t>
            </a:r>
            <a:endParaRPr lang="th-TH" sz="3200" b="1" dirty="0">
              <a:solidFill>
                <a:srgbClr val="FF0000"/>
              </a:solidFill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896544"/>
          </a:xfrm>
        </p:spPr>
        <p:txBody>
          <a:bodyPr/>
          <a:lstStyle/>
          <a:p>
            <a:pPr marL="0" indent="0">
              <a:buNone/>
            </a:pPr>
            <a:r>
              <a:rPr lang="th-TH" sz="2800" b="1" u="sng" dirty="0" smtClean="0">
                <a:solidFill>
                  <a:srgbClr val="00B050"/>
                </a:solidFill>
              </a:rPr>
              <a:t>วัตถุประสงค์ของคำถาม</a:t>
            </a:r>
          </a:p>
          <a:p>
            <a:pPr marL="0" indent="0">
              <a:spcBef>
                <a:spcPts val="0"/>
              </a:spcBef>
              <a:buNone/>
            </a:pPr>
            <a:r>
              <a:rPr lang="th-TH" dirty="0"/>
              <a:t>	</a:t>
            </a:r>
            <a:r>
              <a:rPr lang="th-TH" sz="2600" b="1" dirty="0" smtClean="0"/>
              <a:t>เพื่อให้หน่วยงานมีช่องทางการเผยแพร่ข้อมูลข่าวสารเกี่ยวกับภารกิจหลักของหน่วยงานที่หลากหลายและประชาชนหรือผู้รับบริการสามารถเข้าถึงข้อมูลข่าวสารได้สะดวก</a:t>
            </a:r>
          </a:p>
          <a:p>
            <a:pPr marL="0" indent="0">
              <a:spcBef>
                <a:spcPts val="0"/>
              </a:spcBef>
              <a:buNone/>
            </a:pPr>
            <a:r>
              <a:rPr lang="th-TH" sz="2800" b="1" u="sng" dirty="0" smtClean="0">
                <a:solidFill>
                  <a:srgbClr val="00B050"/>
                </a:solidFill>
              </a:rPr>
              <a:t>คำอธิบาย</a:t>
            </a:r>
          </a:p>
          <a:p>
            <a:pPr marL="0" indent="0">
              <a:spcBef>
                <a:spcPts val="0"/>
              </a:spcBef>
              <a:buNone/>
            </a:pPr>
            <a:r>
              <a:rPr lang="th-TH" dirty="0"/>
              <a:t>	</a:t>
            </a:r>
            <a:r>
              <a:rPr lang="th-TH" sz="2400" b="1" dirty="0" smtClean="0"/>
              <a:t>พ.ร.บ.ข้อมูลข่าวสารของราชการ พ.ศ. 2540 มาตรา 7 และมาตรา 9 กำหนดให้หน่วยงานของรัฐจะต้องจัดให้มีการเผยแพร่ข้อมูลที่สำคัญๆ ของหน่วยงาน เช่น โครงสร้างและการจัดองค์กร อำนาจหน้าที่ แผนงาน โครงการและอื่นๆ หน่วยงานจึงควรมีช่องทางสื่อสารเพื่อเผยแพร่ข้อมูลข่าวสารดังกล่าว โดยช่องทางสื่อสารที่หน่วยงานส่วนใหญ่มี ได้แก่ หน่วยประชาสัมพันธ์ ณ ที่ทำการของหน่วยงานหรือเว็บไซต์ของหน่วยงาน หรือ สื่อสังคม </a:t>
            </a:r>
            <a:r>
              <a:rPr lang="en-US" sz="2400" b="1" dirty="0" smtClean="0"/>
              <a:t>Social </a:t>
            </a:r>
            <a:r>
              <a:rPr lang="th-TH" sz="2400" b="1" dirty="0" smtClean="0"/>
              <a:t>ระบบ </a:t>
            </a:r>
            <a:r>
              <a:rPr lang="en-US" sz="2400" b="1" dirty="0" smtClean="0"/>
              <a:t>Call center </a:t>
            </a:r>
            <a:r>
              <a:rPr lang="th-TH" sz="2400" b="1" dirty="0" smtClean="0"/>
              <a:t>การเผยแพร่ข้อมูลทางสื่อสิ่งพิมพ์ต่างๆ โทรทัศน์ วิทยุ สื่ออิเล็กทรอนิกส์อื่นๆ </a:t>
            </a:r>
            <a:endParaRPr lang="th-TH" sz="2400" b="1" dirty="0"/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0" y="-27"/>
            <a:ext cx="9144000" cy="584777"/>
          </a:xfrm>
          <a:prstGeom prst="rect">
            <a:avLst/>
          </a:prstGeom>
          <a:gradFill>
            <a:gsLst>
              <a:gs pos="0">
                <a:srgbClr val="5D417E"/>
              </a:gs>
              <a:gs pos="100000">
                <a:srgbClr val="7B58A6"/>
              </a:gs>
            </a:gsLst>
            <a:lin ang="16200000"/>
          </a:gradFill>
          <a:ln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anchorCtr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h-TH" sz="3200" b="1" kern="0" spc="50" dirty="0">
                <a:solidFill>
                  <a:srgbClr val="FCFCFD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ordia New" pitchFamily="34"/>
                <a:cs typeface="Cordia New"/>
              </a:rPr>
              <a:t>แบบ </a:t>
            </a:r>
            <a:r>
              <a:rPr lang="en-US" sz="3200" b="1" kern="0" spc="50" dirty="0">
                <a:solidFill>
                  <a:srgbClr val="FCFCFD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ordia New" pitchFamily="34"/>
                <a:cs typeface="+mn-cs"/>
              </a:rPr>
              <a:t>Evidence-Based &amp; Transparency Assessment: EBIT</a:t>
            </a:r>
            <a:endParaRPr lang="en-US" sz="3200" b="1" kern="0" spc="50" dirty="0">
              <a:solidFill>
                <a:srgbClr val="FCFCFD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Calibri"/>
              <a:cs typeface="+mn-cs"/>
            </a:endParaRPr>
          </a:p>
        </p:txBody>
      </p:sp>
      <p:pic>
        <p:nvPicPr>
          <p:cNvPr id="5" name="Picture 28" descr="logo1200t3 copy"/>
          <p:cNvPicPr>
            <a:picLocks noChangeAspect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146050" y="0"/>
            <a:ext cx="387350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388436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1143000"/>
          </a:xfrm>
        </p:spPr>
        <p:txBody>
          <a:bodyPr/>
          <a:lstStyle/>
          <a:p>
            <a:pPr algn="thaiDist"/>
            <a:r>
              <a:rPr lang="en-US" sz="3600" b="1" dirty="0" smtClean="0">
                <a:solidFill>
                  <a:srgbClr val="FF0000"/>
                </a:solidFill>
              </a:rPr>
              <a:t>EB7 : </a:t>
            </a:r>
            <a:r>
              <a:rPr lang="th-TH" sz="3600" b="1" dirty="0" smtClean="0">
                <a:solidFill>
                  <a:srgbClr val="FF0000"/>
                </a:solidFill>
              </a:rPr>
              <a:t>คำถามข้อที่ 1 </a:t>
            </a:r>
            <a:r>
              <a:rPr lang="en-US" dirty="0" smtClean="0"/>
              <a:t>“</a:t>
            </a:r>
            <a:r>
              <a:rPr lang="th-TH" dirty="0" smtClean="0"/>
              <a:t>มีหน่วยประชาสัมพันธ์ ณ </a:t>
            </a:r>
            <a:br>
              <a:rPr lang="th-TH" dirty="0" smtClean="0"/>
            </a:br>
            <a:r>
              <a:rPr lang="th-TH" dirty="0" smtClean="0"/>
              <a:t>ที่ทำการของหน่วยงาน หรือไม่</a:t>
            </a:r>
            <a:r>
              <a:rPr lang="en-US" dirty="0" smtClean="0"/>
              <a:t>”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2636912"/>
            <a:ext cx="8229600" cy="3484983"/>
          </a:xfrm>
        </p:spPr>
        <p:txBody>
          <a:bodyPr/>
          <a:lstStyle/>
          <a:p>
            <a:pPr marL="0" indent="0" algn="thaiDist">
              <a:buNone/>
            </a:pPr>
            <a:r>
              <a:rPr lang="en-US" b="1" dirty="0" smtClean="0">
                <a:solidFill>
                  <a:srgbClr val="7030A0"/>
                </a:solidFill>
              </a:rPr>
              <a:t>	</a:t>
            </a:r>
            <a:r>
              <a:rPr lang="th-TH" b="1" dirty="0" smtClean="0">
                <a:solidFill>
                  <a:srgbClr val="7030A0"/>
                </a:solidFill>
              </a:rPr>
              <a:t>หน่วยงานต้องแสดงหลักฐานเกี่ยวกับหน่วยประชาสัมพันธ์ของหน่วยงาน ที่มีหน้าที่ในการให้บริการข้อมูลข่าวสารแก่ประชาชนทั่วไป ซึ่งหน่วยประชาสัมพันธ์ของหน่วยงานนั้นจะบรรจุอยู่ในโครงสร้างของหน่วยงาน แผนผังการปฏิบัติงาน หรือ คำสั่งการปฏิบัติงานให้สำนัก กอง หรือ ฝ่าย ภายในของหน่วยงานทำหน้าที่เป็นหน่วยประชาสัมพันธ์ในการให้บริการข้อมูลข่าวสรแก่ประชาชนทั่วไป</a:t>
            </a:r>
            <a:endParaRPr lang="th-TH" b="1" dirty="0">
              <a:solidFill>
                <a:srgbClr val="7030A0"/>
              </a:solidFill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0" y="-27"/>
            <a:ext cx="9144000" cy="584777"/>
          </a:xfrm>
          <a:prstGeom prst="rect">
            <a:avLst/>
          </a:prstGeom>
          <a:gradFill>
            <a:gsLst>
              <a:gs pos="0">
                <a:srgbClr val="5D417E"/>
              </a:gs>
              <a:gs pos="100000">
                <a:srgbClr val="7B58A6"/>
              </a:gs>
            </a:gsLst>
            <a:lin ang="16200000"/>
          </a:gradFill>
          <a:ln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anchorCtr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h-TH" sz="3200" b="1" kern="0" spc="50" dirty="0">
                <a:solidFill>
                  <a:srgbClr val="FCFCFD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ordia New" pitchFamily="34"/>
                <a:cs typeface="Cordia New"/>
              </a:rPr>
              <a:t>แบบ </a:t>
            </a:r>
            <a:r>
              <a:rPr lang="en-US" sz="3200" b="1" kern="0" spc="50" dirty="0">
                <a:solidFill>
                  <a:srgbClr val="FCFCFD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ordia New" pitchFamily="34"/>
                <a:cs typeface="+mn-cs"/>
              </a:rPr>
              <a:t>Evidence-Based &amp; Transparency Assessment: EBIT</a:t>
            </a:r>
            <a:endParaRPr lang="en-US" sz="3200" b="1" kern="0" spc="50" dirty="0">
              <a:solidFill>
                <a:srgbClr val="FCFCFD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Calibri"/>
              <a:cs typeface="+mn-cs"/>
            </a:endParaRPr>
          </a:p>
        </p:txBody>
      </p:sp>
      <p:pic>
        <p:nvPicPr>
          <p:cNvPr id="5" name="Picture 28" descr="logo1200t3 copy"/>
          <p:cNvPicPr>
            <a:picLocks noChangeAspect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146050" y="0"/>
            <a:ext cx="387350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380800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1647056"/>
          </a:xfrm>
        </p:spPr>
        <p:txBody>
          <a:bodyPr/>
          <a:lstStyle/>
          <a:p>
            <a:pPr algn="thaiDist"/>
            <a:r>
              <a:rPr lang="en-US" sz="3600" b="1" dirty="0" smtClean="0">
                <a:solidFill>
                  <a:srgbClr val="FF0000"/>
                </a:solidFill>
              </a:rPr>
              <a:t>EB7 : </a:t>
            </a:r>
            <a:r>
              <a:rPr lang="th-TH" sz="3600" b="1" dirty="0" smtClean="0">
                <a:solidFill>
                  <a:srgbClr val="FF0000"/>
                </a:solidFill>
              </a:rPr>
              <a:t>คำถามข้อที่ 2 </a:t>
            </a:r>
            <a:r>
              <a:rPr lang="en-US" sz="3600" b="1" dirty="0" smtClean="0"/>
              <a:t>“</a:t>
            </a:r>
            <a:r>
              <a:rPr lang="th-TH" sz="3600" b="1" dirty="0" smtClean="0"/>
              <a:t>มีข้อมูลตามภารกิจหลักตามที่กฎหมายกำหนดทางเว็บไซต์ของหน่วยงาน หรือสื่อสังคม </a:t>
            </a:r>
            <a:r>
              <a:rPr lang="en-US" sz="3600" b="1" dirty="0" smtClean="0"/>
              <a:t>Social Media </a:t>
            </a:r>
            <a:r>
              <a:rPr lang="th-TH" sz="3600" b="1" dirty="0" smtClean="0"/>
              <a:t>หรือไม่</a:t>
            </a:r>
            <a:endParaRPr lang="th-TH" sz="3600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3068960"/>
            <a:ext cx="8229600" cy="1900808"/>
          </a:xfrm>
        </p:spPr>
        <p:txBody>
          <a:bodyPr/>
          <a:lstStyle/>
          <a:p>
            <a:pPr marL="0" indent="0">
              <a:buNone/>
            </a:pPr>
            <a:r>
              <a:rPr lang="th-TH" b="1" dirty="0" smtClean="0">
                <a:solidFill>
                  <a:srgbClr val="7030A0"/>
                </a:solidFill>
              </a:rPr>
              <a:t>	หน่วยงานต้องแสดงหลักฐานเกี่ยวกับภารกิจหลัก อำนาจหน้าที่ ตามกฎหมายกำหนดที่ปรากฏอยู่บนเว็บไซต์ของหน่วยงานหรือปรากฏอยู่บน</a:t>
            </a:r>
            <a:r>
              <a:rPr lang="th-TH" b="1" dirty="0">
                <a:solidFill>
                  <a:srgbClr val="7030A0"/>
                </a:solidFill>
              </a:rPr>
              <a:t>สื่อสังคม </a:t>
            </a:r>
            <a:r>
              <a:rPr lang="en-US" b="1" dirty="0">
                <a:solidFill>
                  <a:srgbClr val="7030A0"/>
                </a:solidFill>
              </a:rPr>
              <a:t>Social Media </a:t>
            </a:r>
            <a:endParaRPr lang="th-TH" b="1" dirty="0">
              <a:solidFill>
                <a:srgbClr val="7030A0"/>
              </a:solidFill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0" y="-27"/>
            <a:ext cx="9144000" cy="584777"/>
          </a:xfrm>
          <a:prstGeom prst="rect">
            <a:avLst/>
          </a:prstGeom>
          <a:gradFill>
            <a:gsLst>
              <a:gs pos="0">
                <a:srgbClr val="5D417E"/>
              </a:gs>
              <a:gs pos="100000">
                <a:srgbClr val="7B58A6"/>
              </a:gs>
            </a:gsLst>
            <a:lin ang="16200000"/>
          </a:gradFill>
          <a:ln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anchorCtr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h-TH" sz="3200" b="1" kern="0" spc="50" dirty="0">
                <a:solidFill>
                  <a:srgbClr val="FCFCFD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ordia New" pitchFamily="34"/>
                <a:cs typeface="Cordia New"/>
              </a:rPr>
              <a:t>แบบ </a:t>
            </a:r>
            <a:r>
              <a:rPr lang="en-US" sz="3200" b="1" kern="0" spc="50" dirty="0">
                <a:solidFill>
                  <a:srgbClr val="FCFCFD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ordia New" pitchFamily="34"/>
                <a:cs typeface="+mn-cs"/>
              </a:rPr>
              <a:t>Evidence-Based &amp; Transparency Assessment: EBIT</a:t>
            </a:r>
            <a:endParaRPr lang="en-US" sz="3200" b="1" kern="0" spc="50" dirty="0">
              <a:solidFill>
                <a:srgbClr val="FCFCFD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Calibri"/>
              <a:cs typeface="+mn-cs"/>
            </a:endParaRPr>
          </a:p>
        </p:txBody>
      </p:sp>
      <p:pic>
        <p:nvPicPr>
          <p:cNvPr id="5" name="Picture 28" descr="logo1200t3 copy"/>
          <p:cNvPicPr>
            <a:picLocks noChangeAspect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146050" y="0"/>
            <a:ext cx="387350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280359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39725" y="980728"/>
            <a:ext cx="8229600" cy="1944216"/>
          </a:xfrm>
        </p:spPr>
        <p:txBody>
          <a:bodyPr/>
          <a:lstStyle/>
          <a:p>
            <a:pPr algn="thaiDist"/>
            <a:r>
              <a:rPr lang="en-US" sz="3200" b="1" dirty="0" smtClean="0">
                <a:solidFill>
                  <a:srgbClr val="FF0000"/>
                </a:solidFill>
              </a:rPr>
              <a:t>EB7 : </a:t>
            </a:r>
            <a:r>
              <a:rPr lang="th-TH" sz="3200" b="1" dirty="0" smtClean="0">
                <a:solidFill>
                  <a:srgbClr val="FF0000"/>
                </a:solidFill>
              </a:rPr>
              <a:t>คำถามข้อที่ 3 </a:t>
            </a:r>
            <a:r>
              <a:rPr lang="en-US" sz="3200" b="1" dirty="0" smtClean="0"/>
              <a:t>“</a:t>
            </a:r>
            <a:r>
              <a:rPr lang="th-TH" sz="3200" b="1" dirty="0" smtClean="0"/>
              <a:t>มีระบบการให้ข้อมูลตามภารกิจหลักผ่านหมายเลขโทรศัพท์เฉพาะหรือระบบ </a:t>
            </a:r>
            <a:r>
              <a:rPr lang="en-US" sz="3200" b="1" dirty="0" smtClean="0"/>
              <a:t>call center </a:t>
            </a:r>
            <a:r>
              <a:rPr lang="th-TH" sz="3200" b="1" dirty="0" smtClean="0"/>
              <a:t>โดยมีระบบตอบรับอัตโนมัติหรือมีเจ้าหน้าที่ของหน่วยงานให้บริการข้อมูลตลอดเวลาทำการของหน่วยงาน หรือไม่</a:t>
            </a:r>
            <a:r>
              <a:rPr lang="en-US" sz="3200" b="1" dirty="0" smtClean="0"/>
              <a:t>”</a:t>
            </a:r>
            <a:endParaRPr lang="th-TH" sz="3200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3212976"/>
            <a:ext cx="8229600" cy="218884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7030A0"/>
                </a:solidFill>
              </a:rPr>
              <a:t>	</a:t>
            </a:r>
            <a:r>
              <a:rPr lang="th-TH" b="1" dirty="0" smtClean="0">
                <a:solidFill>
                  <a:srgbClr val="7030A0"/>
                </a:solidFill>
              </a:rPr>
              <a:t>หน่วยงานต้องแสดงหลักฐานเกี่ยวกับการมีระบบ </a:t>
            </a:r>
            <a:r>
              <a:rPr lang="en-US" b="1" dirty="0" smtClean="0">
                <a:solidFill>
                  <a:srgbClr val="7030A0"/>
                </a:solidFill>
              </a:rPr>
              <a:t>call center </a:t>
            </a:r>
            <a:r>
              <a:rPr lang="th-TH" b="1" dirty="0" smtClean="0">
                <a:solidFill>
                  <a:srgbClr val="7030A0"/>
                </a:solidFill>
              </a:rPr>
              <a:t>หรือหมายเลขโทรศัพท์เฉพาะ เพื่อไว้สำหรับให้บริการประชาชนทั่วไปในการติดต่อเพื่อขอทราบข้อมูลต่างๆ ของหน่วยงานได้ตลอดเวลาทำการของหน่วยงาน</a:t>
            </a:r>
          </a:p>
          <a:p>
            <a:pPr marL="0" indent="0">
              <a:buNone/>
            </a:pPr>
            <a:r>
              <a:rPr lang="th-TH" b="1" dirty="0">
                <a:solidFill>
                  <a:srgbClr val="7030A0"/>
                </a:solidFill>
              </a:rPr>
              <a:t>	</a:t>
            </a: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0" y="-27"/>
            <a:ext cx="9144000" cy="584777"/>
          </a:xfrm>
          <a:prstGeom prst="rect">
            <a:avLst/>
          </a:prstGeom>
          <a:gradFill>
            <a:gsLst>
              <a:gs pos="0">
                <a:srgbClr val="5D417E"/>
              </a:gs>
              <a:gs pos="100000">
                <a:srgbClr val="7B58A6"/>
              </a:gs>
            </a:gsLst>
            <a:lin ang="16200000"/>
          </a:gradFill>
          <a:ln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anchorCtr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h-TH" sz="3200" b="1" kern="0" spc="50" dirty="0">
                <a:solidFill>
                  <a:srgbClr val="FCFCFD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ordia New" pitchFamily="34"/>
                <a:cs typeface="Cordia New"/>
              </a:rPr>
              <a:t>แบบ </a:t>
            </a:r>
            <a:r>
              <a:rPr lang="en-US" sz="3200" b="1" kern="0" spc="50" dirty="0">
                <a:solidFill>
                  <a:srgbClr val="FCFCFD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ordia New" pitchFamily="34"/>
                <a:cs typeface="+mn-cs"/>
              </a:rPr>
              <a:t>Evidence-Based &amp; Transparency Assessment: EBIT</a:t>
            </a:r>
            <a:endParaRPr lang="en-US" sz="3200" b="1" kern="0" spc="50" dirty="0">
              <a:solidFill>
                <a:srgbClr val="FCFCFD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Calibri"/>
              <a:cs typeface="+mn-cs"/>
            </a:endParaRPr>
          </a:p>
        </p:txBody>
      </p:sp>
      <p:pic>
        <p:nvPicPr>
          <p:cNvPr id="5" name="Picture 28" descr="logo1200t3 copy"/>
          <p:cNvPicPr>
            <a:picLocks noChangeAspect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146050" y="0"/>
            <a:ext cx="387350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23069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3730426"/>
          </a:xfrm>
        </p:spPr>
        <p:txBody>
          <a:bodyPr/>
          <a:lstStyle/>
          <a:p>
            <a:pPr algn="l"/>
            <a:r>
              <a:rPr lang="en-US" sz="2800" b="1" dirty="0" smtClean="0">
                <a:solidFill>
                  <a:srgbClr val="FF0000"/>
                </a:solidFill>
              </a:rPr>
              <a:t>EB7 : </a:t>
            </a:r>
            <a:r>
              <a:rPr lang="th-TH" sz="2800" b="1" dirty="0" smtClean="0">
                <a:solidFill>
                  <a:srgbClr val="FF0000"/>
                </a:solidFill>
              </a:rPr>
              <a:t>คำถามข้อที่ 4 </a:t>
            </a:r>
            <a:r>
              <a:rPr lang="en-US" sz="2800" dirty="0" smtClean="0"/>
              <a:t>“</a:t>
            </a:r>
            <a:r>
              <a:rPr lang="th-TH" sz="2800" dirty="0" smtClean="0"/>
              <a:t>มีการเผยแพร่ข้อมูลตามภารกิจหลักทางสื่อต่อไปนี้ หรือไม่</a:t>
            </a:r>
            <a:r>
              <a:rPr lang="en-US" sz="2800" dirty="0" smtClean="0"/>
              <a:t>”</a:t>
            </a:r>
            <a:br>
              <a:rPr lang="en-US" sz="2800" dirty="0" smtClean="0"/>
            </a:br>
            <a:r>
              <a:rPr lang="th-TH" sz="2800" dirty="0" smtClean="0"/>
              <a:t>	4.1 หนังสือพิมพ์</a:t>
            </a:r>
            <a:br>
              <a:rPr lang="th-TH" sz="2800" dirty="0" smtClean="0"/>
            </a:br>
            <a:r>
              <a:rPr lang="th-TH" sz="2800" dirty="0" smtClean="0"/>
              <a:t>	4.2 วารสาร</a:t>
            </a:r>
            <a:br>
              <a:rPr lang="th-TH" sz="2800" dirty="0" smtClean="0"/>
            </a:br>
            <a:r>
              <a:rPr lang="th-TH" sz="2800" dirty="0" smtClean="0"/>
              <a:t>	4.3 จุลสาร</a:t>
            </a:r>
            <a:br>
              <a:rPr lang="th-TH" sz="2800" dirty="0" smtClean="0"/>
            </a:br>
            <a:r>
              <a:rPr lang="th-TH" sz="2800" dirty="0" smtClean="0"/>
              <a:t>	4.4 แผ่นพับ</a:t>
            </a:r>
            <a:br>
              <a:rPr lang="th-TH" sz="2800" dirty="0" smtClean="0"/>
            </a:br>
            <a:r>
              <a:rPr lang="th-TH" sz="2800" dirty="0" smtClean="0"/>
              <a:t>	4.5 โทรทัศน์</a:t>
            </a:r>
            <a:br>
              <a:rPr lang="th-TH" sz="2800" dirty="0" smtClean="0"/>
            </a:br>
            <a:r>
              <a:rPr lang="th-TH" sz="2800" dirty="0" smtClean="0"/>
              <a:t>	4.6 วิทยุ</a:t>
            </a:r>
            <a:br>
              <a:rPr lang="th-TH" sz="2800" dirty="0" smtClean="0"/>
            </a:br>
            <a:r>
              <a:rPr lang="th-TH" sz="2800" dirty="0" smtClean="0"/>
              <a:t>	4.7 สื่อสังคม</a:t>
            </a:r>
            <a:br>
              <a:rPr lang="th-TH" sz="2800" dirty="0" smtClean="0"/>
            </a:br>
            <a:r>
              <a:rPr lang="th-TH" sz="2800" dirty="0" smtClean="0"/>
              <a:t>	4.8 อื่นๆ โปรดระบุ</a:t>
            </a:r>
            <a:endParaRPr lang="th-TH" sz="2800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4797152"/>
            <a:ext cx="8229600" cy="1401019"/>
          </a:xfrm>
        </p:spPr>
        <p:txBody>
          <a:bodyPr/>
          <a:lstStyle/>
          <a:p>
            <a:pPr marL="0" indent="0" algn="thaiDist">
              <a:buNone/>
            </a:pPr>
            <a:r>
              <a:rPr lang="th-TH" sz="2800" b="1" dirty="0" smtClean="0">
                <a:solidFill>
                  <a:srgbClr val="7030A0"/>
                </a:solidFill>
              </a:rPr>
              <a:t>	หน่วยงานต้องแสดงหลักฐานเกี่ยวกับการเผยแพร่ข้อมูลการดำเนินงานตามภารกิจหลักของหน่วยงานที่ได้เผยแพร่ทางสื่อต่างๆ โดยต้องคำนึงถึงความคุ้มค่าและความประหยัดในการเผยแพร่ข้อมูลด้วย</a:t>
            </a:r>
            <a:endParaRPr lang="th-TH" sz="2800" b="1" dirty="0">
              <a:solidFill>
                <a:srgbClr val="7030A0"/>
              </a:solidFill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0" y="-27"/>
            <a:ext cx="9144000" cy="584777"/>
          </a:xfrm>
          <a:prstGeom prst="rect">
            <a:avLst/>
          </a:prstGeom>
          <a:gradFill>
            <a:gsLst>
              <a:gs pos="0">
                <a:srgbClr val="5D417E"/>
              </a:gs>
              <a:gs pos="100000">
                <a:srgbClr val="7B58A6"/>
              </a:gs>
            </a:gsLst>
            <a:lin ang="16200000"/>
          </a:gradFill>
          <a:ln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anchorCtr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h-TH" sz="3200" b="1" kern="0" spc="50" dirty="0">
                <a:solidFill>
                  <a:srgbClr val="FCFCFD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ordia New" pitchFamily="34"/>
                <a:cs typeface="Cordia New"/>
              </a:rPr>
              <a:t>แบบ </a:t>
            </a:r>
            <a:r>
              <a:rPr lang="en-US" sz="3200" b="1" kern="0" spc="50" dirty="0">
                <a:solidFill>
                  <a:srgbClr val="FCFCFD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ordia New" pitchFamily="34"/>
                <a:cs typeface="+mn-cs"/>
              </a:rPr>
              <a:t>Evidence-Based &amp; Transparency Assessment: EBIT</a:t>
            </a:r>
            <a:endParaRPr lang="en-US" sz="3200" b="1" kern="0" spc="50" dirty="0">
              <a:solidFill>
                <a:srgbClr val="FCFCFD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Calibri"/>
              <a:cs typeface="+mn-cs"/>
            </a:endParaRPr>
          </a:p>
        </p:txBody>
      </p:sp>
      <p:pic>
        <p:nvPicPr>
          <p:cNvPr id="5" name="Picture 28" descr="logo1200t3 copy"/>
          <p:cNvPicPr>
            <a:picLocks noChangeAspect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146050" y="0"/>
            <a:ext cx="387350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161189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71438"/>
            <a:ext cx="9144000" cy="667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3" name="TextBox 7"/>
          <p:cNvSpPr txBox="1"/>
          <p:nvPr/>
        </p:nvSpPr>
        <p:spPr>
          <a:xfrm>
            <a:off x="0" y="-26988"/>
            <a:ext cx="9144000" cy="1077913"/>
          </a:xfrm>
          <a:prstGeom prst="rect">
            <a:avLst/>
          </a:prstGeom>
          <a:gradFill>
            <a:gsLst>
              <a:gs pos="0">
                <a:srgbClr val="5D417E"/>
              </a:gs>
              <a:gs pos="100000">
                <a:srgbClr val="7B58A6"/>
              </a:gs>
            </a:gsLst>
            <a:lin ang="16200000"/>
          </a:gradFill>
          <a:ln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anchorCtr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h-TH" sz="3200" b="1" kern="0" dirty="0">
                <a:solidFill>
                  <a:srgbClr val="FFFFFF"/>
                </a:solidFill>
                <a:latin typeface="TH SarabunIT๙" pitchFamily="34"/>
                <a:cs typeface="Cordia New"/>
              </a:rPr>
              <a:t>   ยุทธศาสตร์ชาติว่าด้วยการป้องกันและปราบปรามการทุจริตระยะที่ 2</a:t>
            </a:r>
            <a:endParaRPr lang="th-TH" sz="3200" b="1" kern="0" dirty="0">
              <a:solidFill>
                <a:srgbClr val="FFFFFF"/>
              </a:solidFill>
              <a:effectLst>
                <a:outerShdw dist="38096" dir="2700000">
                  <a:srgbClr val="000000"/>
                </a:outerShdw>
              </a:effectLst>
              <a:latin typeface="TH SarabunIT๙" pitchFamily="34"/>
              <a:cs typeface="Cordia New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3200" b="1" kern="0" dirty="0">
              <a:solidFill>
                <a:srgbClr val="FFFFFF"/>
              </a:solidFill>
              <a:latin typeface="TH SarabunIT๙" pitchFamily="34"/>
              <a:cs typeface="Cordia New"/>
            </a:endParaRPr>
          </a:p>
        </p:txBody>
      </p:sp>
      <p:pic>
        <p:nvPicPr>
          <p:cNvPr id="4" name="Picture 28" descr="logo1200t3 copy"/>
          <p:cNvPicPr>
            <a:picLocks noChangeAspect="1"/>
          </p:cNvPicPr>
          <p:nvPr/>
        </p:nvPicPr>
        <p:blipFill>
          <a:blip r:embed="rId3">
            <a:lum bright="10000"/>
          </a:blip>
          <a:srcRect/>
          <a:stretch>
            <a:fillRect/>
          </a:stretch>
        </p:blipFill>
        <p:spPr bwMode="auto">
          <a:xfrm>
            <a:off x="146050" y="-7938"/>
            <a:ext cx="387350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21"/>
          <p:cNvSpPr txBox="1"/>
          <p:nvPr/>
        </p:nvSpPr>
        <p:spPr>
          <a:xfrm>
            <a:off x="0" y="642938"/>
            <a:ext cx="1714500" cy="1865312"/>
          </a:xfrm>
          <a:prstGeom prst="rect">
            <a:avLst/>
          </a:prstGeom>
          <a:gradFill>
            <a:gsLst>
              <a:gs pos="0">
                <a:srgbClr val="9EEAFF"/>
              </a:gs>
              <a:gs pos="100000">
                <a:srgbClr val="BBEFFF"/>
              </a:gs>
            </a:gsLst>
            <a:lin ang="16200000"/>
          </a:gradFill>
          <a:ln w="9528">
            <a:solidFill>
              <a:srgbClr val="46AAC5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anchorCtr="1">
            <a:spAutoFit/>
          </a:bodyPr>
          <a:lstStyle/>
          <a:p>
            <a:pPr algn="ctr" fontAlgn="auto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h-TH" sz="1800" b="1" u="sng" kern="0">
                <a:solidFill>
                  <a:srgbClr val="C00000"/>
                </a:solidFill>
                <a:latin typeface="Browallia New" pitchFamily="34"/>
                <a:cs typeface="Browallia New" pitchFamily="34"/>
              </a:rPr>
              <a:t>ยุทธศาสตร์ 1</a:t>
            </a:r>
          </a:p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h-TH" sz="1800" b="1" kern="0">
                <a:solidFill>
                  <a:srgbClr val="000099"/>
                </a:solidFill>
                <a:latin typeface="Browallia New" pitchFamily="34"/>
                <a:cs typeface="Browallia New" pitchFamily="34"/>
              </a:rPr>
              <a:t>ปลูกและปลุกจิตสำนึกการ</a:t>
            </a:r>
            <a:r>
              <a:rPr lang="th-TH" sz="1800" b="1" kern="0">
                <a:solidFill>
                  <a:srgbClr val="000099"/>
                </a:solidFill>
                <a:latin typeface="Angsana New" pitchFamily="18"/>
                <a:cs typeface="Angsana New" pitchFamily="18"/>
              </a:rPr>
              <a:t>ต่อต้าน</a:t>
            </a:r>
            <a:r>
              <a:rPr lang="th-TH" sz="1800" b="1" kern="0">
                <a:solidFill>
                  <a:srgbClr val="000099"/>
                </a:solidFill>
                <a:latin typeface="Browallia New" pitchFamily="34"/>
                <a:cs typeface="Browallia New" pitchFamily="34"/>
              </a:rPr>
              <a:t>การทุจริต เน้นการปรับเปลี่ยนฐานความคิดของคนในทุกภาคส่วนในการรักษาผลประโยชน์สาธารณะ</a:t>
            </a:r>
            <a:r>
              <a:rPr lang="en-US" sz="1800" b="1" kern="0">
                <a:solidFill>
                  <a:srgbClr val="000099"/>
                </a:solidFill>
                <a:latin typeface="Browallia New" pitchFamily="34"/>
                <a:cs typeface="Browallia New" pitchFamily="34"/>
              </a:rPr>
              <a:t> </a:t>
            </a:r>
            <a:endParaRPr lang="th-TH" sz="1800" b="1" kern="0">
              <a:solidFill>
                <a:srgbClr val="000099"/>
              </a:solidFill>
              <a:latin typeface="Browallia New" pitchFamily="34"/>
              <a:cs typeface="Browallia New" pitchFamily="34"/>
            </a:endParaRPr>
          </a:p>
        </p:txBody>
      </p:sp>
      <p:sp>
        <p:nvSpPr>
          <p:cNvPr id="6" name="Text Box 22"/>
          <p:cNvSpPr txBox="1"/>
          <p:nvPr/>
        </p:nvSpPr>
        <p:spPr>
          <a:xfrm>
            <a:off x="1785938" y="642938"/>
            <a:ext cx="2019300" cy="1214437"/>
          </a:xfrm>
          <a:prstGeom prst="rect">
            <a:avLst/>
          </a:prstGeom>
          <a:gradFill>
            <a:gsLst>
              <a:gs pos="0">
                <a:srgbClr val="C9B5E8"/>
              </a:gs>
              <a:gs pos="100000">
                <a:srgbClr val="D9CBEE"/>
              </a:gs>
            </a:gsLst>
            <a:lin ang="16200000"/>
          </a:gradFill>
          <a:ln w="9528">
            <a:solidFill>
              <a:srgbClr val="7D60A0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anchorCtr="1">
            <a:spAutoFit/>
          </a:bodyPr>
          <a:lstStyle/>
          <a:p>
            <a:pPr algn="ctr" fontAlgn="auto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h-TH" sz="1800" b="1" u="sng" kern="0">
                <a:solidFill>
                  <a:srgbClr val="C00000"/>
                </a:solidFill>
                <a:latin typeface="Angsana New" pitchFamily="18"/>
                <a:cs typeface="Angsana New" pitchFamily="18"/>
              </a:rPr>
              <a:t>ยุทธศาสตร์ 2</a:t>
            </a:r>
          </a:p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h-TH" sz="1800" b="1" kern="0">
                <a:solidFill>
                  <a:srgbClr val="000099"/>
                </a:solidFill>
                <a:latin typeface="Angsana New" pitchFamily="18"/>
                <a:cs typeface="Angsana New" pitchFamily="18"/>
              </a:rPr>
              <a:t>บูรณาการทำงานของหน่วยงานในการต่อต้านการทุจริต และพัฒนาเครือข่ายในประเทศ</a:t>
            </a:r>
          </a:p>
        </p:txBody>
      </p:sp>
      <p:sp>
        <p:nvSpPr>
          <p:cNvPr id="7" name="Text Box 23"/>
          <p:cNvSpPr txBox="1"/>
          <p:nvPr/>
        </p:nvSpPr>
        <p:spPr>
          <a:xfrm>
            <a:off x="3862388" y="642938"/>
            <a:ext cx="1852612" cy="1200150"/>
          </a:xfrm>
          <a:prstGeom prst="rect">
            <a:avLst/>
          </a:prstGeom>
          <a:gradFill>
            <a:gsLst>
              <a:gs pos="0">
                <a:srgbClr val="DAFDA7"/>
              </a:gs>
              <a:gs pos="100000">
                <a:srgbClr val="E4FDC2"/>
              </a:gs>
            </a:gsLst>
            <a:lin ang="16200000"/>
          </a:gradFill>
          <a:ln w="9528">
            <a:solidFill>
              <a:srgbClr val="98B954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anchorCtr="1">
            <a:spAutoFit/>
          </a:bodyPr>
          <a:lstStyle/>
          <a:p>
            <a:pPr algn="ctr" fontAlgn="auto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h-TH" sz="1800" b="1" u="sng" kern="0">
                <a:solidFill>
                  <a:srgbClr val="C00000"/>
                </a:solidFill>
                <a:latin typeface="Browallia New" pitchFamily="34"/>
                <a:cs typeface="Browallia New" pitchFamily="34"/>
              </a:rPr>
              <a:t>ยุทธศาสตร์ 3</a:t>
            </a:r>
          </a:p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h-TH" sz="1800" b="1" kern="0">
                <a:solidFill>
                  <a:srgbClr val="000099"/>
                </a:solidFill>
                <a:latin typeface="Browallia New" pitchFamily="34"/>
                <a:cs typeface="Browallia New" pitchFamily="34"/>
              </a:rPr>
              <a:t>พัฒนาความร่วมมือ    กับองค์กรต่อต้าน      การทุจริต และเครือข่าย              ระหว่างประเทศ</a:t>
            </a:r>
          </a:p>
        </p:txBody>
      </p:sp>
      <p:sp>
        <p:nvSpPr>
          <p:cNvPr id="8" name="Text Box 24"/>
          <p:cNvSpPr txBox="1"/>
          <p:nvPr/>
        </p:nvSpPr>
        <p:spPr>
          <a:xfrm>
            <a:off x="5786438" y="642938"/>
            <a:ext cx="1643062" cy="1008062"/>
          </a:xfrm>
          <a:prstGeom prst="rect">
            <a:avLst/>
          </a:prstGeom>
          <a:gradFill>
            <a:gsLst>
              <a:gs pos="0">
                <a:srgbClr val="FFBE86"/>
              </a:gs>
              <a:gs pos="100000">
                <a:srgbClr val="FFD0AA"/>
              </a:gs>
            </a:gsLst>
            <a:lin ang="16200000"/>
          </a:gradFill>
          <a:ln w="9528">
            <a:solidFill>
              <a:srgbClr val="F69240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anchorCtr="1">
            <a:spAutoFit/>
          </a:bodyPr>
          <a:lstStyle/>
          <a:p>
            <a:pPr algn="ctr" fontAlgn="auto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h-TH" sz="1800" b="1" u="sng" kern="0">
                <a:solidFill>
                  <a:srgbClr val="C00000"/>
                </a:solidFill>
                <a:latin typeface="Browallia New" pitchFamily="34"/>
                <a:cs typeface="Browallia New" pitchFamily="34"/>
              </a:rPr>
              <a:t>ยุทธศาสตร์ 4</a:t>
            </a:r>
            <a:endParaRPr lang="th-TH" sz="1800" b="1" kern="0">
              <a:solidFill>
                <a:srgbClr val="C00000"/>
              </a:solidFill>
              <a:latin typeface="Browallia New" pitchFamily="34"/>
              <a:cs typeface="Browallia New" pitchFamily="34"/>
            </a:endParaRPr>
          </a:p>
          <a:p>
            <a:pPr algn="ctr" fontAlgn="auto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h-TH" sz="1800" b="1" kern="0">
                <a:solidFill>
                  <a:srgbClr val="000099"/>
                </a:solidFill>
                <a:latin typeface="Browallia New" pitchFamily="34"/>
                <a:cs typeface="Browallia New" pitchFamily="34"/>
              </a:rPr>
              <a:t>พัฒนาระบบบริหารและเครื่องมือในการป้องกันและปราบปรามการทุจริต</a:t>
            </a:r>
            <a:r>
              <a:rPr lang="en-US" sz="1800" b="1" kern="0">
                <a:solidFill>
                  <a:srgbClr val="000099"/>
                </a:solidFill>
                <a:latin typeface="Browallia New" pitchFamily="34"/>
                <a:cs typeface="Browallia New" pitchFamily="34"/>
              </a:rPr>
              <a:t> </a:t>
            </a:r>
            <a:endParaRPr lang="th-TH" sz="1800" b="1" kern="0">
              <a:solidFill>
                <a:srgbClr val="000099"/>
              </a:solidFill>
              <a:latin typeface="Browallia New" pitchFamily="34"/>
              <a:cs typeface="Browallia New" pitchFamily="34"/>
            </a:endParaRPr>
          </a:p>
        </p:txBody>
      </p:sp>
      <p:sp>
        <p:nvSpPr>
          <p:cNvPr id="9" name="Text Box 24"/>
          <p:cNvSpPr txBox="1"/>
          <p:nvPr/>
        </p:nvSpPr>
        <p:spPr>
          <a:xfrm>
            <a:off x="7500938" y="642938"/>
            <a:ext cx="1643062" cy="1147762"/>
          </a:xfrm>
          <a:prstGeom prst="rect">
            <a:avLst/>
          </a:prstGeom>
          <a:gradFill>
            <a:gsLst>
              <a:gs pos="0">
                <a:srgbClr val="FFA2A1"/>
              </a:gs>
              <a:gs pos="100000">
                <a:srgbClr val="FFBEBD"/>
              </a:gs>
            </a:gsLst>
            <a:lin ang="16200000"/>
          </a:gradFill>
          <a:ln w="9528">
            <a:solidFill>
              <a:srgbClr val="BE4B48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anchorCtr="1">
            <a:spAutoFit/>
          </a:bodyPr>
          <a:lstStyle/>
          <a:p>
            <a:pPr algn="ctr" fontAlgn="auto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h-TH" sz="1800" b="1" u="sng" kern="0">
                <a:solidFill>
                  <a:srgbClr val="C00000"/>
                </a:solidFill>
                <a:latin typeface="Browallia New" pitchFamily="34"/>
                <a:cs typeface="Browallia New" pitchFamily="34"/>
              </a:rPr>
              <a:t>ยุทธศาสตร์ 5</a:t>
            </a:r>
            <a:endParaRPr lang="th-TH" sz="1800" b="1" kern="0">
              <a:solidFill>
                <a:srgbClr val="C00000"/>
              </a:solidFill>
              <a:latin typeface="Browallia New" pitchFamily="34"/>
              <a:cs typeface="Browallia New" pitchFamily="34"/>
            </a:endParaRPr>
          </a:p>
          <a:p>
            <a:pPr algn="ctr" fontAlgn="auto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h-TH" sz="1800" b="1" kern="0">
                <a:solidFill>
                  <a:srgbClr val="000099"/>
                </a:solidFill>
                <a:latin typeface="Browallia New" pitchFamily="34"/>
                <a:cs typeface="Browallia New" pitchFamily="34"/>
              </a:rPr>
              <a:t>เสริมสร้าง             องค์ความรู้ด้านการต่อต้านการทุจริตให้กับบุคลากร</a:t>
            </a:r>
          </a:p>
          <a:p>
            <a:pPr algn="ctr" fontAlgn="auto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h-TH" sz="1800" b="1" kern="0">
                <a:solidFill>
                  <a:srgbClr val="000099"/>
                </a:solidFill>
                <a:latin typeface="Browallia New" pitchFamily="34"/>
                <a:cs typeface="Browallia New" pitchFamily="34"/>
              </a:rPr>
              <a:t>ทุกภาคส่วน</a:t>
            </a:r>
            <a:r>
              <a:rPr lang="en-US" sz="1800" b="1" kern="0">
                <a:solidFill>
                  <a:srgbClr val="000099"/>
                </a:solidFill>
                <a:latin typeface="Browallia New" pitchFamily="34"/>
                <a:cs typeface="Browallia New" pitchFamily="34"/>
              </a:rPr>
              <a:t> </a:t>
            </a:r>
            <a:endParaRPr lang="th-TH" sz="1800" b="1" kern="0">
              <a:solidFill>
                <a:srgbClr val="000099"/>
              </a:solidFill>
              <a:latin typeface="Browallia New" pitchFamily="34"/>
              <a:cs typeface="Browallia New" pitchFamily="34"/>
            </a:endParaRPr>
          </a:p>
        </p:txBody>
      </p:sp>
      <p:sp>
        <p:nvSpPr>
          <p:cNvPr id="10" name="Text Box 10"/>
          <p:cNvSpPr txBox="1"/>
          <p:nvPr/>
        </p:nvSpPr>
        <p:spPr>
          <a:xfrm>
            <a:off x="0" y="2630488"/>
            <a:ext cx="1714500" cy="3911600"/>
          </a:xfrm>
          <a:prstGeom prst="rect">
            <a:avLst/>
          </a:prstGeom>
          <a:gradFill>
            <a:gsLst>
              <a:gs pos="0">
                <a:srgbClr val="9EEAFF"/>
              </a:gs>
              <a:gs pos="100000">
                <a:srgbClr val="BBEFFF"/>
              </a:gs>
            </a:gsLst>
            <a:lin ang="16200000"/>
          </a:gradFill>
          <a:ln w="9528">
            <a:solidFill>
              <a:srgbClr val="46AAC5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>
            <a:spAutoFit/>
          </a:bodyPr>
          <a:lstStyle/>
          <a:p>
            <a:pPr fontAlgn="auto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h-TH" sz="1800" b="1" u="sng" kern="0">
                <a:solidFill>
                  <a:srgbClr val="FF0000"/>
                </a:solidFill>
                <a:latin typeface="Angsana New" pitchFamily="18"/>
                <a:cs typeface="Angsana New" pitchFamily="18"/>
              </a:rPr>
              <a:t>มาตรการ/ แนวทาง</a:t>
            </a:r>
          </a:p>
          <a:p>
            <a:pPr marL="274640" indent="-274640" fontAlgn="auto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h-TH" sz="1800" b="1" kern="0">
                <a:solidFill>
                  <a:srgbClr val="1E055B"/>
                </a:solidFill>
                <a:latin typeface="Angsana New" pitchFamily="18"/>
                <a:cs typeface="Angsana New" pitchFamily="18"/>
              </a:rPr>
              <a:t>1.1 ส่งเสริมการดำเนินชีวิตตามหลักปรัชญาเศรษฐกิจพอเพียง</a:t>
            </a:r>
          </a:p>
          <a:p>
            <a:pPr marL="274640" indent="-274640" fontAlgn="auto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h-TH" sz="1800" b="1" kern="0">
                <a:solidFill>
                  <a:srgbClr val="1E055B"/>
                </a:solidFill>
                <a:latin typeface="Angsana New" pitchFamily="18"/>
                <a:cs typeface="Angsana New" pitchFamily="18"/>
              </a:rPr>
              <a:t>1.2 ส่งเสริมการใช้และกำหนดบทลงโทษในประมวลจริยธรรมแก่ทุกภาคส่วน</a:t>
            </a:r>
          </a:p>
          <a:p>
            <a:pPr marL="274640" indent="-274640" fontAlgn="auto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h-TH" sz="1800" b="1" kern="0">
                <a:solidFill>
                  <a:srgbClr val="1E055B"/>
                </a:solidFill>
                <a:latin typeface="Angsana New" pitchFamily="18"/>
                <a:cs typeface="Angsana New" pitchFamily="18"/>
              </a:rPr>
              <a:t>1.3 การใช้การศึกษาและศาสนาเป็นเครื่องมือการปลูก-ปลุก-ปรับเปลี่ยนฐานความคิด</a:t>
            </a:r>
          </a:p>
          <a:p>
            <a:pPr marL="274640" indent="-274640" fontAlgn="auto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h-TH" sz="1800" b="1" kern="0">
                <a:solidFill>
                  <a:srgbClr val="1E055B"/>
                </a:solidFill>
                <a:latin typeface="Angsana New" pitchFamily="18"/>
                <a:cs typeface="Angsana New" pitchFamily="18"/>
              </a:rPr>
              <a:t>1.4 ดูแลคุณภาพชีวิตและรายได้ของเจ้าหน้าที่ของรัฐและข้าราชการ</a:t>
            </a:r>
            <a:r>
              <a:rPr lang="en-US" sz="1800" b="1" kern="0">
                <a:solidFill>
                  <a:srgbClr val="1E055B"/>
                </a:solidFill>
                <a:latin typeface="Angsana New" pitchFamily="18"/>
                <a:cs typeface="Angsana New" pitchFamily="18"/>
              </a:rPr>
              <a:t> </a:t>
            </a:r>
            <a:endParaRPr lang="th-TH" sz="1800" b="1" kern="0">
              <a:solidFill>
                <a:srgbClr val="1E055B"/>
              </a:solidFill>
              <a:latin typeface="Angsana New" pitchFamily="18"/>
              <a:cs typeface="Angsana New" pitchFamily="18"/>
            </a:endParaRPr>
          </a:p>
        </p:txBody>
      </p:sp>
      <p:sp>
        <p:nvSpPr>
          <p:cNvPr id="11" name="Text Box 10"/>
          <p:cNvSpPr txBox="1"/>
          <p:nvPr/>
        </p:nvSpPr>
        <p:spPr>
          <a:xfrm>
            <a:off x="1785938" y="1957388"/>
            <a:ext cx="2000250" cy="4084637"/>
          </a:xfrm>
          <a:prstGeom prst="rect">
            <a:avLst/>
          </a:prstGeom>
          <a:gradFill>
            <a:gsLst>
              <a:gs pos="0">
                <a:srgbClr val="C9B5E8"/>
              </a:gs>
              <a:gs pos="100000">
                <a:srgbClr val="D9CBEE"/>
              </a:gs>
            </a:gsLst>
            <a:lin ang="16200000"/>
          </a:gradFill>
          <a:ln w="9528">
            <a:solidFill>
              <a:srgbClr val="7D60A0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>
            <a:spAutoFit/>
          </a:bodyPr>
          <a:lstStyle/>
          <a:p>
            <a:pPr algn="ctr" fontAlgn="auto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h-TH" sz="1800" b="1" u="sng" kern="0">
                <a:solidFill>
                  <a:srgbClr val="FF0000"/>
                </a:solidFill>
                <a:latin typeface="Angsana New" pitchFamily="18"/>
                <a:cs typeface="Angsana New" pitchFamily="18"/>
              </a:rPr>
              <a:t>มาตรการ/ แนวทาง</a:t>
            </a:r>
          </a:p>
          <a:p>
            <a:pPr marL="274640" indent="-274640" fontAlgn="auto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h-TH" sz="1800" b="1" kern="0">
                <a:solidFill>
                  <a:srgbClr val="1E055B"/>
                </a:solidFill>
                <a:latin typeface="Angsana New" pitchFamily="18"/>
                <a:cs typeface="Angsana New" pitchFamily="18"/>
              </a:rPr>
              <a:t>2.1 ประสานการทำงานและการบริหารระหว่างองค์กรตามรัฐธรรมนูญ</a:t>
            </a:r>
          </a:p>
          <a:p>
            <a:pPr marL="274640" indent="-274640" fontAlgn="auto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h-TH" sz="1800" b="1" kern="0">
                <a:solidFill>
                  <a:srgbClr val="1E055B"/>
                </a:solidFill>
                <a:latin typeface="Angsana New" pitchFamily="18"/>
                <a:cs typeface="Angsana New" pitchFamily="18"/>
              </a:rPr>
              <a:t>2.2 สร้างความเข้มแข็งการบูรณาการความร่วมมือระหว่างภาคีเครือข่าย หน่วยงานภาครัฐ ภาคเอกชน ภาคประชาสังคมและประชาชนในการต่อต้านการทุจริต</a:t>
            </a:r>
          </a:p>
          <a:p>
            <a:pPr marL="274640" indent="-274640" fontAlgn="auto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h-TH" sz="1800" b="1" kern="0">
                <a:solidFill>
                  <a:srgbClr val="1E055B"/>
                </a:solidFill>
                <a:latin typeface="Angsana New" pitchFamily="18"/>
                <a:cs typeface="Angsana New" pitchFamily="18"/>
              </a:rPr>
              <a:t>2.3 </a:t>
            </a:r>
            <a:r>
              <a:rPr lang="th-TH" sz="1800" b="1" kern="0" spc="-100">
                <a:solidFill>
                  <a:srgbClr val="1E055B"/>
                </a:solidFill>
                <a:latin typeface="Angsana New" pitchFamily="18"/>
                <a:cs typeface="Angsana New" pitchFamily="18"/>
              </a:rPr>
              <a:t>พัฒนาระบบฐานข้อมูลกลาง</a:t>
            </a:r>
          </a:p>
          <a:p>
            <a:pPr marL="274640" indent="-274640" fontAlgn="auto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h-TH" sz="1800" b="1" kern="0">
                <a:solidFill>
                  <a:srgbClr val="1E055B"/>
                </a:solidFill>
                <a:latin typeface="Angsana New" pitchFamily="18"/>
                <a:cs typeface="Angsana New" pitchFamily="18"/>
              </a:rPr>
              <a:t>2.4 ปรับปรุงกฎหมายและการบังคับใช้กฎหมายรวมถึงการพัฒนาระเบียบ หลักเกณฑ์ข้อบังคับในแต่ละหน่วยงานหลักในการต่อต้านการทุจริตให้สอดคล้องกัน</a:t>
            </a:r>
            <a:endParaRPr lang="th-TH" sz="1800" b="1" kern="0">
              <a:solidFill>
                <a:srgbClr val="FFFFFF"/>
              </a:solidFill>
              <a:latin typeface="Angsana New" pitchFamily="18"/>
              <a:cs typeface="Angsana New" pitchFamily="18"/>
            </a:endParaRPr>
          </a:p>
        </p:txBody>
      </p:sp>
      <p:sp>
        <p:nvSpPr>
          <p:cNvPr id="12" name="Text Box 10"/>
          <p:cNvSpPr txBox="1"/>
          <p:nvPr/>
        </p:nvSpPr>
        <p:spPr>
          <a:xfrm>
            <a:off x="3848100" y="1911350"/>
            <a:ext cx="1866900" cy="3038475"/>
          </a:xfrm>
          <a:prstGeom prst="rect">
            <a:avLst/>
          </a:prstGeom>
          <a:gradFill>
            <a:gsLst>
              <a:gs pos="0">
                <a:srgbClr val="DAFDA7"/>
              </a:gs>
              <a:gs pos="100000">
                <a:srgbClr val="E4FDC2"/>
              </a:gs>
            </a:gsLst>
            <a:lin ang="16200000"/>
          </a:gradFill>
          <a:ln w="9528">
            <a:solidFill>
              <a:srgbClr val="98B954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>
            <a:spAutoFit/>
          </a:bodyPr>
          <a:lstStyle/>
          <a:p>
            <a:pPr algn="ctr" fontAlgn="auto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h-TH" sz="1800" b="1" u="sng" kern="0">
                <a:solidFill>
                  <a:srgbClr val="FF0000"/>
                </a:solidFill>
                <a:latin typeface="Angsana New" pitchFamily="18"/>
                <a:cs typeface="Angsana New" pitchFamily="18"/>
              </a:rPr>
              <a:t>มาตรการ/ แนวทาง</a:t>
            </a:r>
          </a:p>
          <a:p>
            <a:pPr marL="274640" indent="-274640" fontAlgn="auto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h-TH" sz="1800" b="1" kern="0">
                <a:solidFill>
                  <a:srgbClr val="1E055B"/>
                </a:solidFill>
                <a:latin typeface="Angsana New" pitchFamily="18"/>
                <a:cs typeface="Angsana New" pitchFamily="18"/>
              </a:rPr>
              <a:t>3.1 ประสานความร่วมมือกับหน่วยงาน/องค์กรต่อต้านการทุจริตและองค์กรเอกชนในระดับนานาชาติ</a:t>
            </a:r>
          </a:p>
          <a:p>
            <a:pPr marL="274640" indent="-274640" fontAlgn="auto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h-TH" sz="1800" b="1" kern="0">
                <a:solidFill>
                  <a:srgbClr val="1E055B"/>
                </a:solidFill>
                <a:latin typeface="Angsana New" pitchFamily="18"/>
                <a:cs typeface="Angsana New" pitchFamily="18"/>
              </a:rPr>
              <a:t>3.2 ปรับปรุงและพัฒนากฎหมายให้สอดคล้องกับอนุสัญญาระหว่างประเทศ</a:t>
            </a:r>
          </a:p>
          <a:p>
            <a:pPr marL="274640" indent="-274640" fontAlgn="auto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h-TH" sz="1800" b="1" kern="0">
                <a:solidFill>
                  <a:srgbClr val="1E055B"/>
                </a:solidFill>
                <a:latin typeface="Angsana New" pitchFamily="18"/>
                <a:cs typeface="Angsana New" pitchFamily="18"/>
              </a:rPr>
              <a:t>3.3 สร้างความร่วมมือโดยการเข้าร่วมปฎิญญาและการทำบันทึกความเข้าใจระหว่างประเทศ</a:t>
            </a:r>
            <a:r>
              <a:rPr lang="en-US" sz="1800" b="1" kern="0">
                <a:solidFill>
                  <a:srgbClr val="1E055B"/>
                </a:solidFill>
                <a:latin typeface="Angsana New" pitchFamily="18"/>
                <a:cs typeface="Angsana New" pitchFamily="18"/>
              </a:rPr>
              <a:t> </a:t>
            </a:r>
            <a:endParaRPr lang="th-TH" sz="1800" b="1" kern="0">
              <a:solidFill>
                <a:srgbClr val="1E055B"/>
              </a:solidFill>
              <a:latin typeface="Angsana New" pitchFamily="18"/>
              <a:cs typeface="Angsana New" pitchFamily="18"/>
            </a:endParaRPr>
          </a:p>
        </p:txBody>
      </p:sp>
      <p:sp>
        <p:nvSpPr>
          <p:cNvPr id="13" name="Text Box 11"/>
          <p:cNvSpPr txBox="1"/>
          <p:nvPr/>
        </p:nvSpPr>
        <p:spPr>
          <a:xfrm>
            <a:off x="5786438" y="1714500"/>
            <a:ext cx="1643062" cy="4783138"/>
          </a:xfrm>
          <a:prstGeom prst="rect">
            <a:avLst/>
          </a:prstGeom>
          <a:gradFill>
            <a:gsLst>
              <a:gs pos="0">
                <a:srgbClr val="FFBE86"/>
              </a:gs>
              <a:gs pos="100000">
                <a:srgbClr val="FFD0AA"/>
              </a:gs>
            </a:gsLst>
            <a:lin ang="16200000"/>
          </a:gradFill>
          <a:ln w="9528">
            <a:solidFill>
              <a:srgbClr val="F69240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>
            <a:spAutoFit/>
          </a:bodyPr>
          <a:lstStyle/>
          <a:p>
            <a:pPr algn="ctr" fontAlgn="auto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h-TH" sz="1800" b="1" u="sng" kern="0">
                <a:solidFill>
                  <a:srgbClr val="FF0000"/>
                </a:solidFill>
                <a:latin typeface="Angsana New" pitchFamily="18"/>
                <a:cs typeface="Angsana New" pitchFamily="18"/>
              </a:rPr>
              <a:t>มาตรการ/ แนวทาง</a:t>
            </a:r>
          </a:p>
          <a:p>
            <a:pPr marL="274640" indent="-274640" fontAlgn="auto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h-TH" sz="1800" b="1" kern="0">
                <a:solidFill>
                  <a:srgbClr val="1E055B"/>
                </a:solidFill>
                <a:latin typeface="Angsana New" pitchFamily="18"/>
                <a:cs typeface="Angsana New" pitchFamily="18"/>
              </a:rPr>
              <a:t>4.1 </a:t>
            </a:r>
            <a:r>
              <a:rPr lang="th-TH" sz="1800" b="1" kern="0" spc="-100">
                <a:solidFill>
                  <a:srgbClr val="1E055B"/>
                </a:solidFill>
                <a:latin typeface="Angsana New" pitchFamily="18"/>
                <a:cs typeface="Angsana New" pitchFamily="18"/>
              </a:rPr>
              <a:t>ส่งเสริมและสนับสนุนการศึกษาวิจัยเพื่อพัฒนามาตรการและเครื่องมือในการป้องกันและปราบปรามการทุจริต</a:t>
            </a:r>
          </a:p>
          <a:p>
            <a:pPr marL="274640" indent="-274640" fontAlgn="auto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h-TH" sz="1800" b="1" kern="0">
                <a:solidFill>
                  <a:srgbClr val="1E055B"/>
                </a:solidFill>
                <a:latin typeface="Angsana New" pitchFamily="18"/>
                <a:cs typeface="Angsana New" pitchFamily="18"/>
              </a:rPr>
              <a:t>4.2 สร้างเสริมระบบแจ้งเบาะแสและการคุ้มครองพยาน การเสริมสร้างศักยภาพและการมีส่วนร่วมในการแก้ไขปัญหาทุจริตให้กับภาคีเครือข่ายภาคประชาสังคมและประชาชนเพื่อให้เกิดความเชื่อมั่น</a:t>
            </a:r>
          </a:p>
          <a:p>
            <a:pPr marL="274640" indent="-274640" fontAlgn="auto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h-TH" sz="1800" b="1" kern="0">
                <a:solidFill>
                  <a:srgbClr val="1E055B"/>
                </a:solidFill>
                <a:latin typeface="Angsana New" pitchFamily="18"/>
                <a:cs typeface="Angsana New" pitchFamily="18"/>
              </a:rPr>
              <a:t>4.3 สร้างเสริมระบบรับเรื่องร้องเรียนให้กับองค์กรตามรัฐธรรมนูญที่ต่อต้านการทุจริต</a:t>
            </a:r>
          </a:p>
        </p:txBody>
      </p:sp>
      <p:sp>
        <p:nvSpPr>
          <p:cNvPr id="14" name="Text Box 11"/>
          <p:cNvSpPr txBox="1"/>
          <p:nvPr/>
        </p:nvSpPr>
        <p:spPr>
          <a:xfrm>
            <a:off x="7500938" y="1844675"/>
            <a:ext cx="1643062" cy="3232150"/>
          </a:xfrm>
          <a:prstGeom prst="rect">
            <a:avLst/>
          </a:prstGeom>
          <a:gradFill>
            <a:gsLst>
              <a:gs pos="0">
                <a:srgbClr val="FFA2A1"/>
              </a:gs>
              <a:gs pos="100000">
                <a:srgbClr val="FFBEBD"/>
              </a:gs>
            </a:gsLst>
            <a:lin ang="16200000"/>
          </a:gradFill>
          <a:ln w="9528">
            <a:solidFill>
              <a:srgbClr val="BE4B48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>
            <a:spAutoFit/>
          </a:bodyPr>
          <a:lstStyle/>
          <a:p>
            <a:pPr algn="ctr" fontAlgn="auto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h-TH" sz="1800" b="1" u="sng" kern="0">
                <a:solidFill>
                  <a:srgbClr val="FF0000"/>
                </a:solidFill>
                <a:latin typeface="Angsana New" pitchFamily="18"/>
                <a:cs typeface="Angsana New" pitchFamily="18"/>
              </a:rPr>
              <a:t>มาตรการ/ แนวทาง</a:t>
            </a:r>
          </a:p>
          <a:p>
            <a:pPr marL="274640" indent="-274640" fontAlgn="auto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h-TH" sz="1800" b="1" kern="0">
                <a:solidFill>
                  <a:srgbClr val="1E055B"/>
                </a:solidFill>
                <a:latin typeface="Angsana New" pitchFamily="18"/>
                <a:cs typeface="Angsana New" pitchFamily="18"/>
              </a:rPr>
              <a:t>5.1 สร้างองค์ความรู้ในการป้องกันและปราบปรามการทุจริตโดยการศึกษาวิจัยและพัฒนา</a:t>
            </a:r>
          </a:p>
          <a:p>
            <a:pPr marL="274640" indent="-274640" fontAlgn="auto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h-TH" sz="1800" b="1" kern="0">
                <a:solidFill>
                  <a:srgbClr val="1E055B"/>
                </a:solidFill>
                <a:latin typeface="Angsana New" pitchFamily="18"/>
                <a:cs typeface="Angsana New" pitchFamily="18"/>
              </a:rPr>
              <a:t>5.2 พัฒนาระบบการจัดการองค์ความรู้</a:t>
            </a:r>
          </a:p>
          <a:p>
            <a:pPr marL="274640" indent="-274640" fontAlgn="auto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h-TH" sz="1800" b="1" kern="0">
                <a:solidFill>
                  <a:srgbClr val="1E055B"/>
                </a:solidFill>
                <a:latin typeface="Angsana New" pitchFamily="18"/>
                <a:cs typeface="Angsana New" pitchFamily="18"/>
              </a:rPr>
              <a:t>5.3 สร้างบุคลากรเชี่ยวชาญเฉพาะสาขาสำหรับตรวจสอบและปราบปรามการทุจริตรายสาขา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98376" y="692696"/>
            <a:ext cx="8147248" cy="1143000"/>
          </a:xfrm>
        </p:spPr>
        <p:txBody>
          <a:bodyPr/>
          <a:lstStyle/>
          <a:p>
            <a:pPr algn="thaiDist"/>
            <a:r>
              <a:rPr lang="en-US" sz="3600" b="1" dirty="0" smtClean="0">
                <a:solidFill>
                  <a:srgbClr val="FF0000"/>
                </a:solidFill>
              </a:rPr>
              <a:t>EB8 “</a:t>
            </a:r>
            <a:r>
              <a:rPr lang="th-TH" sz="3600" b="1" dirty="0" smtClean="0">
                <a:solidFill>
                  <a:srgbClr val="FF0000"/>
                </a:solidFill>
              </a:rPr>
              <a:t>หน่วยงานของท่านมีการดำเนินการเรื่องร้องเรียนอย่างไร</a:t>
            </a:r>
            <a:r>
              <a:rPr lang="en-US" sz="3600" b="1" dirty="0" smtClean="0">
                <a:solidFill>
                  <a:srgbClr val="FF0000"/>
                </a:solidFill>
              </a:rPr>
              <a:t>”</a:t>
            </a:r>
            <a:endParaRPr lang="th-TH" sz="3600" b="1" dirty="0">
              <a:solidFill>
                <a:srgbClr val="FF0000"/>
              </a:solidFill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/>
          <a:lstStyle/>
          <a:p>
            <a:pPr marL="0" indent="0" algn="thaiDist">
              <a:buNone/>
            </a:pPr>
            <a:r>
              <a:rPr lang="th-TH" b="1" u="sng" dirty="0" smtClean="0">
                <a:solidFill>
                  <a:srgbClr val="00B050"/>
                </a:solidFill>
              </a:rPr>
              <a:t>วัตถุประสงค์ของคำถาม</a:t>
            </a:r>
          </a:p>
          <a:p>
            <a:pPr marL="0" indent="0" algn="thaiDist">
              <a:spcBef>
                <a:spcPts val="0"/>
              </a:spcBef>
              <a:buNone/>
            </a:pPr>
            <a:r>
              <a:rPr lang="th-TH" dirty="0"/>
              <a:t>	</a:t>
            </a:r>
            <a:r>
              <a:rPr lang="th-TH" sz="2700" b="1" dirty="0" smtClean="0"/>
              <a:t>เพื่อให้กระบวนงานเรื่องร้องเรียนที่เกี่ยวกับเรื่องร้องเรียนทั่วไปและเรื่องร้องเรียนเกี่ยวกับการจัดซื้อจัดจ้างของหน่วยงานมีความโปร่งใสและเป็นธรรม</a:t>
            </a:r>
          </a:p>
          <a:p>
            <a:pPr marL="0" indent="0" algn="thaiDist">
              <a:buNone/>
            </a:pPr>
            <a:r>
              <a:rPr lang="th-TH" b="1" u="sng" dirty="0" smtClean="0">
                <a:solidFill>
                  <a:srgbClr val="00B050"/>
                </a:solidFill>
              </a:rPr>
              <a:t>คำอธิบาย</a:t>
            </a:r>
          </a:p>
          <a:p>
            <a:pPr marL="0" indent="0" algn="thaiDist">
              <a:spcBef>
                <a:spcPts val="0"/>
              </a:spcBef>
              <a:buNone/>
            </a:pPr>
            <a:r>
              <a:rPr lang="th-TH" dirty="0"/>
              <a:t>	</a:t>
            </a:r>
            <a:r>
              <a:rPr lang="th-TH" sz="2400" b="1" dirty="0" smtClean="0"/>
              <a:t>หน่วยงานควรมีการกำหนดให้มีกระบวนงาน มีขั้นตอนการปฏิบัติ มีช่องทางการร้องเรียนมีหน่วยงานหรือผู้รับผิดชอบ มีการเผยแพร่ผลการดำเนินงานเรื่องร้องเรียนจัดซื้อจัดจ้าง พร้อมระบุปัญหาอุปสรรคและแนวทางแก้ไข รวมถึงมีการสรุปรายงานผลการดำเนินงานเรื่องร้องเรียนทั่วไป พร้อมทั้งระบุปัญหา อุปสรรคและแนวทางแก้ไข เพื่อให้การดำเนินงานเกี่ยวกับเรื่องร้องเรียนทั่วไปและเรื่องร้องเรียนที่เกี่ยวกับการจัดซื้อจัดจ้างของหน่วยงานมีความโปร่งใส และเป็นธรรม ตลอดจนเพื่อปรับปรุงแก้ไขกระบวนงานบริหารจัดการเรื่องร้องเรียนให้มีประสิทธิภาพมากยิ่งขึ้น</a:t>
            </a:r>
            <a:endParaRPr lang="th-TH" sz="2400" b="1" dirty="0"/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0" y="-27"/>
            <a:ext cx="9144000" cy="584777"/>
          </a:xfrm>
          <a:prstGeom prst="rect">
            <a:avLst/>
          </a:prstGeom>
          <a:gradFill>
            <a:gsLst>
              <a:gs pos="0">
                <a:srgbClr val="5D417E"/>
              </a:gs>
              <a:gs pos="100000">
                <a:srgbClr val="7B58A6"/>
              </a:gs>
            </a:gsLst>
            <a:lin ang="16200000"/>
          </a:gradFill>
          <a:ln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anchorCtr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h-TH" sz="3200" b="1" kern="0" spc="50" dirty="0">
                <a:solidFill>
                  <a:srgbClr val="FCFCFD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ordia New" pitchFamily="34"/>
                <a:cs typeface="Cordia New"/>
              </a:rPr>
              <a:t>แบบ </a:t>
            </a:r>
            <a:r>
              <a:rPr lang="en-US" sz="3200" b="1" kern="0" spc="50" dirty="0">
                <a:solidFill>
                  <a:srgbClr val="FCFCFD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ordia New" pitchFamily="34"/>
                <a:cs typeface="+mn-cs"/>
              </a:rPr>
              <a:t>Evidence-Based &amp; Transparency Assessment: EBIT</a:t>
            </a:r>
            <a:endParaRPr lang="en-US" sz="3200" b="1" kern="0" spc="50" dirty="0">
              <a:solidFill>
                <a:srgbClr val="FCFCFD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Calibri"/>
              <a:cs typeface="+mn-cs"/>
            </a:endParaRPr>
          </a:p>
        </p:txBody>
      </p:sp>
      <p:pic>
        <p:nvPicPr>
          <p:cNvPr id="5" name="Picture 28" descr="logo1200t3 copy"/>
          <p:cNvPicPr>
            <a:picLocks noChangeAspect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146050" y="0"/>
            <a:ext cx="387350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222262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71571" y="908720"/>
            <a:ext cx="8229600" cy="1440160"/>
          </a:xfrm>
        </p:spPr>
        <p:txBody>
          <a:bodyPr/>
          <a:lstStyle/>
          <a:p>
            <a:pPr algn="thaiDist"/>
            <a:r>
              <a:rPr lang="en-US" sz="3600" b="1" dirty="0" smtClean="0">
                <a:solidFill>
                  <a:srgbClr val="FF0000"/>
                </a:solidFill>
              </a:rPr>
              <a:t>EB8 : </a:t>
            </a:r>
            <a:r>
              <a:rPr lang="th-TH" sz="3600" b="1" dirty="0" smtClean="0">
                <a:solidFill>
                  <a:srgbClr val="FF0000"/>
                </a:solidFill>
              </a:rPr>
              <a:t>คำถามข้อที่ 1 </a:t>
            </a:r>
            <a:r>
              <a:rPr lang="en-US" sz="3600" b="1" dirty="0" smtClean="0"/>
              <a:t>“</a:t>
            </a:r>
            <a:r>
              <a:rPr lang="th-TH" sz="3600" b="1" dirty="0" smtClean="0"/>
              <a:t>การกำหนดขั้นตอน/กระบวนการเรื่องร้องเรียนและการตอบสนองหรือรายงานให้ผู้ร้องเรียนทราบ หรือไม่</a:t>
            </a:r>
            <a:r>
              <a:rPr lang="en-US" sz="3600" b="1" dirty="0" smtClean="0"/>
              <a:t>”</a:t>
            </a:r>
            <a:endParaRPr lang="th-TH" sz="3600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41550" y="2348880"/>
            <a:ext cx="8507288" cy="4176464"/>
          </a:xfrm>
        </p:spPr>
        <p:txBody>
          <a:bodyPr/>
          <a:lstStyle/>
          <a:p>
            <a:pPr marL="0" indent="0" algn="thaiDist">
              <a:buNone/>
            </a:pPr>
            <a:r>
              <a:rPr lang="th-TH" dirty="0" smtClean="0">
                <a:solidFill>
                  <a:srgbClr val="7030A0"/>
                </a:solidFill>
              </a:rPr>
              <a:t>	</a:t>
            </a:r>
            <a:r>
              <a:rPr lang="th-TH" b="1" dirty="0" smtClean="0">
                <a:solidFill>
                  <a:srgbClr val="7030A0"/>
                </a:solidFill>
              </a:rPr>
              <a:t>หน่วยงานต้องแสดงหลักฐานเกี่ยวกับคู่มือการปฏิบัติงานเรื่องร้องเรียน หรือแผนผังการปฏิบัติงานของเจ้าหน้าที่เกี่ยวกับเรื่องร้องเรียน</a:t>
            </a:r>
            <a:endParaRPr lang="th-TH" dirty="0">
              <a:solidFill>
                <a:srgbClr val="7030A0"/>
              </a:solidFill>
            </a:endParaRPr>
          </a:p>
          <a:p>
            <a:pPr marL="0" indent="0" algn="thaiDist">
              <a:buNone/>
            </a:pPr>
            <a:r>
              <a:rPr lang="en-US" sz="3600" b="1" dirty="0" smtClean="0">
                <a:solidFill>
                  <a:srgbClr val="FF0000"/>
                </a:solidFill>
                <a:cs typeface="+mj-cs"/>
              </a:rPr>
              <a:t>EB8 : </a:t>
            </a:r>
            <a:r>
              <a:rPr lang="th-TH" sz="3600" b="1" dirty="0" smtClean="0">
                <a:solidFill>
                  <a:srgbClr val="FF0000"/>
                </a:solidFill>
                <a:cs typeface="+mj-cs"/>
              </a:rPr>
              <a:t>คำถามข้อที่ 2 </a:t>
            </a:r>
            <a:r>
              <a:rPr lang="en-US" sz="3600" b="1" dirty="0" smtClean="0">
                <a:solidFill>
                  <a:schemeClr val="tx1"/>
                </a:solidFill>
                <a:cs typeface="+mj-cs"/>
              </a:rPr>
              <a:t>“</a:t>
            </a:r>
            <a:r>
              <a:rPr lang="th-TH" sz="3600" b="1" dirty="0" smtClean="0">
                <a:solidFill>
                  <a:schemeClr val="tx1"/>
                </a:solidFill>
                <a:cs typeface="+mj-cs"/>
              </a:rPr>
              <a:t>มีการกำหนดช่องทางการร้องเรียน หรือไม่</a:t>
            </a:r>
            <a:r>
              <a:rPr lang="en-US" sz="3600" b="1" dirty="0" smtClean="0">
                <a:solidFill>
                  <a:schemeClr val="tx1"/>
                </a:solidFill>
                <a:cs typeface="+mj-cs"/>
              </a:rPr>
              <a:t>”</a:t>
            </a:r>
          </a:p>
          <a:p>
            <a:pPr marL="0" indent="0" algn="thaiDist">
              <a:buNone/>
            </a:pPr>
            <a:r>
              <a:rPr lang="en-US" dirty="0">
                <a:solidFill>
                  <a:srgbClr val="7030A0"/>
                </a:solidFill>
              </a:rPr>
              <a:t>	</a:t>
            </a:r>
            <a:r>
              <a:rPr lang="th-TH" sz="3000" b="1" dirty="0" smtClean="0">
                <a:solidFill>
                  <a:srgbClr val="7030A0"/>
                </a:solidFill>
              </a:rPr>
              <a:t>หน่วยงานต้องแสดงหลักฐานเกี่ยวกับช่องทางการรับเรื่องร้องเรียน เช่น ระบบหมายเลขโทรศัพท์ ระบบอินเทอร์เน็ต ระบบไปรษณีย์ หรือช่องทางอื่นๆ ซึ่งช่องทางเหล่านี้อาจจะบรรจุอยู่ในคู่มือการปฏิบัติงานเรื่องร้องเรียนหรือแผนผังการปฏิบัติงาน</a:t>
            </a:r>
            <a:endParaRPr lang="th-TH" sz="3000" b="1" dirty="0">
              <a:solidFill>
                <a:srgbClr val="7030A0"/>
              </a:solidFill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0" y="-27"/>
            <a:ext cx="9144000" cy="584777"/>
          </a:xfrm>
          <a:prstGeom prst="rect">
            <a:avLst/>
          </a:prstGeom>
          <a:gradFill>
            <a:gsLst>
              <a:gs pos="0">
                <a:srgbClr val="5D417E"/>
              </a:gs>
              <a:gs pos="100000">
                <a:srgbClr val="7B58A6"/>
              </a:gs>
            </a:gsLst>
            <a:lin ang="16200000"/>
          </a:gradFill>
          <a:ln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anchorCtr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h-TH" sz="3200" b="1" kern="0" spc="50" dirty="0">
                <a:solidFill>
                  <a:srgbClr val="FCFCFD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ordia New" pitchFamily="34"/>
                <a:cs typeface="Cordia New"/>
              </a:rPr>
              <a:t>แบบ </a:t>
            </a:r>
            <a:r>
              <a:rPr lang="en-US" sz="3200" b="1" kern="0" spc="50" dirty="0">
                <a:solidFill>
                  <a:srgbClr val="FCFCFD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ordia New" pitchFamily="34"/>
                <a:cs typeface="+mn-cs"/>
              </a:rPr>
              <a:t>Evidence-Based &amp; Transparency Assessment: EBIT</a:t>
            </a:r>
            <a:endParaRPr lang="en-US" sz="3200" b="1" kern="0" spc="50" dirty="0">
              <a:solidFill>
                <a:srgbClr val="FCFCFD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Calibri"/>
              <a:cs typeface="+mn-cs"/>
            </a:endParaRPr>
          </a:p>
        </p:txBody>
      </p:sp>
      <p:pic>
        <p:nvPicPr>
          <p:cNvPr id="5" name="Picture 28" descr="logo1200t3 copy"/>
          <p:cNvPicPr>
            <a:picLocks noChangeAspect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146050" y="0"/>
            <a:ext cx="387350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255782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544950"/>
            <a:ext cx="8229600" cy="1143000"/>
          </a:xfrm>
        </p:spPr>
        <p:txBody>
          <a:bodyPr/>
          <a:lstStyle/>
          <a:p>
            <a:pPr algn="thaiDist"/>
            <a:r>
              <a:rPr lang="en-US" sz="3200" b="1" dirty="0" smtClean="0">
                <a:solidFill>
                  <a:srgbClr val="FF0000"/>
                </a:solidFill>
              </a:rPr>
              <a:t>EB8 : </a:t>
            </a:r>
            <a:r>
              <a:rPr lang="th-TH" sz="3200" b="1" dirty="0" smtClean="0">
                <a:solidFill>
                  <a:srgbClr val="FF0000"/>
                </a:solidFill>
              </a:rPr>
              <a:t>คำถามข้อที่ 3</a:t>
            </a:r>
            <a:r>
              <a:rPr lang="th-TH" sz="3200" b="1" dirty="0" smtClean="0"/>
              <a:t> </a:t>
            </a:r>
            <a:r>
              <a:rPr lang="en-US" sz="3200" b="1" dirty="0" smtClean="0"/>
              <a:t>“</a:t>
            </a:r>
            <a:r>
              <a:rPr lang="th-TH" sz="3200" b="1" dirty="0" smtClean="0"/>
              <a:t>หน่วยงานของท่านมีการกำหนดหน่วยงานหรือผู้รับผิดชอบเรื่องร้องเรียนหรือไม่</a:t>
            </a:r>
            <a:r>
              <a:rPr lang="en-US" sz="3200" b="1" dirty="0" smtClean="0"/>
              <a:t>”</a:t>
            </a:r>
            <a:endParaRPr lang="th-TH" sz="3200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90364" y="1484784"/>
            <a:ext cx="8363272" cy="4525963"/>
          </a:xfrm>
        </p:spPr>
        <p:txBody>
          <a:bodyPr/>
          <a:lstStyle/>
          <a:p>
            <a:pPr marL="0" indent="0" algn="thaiDist">
              <a:buNone/>
            </a:pPr>
            <a:r>
              <a:rPr lang="en-US" dirty="0" smtClean="0"/>
              <a:t>	</a:t>
            </a:r>
            <a:r>
              <a:rPr lang="th-TH" sz="2800" b="1" dirty="0" smtClean="0">
                <a:solidFill>
                  <a:srgbClr val="7030A0"/>
                </a:solidFill>
              </a:rPr>
              <a:t>หน่วยงานต้องแสดงหลักฐานเกี่ยวกับผู้รับผิดชอบเรื่องร้องเรียน (สำนัก กอง หรือฝ่าย) ซึ่งมีหน้าที่บริหารจัดการเกี่ยวกับเรื่องร้องเรียนของหน่วยงาน โดยอาจจะระบุอยู่ในคู่มือการปฏิบัติงานเรื่องร้องเรียน แผนผังการปฏิบัติงานเรื่องร้องเรียน หรือคำสั่งการปฏิบัติงาน</a:t>
            </a:r>
          </a:p>
          <a:p>
            <a:pPr marL="0" indent="0" algn="thaiDist">
              <a:spcBef>
                <a:spcPts val="0"/>
              </a:spcBef>
              <a:buNone/>
            </a:pPr>
            <a:endParaRPr lang="th-TH" sz="1000" dirty="0"/>
          </a:p>
          <a:p>
            <a:pPr marL="0" indent="0" algn="thaiDist">
              <a:spcBef>
                <a:spcPts val="0"/>
              </a:spcBef>
              <a:buNone/>
            </a:pPr>
            <a:r>
              <a:rPr lang="en-US" b="1" dirty="0" smtClean="0">
                <a:solidFill>
                  <a:srgbClr val="FF0000"/>
                </a:solidFill>
              </a:rPr>
              <a:t>EB8 : </a:t>
            </a:r>
            <a:r>
              <a:rPr lang="th-TH" b="1" dirty="0" smtClean="0">
                <a:solidFill>
                  <a:srgbClr val="FF0000"/>
                </a:solidFill>
              </a:rPr>
              <a:t>คำถามข้อที่ 4 </a:t>
            </a:r>
            <a:r>
              <a:rPr lang="en-US" b="1" dirty="0" smtClean="0"/>
              <a:t>“</a:t>
            </a:r>
            <a:r>
              <a:rPr lang="th-TH" b="1" dirty="0" smtClean="0"/>
              <a:t>มีการเผยแพร่ผลการดำเนินงานเรื่องร้องเรียนจัดซื้อจัดจ้าง พร้อมระบุปัญหา อุปสรรค และแนวทางแก้ไข หรือไม่</a:t>
            </a:r>
            <a:r>
              <a:rPr lang="en-US" b="1" dirty="0" smtClean="0"/>
              <a:t>”</a:t>
            </a:r>
          </a:p>
          <a:p>
            <a:pPr marL="0" indent="0" algn="thaiDist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th-TH" sz="2800" b="1" dirty="0" smtClean="0">
                <a:solidFill>
                  <a:srgbClr val="7030A0"/>
                </a:solidFill>
              </a:rPr>
              <a:t>หน่วยงานต้องแสดงหลักฐานเกี่ยวกับการรายงานผลการดำเนินงานเกี่ยวกับเรื่องร้องเรียนจัดซื้อจัดจ้างที่ได้เผยแพร่ไว้บนเว็บไซต์ของหน่วยงาน ซึ่งในหลักฐานดังกล่าวต้องมีการระบุปัญหา อุปสรรค และแนวทางแก้ไขในการปฏิบัติงานเรื่องร้องเรียนจัดซื้อจัดจ้างด้วย</a:t>
            </a:r>
            <a:endParaRPr lang="th-TH" sz="2800" b="1" dirty="0">
              <a:solidFill>
                <a:srgbClr val="7030A0"/>
              </a:solidFill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0" y="-27"/>
            <a:ext cx="9144000" cy="584777"/>
          </a:xfrm>
          <a:prstGeom prst="rect">
            <a:avLst/>
          </a:prstGeom>
          <a:gradFill>
            <a:gsLst>
              <a:gs pos="0">
                <a:srgbClr val="5D417E"/>
              </a:gs>
              <a:gs pos="100000">
                <a:srgbClr val="7B58A6"/>
              </a:gs>
            </a:gsLst>
            <a:lin ang="16200000"/>
          </a:gradFill>
          <a:ln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anchorCtr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h-TH" sz="3200" b="1" kern="0" spc="50" dirty="0">
                <a:solidFill>
                  <a:srgbClr val="FCFCFD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ordia New" pitchFamily="34"/>
                <a:cs typeface="Cordia New"/>
              </a:rPr>
              <a:t>แบบ </a:t>
            </a:r>
            <a:r>
              <a:rPr lang="en-US" sz="3200" b="1" kern="0" spc="50" dirty="0">
                <a:solidFill>
                  <a:srgbClr val="FCFCFD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ordia New" pitchFamily="34"/>
                <a:cs typeface="+mn-cs"/>
              </a:rPr>
              <a:t>Evidence-Based &amp; Transparency Assessment: EBIT</a:t>
            </a:r>
            <a:endParaRPr lang="en-US" sz="3200" b="1" kern="0" spc="50" dirty="0">
              <a:solidFill>
                <a:srgbClr val="FCFCFD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Calibri"/>
              <a:cs typeface="+mn-cs"/>
            </a:endParaRPr>
          </a:p>
        </p:txBody>
      </p:sp>
      <p:pic>
        <p:nvPicPr>
          <p:cNvPr id="5" name="Picture 28" descr="logo1200t3 copy"/>
          <p:cNvPicPr>
            <a:picLocks noChangeAspect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146050" y="0"/>
            <a:ext cx="387350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43161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41182" y="980728"/>
            <a:ext cx="8229600" cy="2088232"/>
          </a:xfrm>
        </p:spPr>
        <p:txBody>
          <a:bodyPr/>
          <a:lstStyle/>
          <a:p>
            <a:pPr algn="l"/>
            <a:r>
              <a:rPr lang="en-US" sz="3600" b="1" dirty="0" smtClean="0">
                <a:solidFill>
                  <a:srgbClr val="FF0000"/>
                </a:solidFill>
              </a:rPr>
              <a:t>EB8 : </a:t>
            </a:r>
            <a:r>
              <a:rPr lang="th-TH" sz="3600" b="1" dirty="0" smtClean="0">
                <a:solidFill>
                  <a:srgbClr val="FF0000"/>
                </a:solidFill>
              </a:rPr>
              <a:t>คำถามข้อที่ 5 </a:t>
            </a:r>
            <a:r>
              <a:rPr lang="en-US" sz="3600" b="1" dirty="0" smtClean="0"/>
              <a:t>“</a:t>
            </a:r>
            <a:r>
              <a:rPr lang="th-TH" sz="3600" b="1" dirty="0" smtClean="0"/>
              <a:t>รายงานสรุปผลการดำเนินการเรื่องร้องเรียนทั่วไป พร้อมทั้งระบุปัญหาอุปสรรค และแนวทางแก้ไขหรือไม่</a:t>
            </a:r>
            <a:r>
              <a:rPr lang="en-US" sz="3600" b="1" dirty="0" smtClean="0"/>
              <a:t>”</a:t>
            </a:r>
            <a:endParaRPr lang="th-TH" sz="3600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611560" y="2996952"/>
            <a:ext cx="8229600" cy="1972816"/>
          </a:xfrm>
        </p:spPr>
        <p:txBody>
          <a:bodyPr/>
          <a:lstStyle/>
          <a:p>
            <a:pPr marL="0" indent="0" algn="thaiDist">
              <a:buNone/>
            </a:pPr>
            <a:r>
              <a:rPr lang="en-US" b="1" dirty="0" smtClean="0">
                <a:solidFill>
                  <a:srgbClr val="7030A0"/>
                </a:solidFill>
              </a:rPr>
              <a:t>	</a:t>
            </a:r>
            <a:r>
              <a:rPr lang="th-TH" b="1" dirty="0" smtClean="0">
                <a:solidFill>
                  <a:srgbClr val="7030A0"/>
                </a:solidFill>
              </a:rPr>
              <a:t>หน่วยงานต้องแสดงหลักฐานเกี่ยวกับรายงานสรุปผลการดำเนินงานเรื่องร้องเรียนทั่วไป ซึ่งในหลักฐานดังกล่าวต้องมีการระบุปัญหา อุปสรรค และแนวทางแก้ไขในการปฏิบัติงานเรื่องร้องเรียนทั่วไปด้วย</a:t>
            </a:r>
            <a:endParaRPr lang="th-TH" b="1" dirty="0">
              <a:solidFill>
                <a:srgbClr val="7030A0"/>
              </a:solidFill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0" y="-27"/>
            <a:ext cx="9144000" cy="584777"/>
          </a:xfrm>
          <a:prstGeom prst="rect">
            <a:avLst/>
          </a:prstGeom>
          <a:gradFill>
            <a:gsLst>
              <a:gs pos="0">
                <a:srgbClr val="5D417E"/>
              </a:gs>
              <a:gs pos="100000">
                <a:srgbClr val="7B58A6"/>
              </a:gs>
            </a:gsLst>
            <a:lin ang="16200000"/>
          </a:gradFill>
          <a:ln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anchorCtr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h-TH" sz="3200" b="1" kern="0" spc="50" dirty="0">
                <a:solidFill>
                  <a:srgbClr val="FCFCFD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ordia New" pitchFamily="34"/>
                <a:cs typeface="Cordia New"/>
              </a:rPr>
              <a:t>แบบ </a:t>
            </a:r>
            <a:r>
              <a:rPr lang="en-US" sz="3200" b="1" kern="0" spc="50" dirty="0">
                <a:solidFill>
                  <a:srgbClr val="FCFCFD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ordia New" pitchFamily="34"/>
                <a:cs typeface="+mn-cs"/>
              </a:rPr>
              <a:t>Evidence-Based &amp; Transparency Assessment: EBIT</a:t>
            </a:r>
            <a:endParaRPr lang="en-US" sz="3200" b="1" kern="0" spc="50" dirty="0">
              <a:solidFill>
                <a:srgbClr val="FCFCFD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Calibri"/>
              <a:cs typeface="+mn-cs"/>
            </a:endParaRPr>
          </a:p>
        </p:txBody>
      </p:sp>
      <p:pic>
        <p:nvPicPr>
          <p:cNvPr id="5" name="Picture 28" descr="logo1200t3 copy"/>
          <p:cNvPicPr>
            <a:picLocks noChangeAspect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146050" y="0"/>
            <a:ext cx="387350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950518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143000"/>
          </a:xfrm>
        </p:spPr>
        <p:txBody>
          <a:bodyPr/>
          <a:lstStyle/>
          <a:p>
            <a:pPr algn="l"/>
            <a:r>
              <a:rPr lang="en-US" sz="3600" b="1" dirty="0" smtClean="0">
                <a:solidFill>
                  <a:srgbClr val="FF0000"/>
                </a:solidFill>
              </a:rPr>
              <a:t>EB9 “</a:t>
            </a:r>
            <a:r>
              <a:rPr lang="th-TH" sz="3600" b="1" dirty="0" smtClean="0">
                <a:solidFill>
                  <a:srgbClr val="FF0000"/>
                </a:solidFill>
              </a:rPr>
              <a:t>หน่วยงานของท่านมีการดำเนินการเรื่องผลประโยชน์ทับซ้อนอย่างไร</a:t>
            </a:r>
            <a:r>
              <a:rPr lang="en-US" sz="3600" b="1" dirty="0" smtClean="0">
                <a:solidFill>
                  <a:srgbClr val="FF0000"/>
                </a:solidFill>
              </a:rPr>
              <a:t>”</a:t>
            </a:r>
            <a:endParaRPr lang="th-TH" sz="3600" b="1" dirty="0">
              <a:solidFill>
                <a:srgbClr val="FF0000"/>
              </a:solidFill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533400" y="1700808"/>
            <a:ext cx="8287072" cy="5040560"/>
          </a:xfrm>
        </p:spPr>
        <p:txBody>
          <a:bodyPr/>
          <a:lstStyle/>
          <a:p>
            <a:pPr marL="0" indent="0" algn="thaiDist">
              <a:buNone/>
            </a:pPr>
            <a:r>
              <a:rPr lang="th-TH" b="1" u="sng" dirty="0" smtClean="0">
                <a:solidFill>
                  <a:srgbClr val="00B050"/>
                </a:solidFill>
              </a:rPr>
              <a:t>วัตถุประสงค์ของคำถาม</a:t>
            </a:r>
          </a:p>
          <a:p>
            <a:pPr marL="0" indent="0" algn="thaiDist">
              <a:spcBef>
                <a:spcPts val="0"/>
              </a:spcBef>
              <a:buNone/>
            </a:pPr>
            <a:r>
              <a:rPr lang="th-TH" dirty="0"/>
              <a:t>	</a:t>
            </a:r>
            <a:r>
              <a:rPr lang="th-TH" sz="2800" b="1" dirty="0" smtClean="0"/>
              <a:t>เพื่อให้หน่วยงานมีระบบป้องกันผลประโยชน์ทับซ้อนอย่างมีประสิทธิภาพ</a:t>
            </a:r>
          </a:p>
          <a:p>
            <a:pPr marL="0" indent="0" algn="thaiDist">
              <a:spcBef>
                <a:spcPts val="0"/>
              </a:spcBef>
              <a:buNone/>
            </a:pPr>
            <a:r>
              <a:rPr lang="th-TH" b="1" u="sng" dirty="0" smtClean="0">
                <a:solidFill>
                  <a:srgbClr val="00B050"/>
                </a:solidFill>
              </a:rPr>
              <a:t>คำอธิบาย</a:t>
            </a:r>
          </a:p>
          <a:p>
            <a:pPr marL="0" indent="0" algn="thaiDist">
              <a:spcBef>
                <a:spcPts val="0"/>
              </a:spcBef>
              <a:buNone/>
            </a:pPr>
            <a:r>
              <a:rPr lang="th-TH" dirty="0"/>
              <a:t>	</a:t>
            </a:r>
            <a:r>
              <a:rPr lang="th-TH" sz="2400" b="1" dirty="0" smtClean="0"/>
              <a:t>หน่วยงานควรมีการประชุมหรือสัมมนาภายในองค์กรเพื่อให้ความรู้เรื่องการป้องกันผลประโยชน์ทับซ้อนแก่เจ้าหน้าที่ การจัดทำคู่มือหรือประมวลจริยธรรมเกี่ยวกับการปฏิบัติงานเพื่อป้องกันผลประโยชน์ทับซ้อน การปรับปรุงขั้นตอนการปฏิบัติงาน หรือระเบียบเพื่อป้องกันผลประโยชน์ทับซ้อน แนวทางการปฏิบัติงานในการตรวจสอบบุคลากรถึงความเกี่ยวข้องกับผู้เสนองานในการจัดซื้อจัดจ้าง การรายงานผลการปฏิบัติงานเพื่อป้องกันผลประโยชน์ทับซ้อนและข้อเสนอแนะ ตลอดจนการนำข้อเสนอแนะจากรายงานผลการปฏิบัติงานไปปรับปรุงระบบการทำงานเพื่อป้องกันผลประโยชน์ทับซ้อนของหน่วยงาน และเพื่อสร้าง</a:t>
            </a:r>
            <a:r>
              <a:rPr lang="th-TH" sz="2400" b="1" dirty="0" err="1" smtClean="0"/>
              <a:t>ธรรมาภิ</a:t>
            </a:r>
            <a:r>
              <a:rPr lang="th-TH" sz="2400" b="1" dirty="0" smtClean="0"/>
              <a:t>บาลภายในหน่วยงาน</a:t>
            </a:r>
          </a:p>
          <a:p>
            <a:pPr marL="0" indent="0" algn="thaiDist">
              <a:buNone/>
            </a:pPr>
            <a:r>
              <a:rPr lang="th-TH" sz="2800" dirty="0"/>
              <a:t>	</a:t>
            </a: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0" y="-27"/>
            <a:ext cx="9144000" cy="584777"/>
          </a:xfrm>
          <a:prstGeom prst="rect">
            <a:avLst/>
          </a:prstGeom>
          <a:gradFill>
            <a:gsLst>
              <a:gs pos="0">
                <a:srgbClr val="5D417E"/>
              </a:gs>
              <a:gs pos="100000">
                <a:srgbClr val="7B58A6"/>
              </a:gs>
            </a:gsLst>
            <a:lin ang="16200000"/>
          </a:gradFill>
          <a:ln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anchorCtr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h-TH" sz="3200" b="1" kern="0" spc="50" dirty="0">
                <a:solidFill>
                  <a:srgbClr val="FCFCFD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ordia New" pitchFamily="34"/>
                <a:cs typeface="Cordia New"/>
              </a:rPr>
              <a:t>แบบ </a:t>
            </a:r>
            <a:r>
              <a:rPr lang="en-US" sz="3200" b="1" kern="0" spc="50" dirty="0">
                <a:solidFill>
                  <a:srgbClr val="FCFCFD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ordia New" pitchFamily="34"/>
                <a:cs typeface="+mn-cs"/>
              </a:rPr>
              <a:t>Evidence-Based &amp; Transparency Assessment: EBIT</a:t>
            </a:r>
            <a:endParaRPr lang="en-US" sz="3200" b="1" kern="0" spc="50" dirty="0">
              <a:solidFill>
                <a:srgbClr val="FCFCFD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Calibri"/>
              <a:cs typeface="+mn-cs"/>
            </a:endParaRPr>
          </a:p>
        </p:txBody>
      </p:sp>
      <p:pic>
        <p:nvPicPr>
          <p:cNvPr id="5" name="Picture 28" descr="logo1200t3 copy"/>
          <p:cNvPicPr>
            <a:picLocks noChangeAspect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146050" y="0"/>
            <a:ext cx="387350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011473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584750"/>
            <a:ext cx="8229600" cy="1143000"/>
          </a:xfrm>
        </p:spPr>
        <p:txBody>
          <a:bodyPr/>
          <a:lstStyle/>
          <a:p>
            <a:r>
              <a:rPr lang="th-TH" b="1" dirty="0" smtClean="0">
                <a:solidFill>
                  <a:srgbClr val="FF0000"/>
                </a:solidFill>
              </a:rPr>
              <a:t>คำนิยาม </a:t>
            </a:r>
            <a:r>
              <a:rPr lang="en-US" b="1" dirty="0" smtClean="0">
                <a:solidFill>
                  <a:srgbClr val="FF0000"/>
                </a:solidFill>
              </a:rPr>
              <a:t>“</a:t>
            </a:r>
            <a:r>
              <a:rPr lang="th-TH" b="1" dirty="0" smtClean="0">
                <a:solidFill>
                  <a:srgbClr val="FF0000"/>
                </a:solidFill>
              </a:rPr>
              <a:t>ผลประโยชน์ทับซ้อน</a:t>
            </a:r>
            <a:r>
              <a:rPr lang="en-US" b="1" dirty="0" smtClean="0">
                <a:solidFill>
                  <a:srgbClr val="FF0000"/>
                </a:solidFill>
              </a:rPr>
              <a:t>”</a:t>
            </a:r>
            <a:endParaRPr lang="th-TH" b="1" dirty="0">
              <a:solidFill>
                <a:srgbClr val="FF0000"/>
              </a:solidFill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925144"/>
          </a:xfrm>
        </p:spPr>
        <p:txBody>
          <a:bodyPr/>
          <a:lstStyle/>
          <a:p>
            <a:pPr marL="0" indent="0" algn="thaiDist">
              <a:buNone/>
            </a:pPr>
            <a:r>
              <a:rPr lang="en-US" b="1" dirty="0" smtClean="0"/>
              <a:t>	</a:t>
            </a:r>
            <a:r>
              <a:rPr lang="th-TH" b="1" dirty="0" smtClean="0"/>
              <a:t>หมายถึง สถานการณ์ที่เจ้าหน้าที่ของรัฐมีผลประโยชน์ส่วนตนอยู่และมีการใช้อิทธิพลตามอำนาจหน้าที่และความรับผิดชอบเพื่อให้เกิดผลประโยชน์ส่วนตัว โดยก่อให้เกิดผลเสียต่อผลประโยชน์ส่วนรวม ผลประโยชน์ทับซ้อนมีหลากหลายรูปแบบ ไม่จำกัดอยู่ในรูปของตัวเงินหรือทรัพย์สินเท่านั้น แต่รวมถึงผลประโยชน์อื่นๆ ที่ไม่ใช่ในรูปตัวเงินหรือทรัพย์สินก็ได้ อาทิ การแต่งตั้งพรรคพวกเข้าไปดำรงตำแหน่งในองค์กรต่างๆ ทั้งในหน่วยราชการ รัฐวิสาหกิจ และบริษัทจำกัด หรือการที่บุคคลผู้มีอำนาจหน้าที่ตัดสินใจให้ญาติพี่น้องหรือบริษัทที่ตนมีส่วนได้ส่วนเสียได้รับสัมปทานหรือผลประโยชน์จากทางราชการโดยมิชอบ ฯลฯ</a:t>
            </a:r>
            <a:endParaRPr lang="th-TH" b="1" dirty="0"/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0" y="-27"/>
            <a:ext cx="9144000" cy="584777"/>
          </a:xfrm>
          <a:prstGeom prst="rect">
            <a:avLst/>
          </a:prstGeom>
          <a:gradFill>
            <a:gsLst>
              <a:gs pos="0">
                <a:srgbClr val="5D417E"/>
              </a:gs>
              <a:gs pos="100000">
                <a:srgbClr val="7B58A6"/>
              </a:gs>
            </a:gsLst>
            <a:lin ang="16200000"/>
          </a:gradFill>
          <a:ln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anchorCtr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h-TH" sz="3200" b="1" kern="0" spc="50" dirty="0">
                <a:solidFill>
                  <a:srgbClr val="FCFCFD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ordia New" pitchFamily="34"/>
                <a:cs typeface="Cordia New"/>
              </a:rPr>
              <a:t>แบบ </a:t>
            </a:r>
            <a:r>
              <a:rPr lang="en-US" sz="3200" b="1" kern="0" spc="50" dirty="0">
                <a:solidFill>
                  <a:srgbClr val="FCFCFD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ordia New" pitchFamily="34"/>
                <a:cs typeface="+mn-cs"/>
              </a:rPr>
              <a:t>Evidence-Based &amp; Transparency Assessment: EBIT</a:t>
            </a:r>
            <a:endParaRPr lang="en-US" sz="3200" b="1" kern="0" spc="50" dirty="0">
              <a:solidFill>
                <a:srgbClr val="FCFCFD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Calibri"/>
              <a:cs typeface="+mn-cs"/>
            </a:endParaRPr>
          </a:p>
        </p:txBody>
      </p:sp>
      <p:pic>
        <p:nvPicPr>
          <p:cNvPr id="5" name="Picture 28" descr="logo1200t3 copy"/>
          <p:cNvPicPr>
            <a:picLocks noChangeAspect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146050" y="0"/>
            <a:ext cx="387350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993200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33400" y="764704"/>
            <a:ext cx="8229600" cy="2088232"/>
          </a:xfrm>
        </p:spPr>
        <p:txBody>
          <a:bodyPr/>
          <a:lstStyle/>
          <a:p>
            <a:pPr algn="l"/>
            <a:r>
              <a:rPr lang="en-US" sz="3600" b="1" dirty="0" smtClean="0">
                <a:solidFill>
                  <a:srgbClr val="FF0000"/>
                </a:solidFill>
              </a:rPr>
              <a:t>EB9 : </a:t>
            </a:r>
            <a:r>
              <a:rPr lang="th-TH" sz="3600" b="1" dirty="0" smtClean="0">
                <a:solidFill>
                  <a:srgbClr val="FF0000"/>
                </a:solidFill>
              </a:rPr>
              <a:t>คำถามข้อที่ 1 </a:t>
            </a:r>
            <a:r>
              <a:rPr lang="en-US" sz="3600" b="1" dirty="0" smtClean="0"/>
              <a:t>“</a:t>
            </a:r>
            <a:r>
              <a:rPr lang="th-TH" sz="3600" b="1" dirty="0" smtClean="0"/>
              <a:t>มีการประชุมหรือสัมมนาภายในองค์กรเพื่อให้ความรู้เรื่องการป้องกันผลประโยชน์ทับซ้อนแก่เจ้าหน้าที่หรือไม่</a:t>
            </a:r>
            <a:r>
              <a:rPr lang="en-US" sz="3600" b="1" dirty="0" smtClean="0"/>
              <a:t>”</a:t>
            </a:r>
            <a:endParaRPr lang="th-TH" sz="3600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560488" y="2852936"/>
            <a:ext cx="8229600" cy="2620888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7030A0"/>
                </a:solidFill>
              </a:rPr>
              <a:t>	</a:t>
            </a:r>
            <a:r>
              <a:rPr lang="th-TH" b="1" dirty="0" smtClean="0">
                <a:solidFill>
                  <a:srgbClr val="7030A0"/>
                </a:solidFill>
              </a:rPr>
              <a:t>หน่วยงานต้องแสดงหลักฐานเกี่ยวกับรายงานการประชุมหรือการสัมมนาเจ้าหน้าที่ภายในหน่วยงานเพื่อให้ความรู้ความเข้าใจเกี่ยวกับเรื่องผลประโยชน์ทับซ้อน ซึ่งอาจเป็นลักษณะพูดคุยเกี่ยวกับเรื่องผลประโยชน์ทับซ้อน หรืออาจเป็นเนื้อหาส่วนหนึ่งของการประชุมหรือสัมมนาก็ได้ (ใช้ภาพถ่ายประกอบได้)</a:t>
            </a:r>
            <a:endParaRPr lang="th-TH" b="1" dirty="0">
              <a:solidFill>
                <a:srgbClr val="7030A0"/>
              </a:solidFill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0" y="-27"/>
            <a:ext cx="9144000" cy="584777"/>
          </a:xfrm>
          <a:prstGeom prst="rect">
            <a:avLst/>
          </a:prstGeom>
          <a:gradFill>
            <a:gsLst>
              <a:gs pos="0">
                <a:srgbClr val="5D417E"/>
              </a:gs>
              <a:gs pos="100000">
                <a:srgbClr val="7B58A6"/>
              </a:gs>
            </a:gsLst>
            <a:lin ang="16200000"/>
          </a:gradFill>
          <a:ln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anchorCtr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h-TH" sz="3200" b="1" kern="0" spc="50" dirty="0">
                <a:solidFill>
                  <a:srgbClr val="FCFCFD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ordia New" pitchFamily="34"/>
                <a:cs typeface="Cordia New"/>
              </a:rPr>
              <a:t>แบบ </a:t>
            </a:r>
            <a:r>
              <a:rPr lang="en-US" sz="3200" b="1" kern="0" spc="50" dirty="0">
                <a:solidFill>
                  <a:srgbClr val="FCFCFD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ordia New" pitchFamily="34"/>
                <a:cs typeface="+mn-cs"/>
              </a:rPr>
              <a:t>Evidence-Based &amp; Transparency Assessment: EBIT</a:t>
            </a:r>
            <a:endParaRPr lang="en-US" sz="3200" b="1" kern="0" spc="50" dirty="0">
              <a:solidFill>
                <a:srgbClr val="FCFCFD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Calibri"/>
              <a:cs typeface="+mn-cs"/>
            </a:endParaRPr>
          </a:p>
        </p:txBody>
      </p:sp>
      <p:pic>
        <p:nvPicPr>
          <p:cNvPr id="5" name="Picture 28" descr="logo1200t3 copy"/>
          <p:cNvPicPr>
            <a:picLocks noChangeAspect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146050" y="0"/>
            <a:ext cx="387350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098703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33400" y="764704"/>
            <a:ext cx="8229600" cy="1143000"/>
          </a:xfrm>
        </p:spPr>
        <p:txBody>
          <a:bodyPr/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EB9 : </a:t>
            </a:r>
            <a:r>
              <a:rPr lang="th-TH" sz="3600" b="1" dirty="0" smtClean="0">
                <a:solidFill>
                  <a:srgbClr val="FF0000"/>
                </a:solidFill>
              </a:rPr>
              <a:t>คำถามข้อที่ 2 </a:t>
            </a:r>
            <a:r>
              <a:rPr lang="en-US" sz="3600" b="1" dirty="0" smtClean="0"/>
              <a:t>“</a:t>
            </a:r>
            <a:r>
              <a:rPr lang="th-TH" sz="3600" b="1" dirty="0" smtClean="0"/>
              <a:t>มีการจัดทำคู่มือหรือประมวลจริยธรรมเกี่ยวกับการปฏิบัติงานเพื่อป้องกันผลประโยชน์ทับซ้อน หรือไม่</a:t>
            </a:r>
            <a:r>
              <a:rPr lang="en-US" sz="3600" b="1" dirty="0" smtClean="0"/>
              <a:t>”</a:t>
            </a:r>
            <a:endParaRPr lang="th-TH" sz="3600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683568" y="1916832"/>
            <a:ext cx="8229600" cy="4176464"/>
          </a:xfrm>
        </p:spPr>
        <p:txBody>
          <a:bodyPr/>
          <a:lstStyle/>
          <a:p>
            <a:pPr marL="0" indent="0" algn="thaiDist">
              <a:buNone/>
            </a:pPr>
            <a:r>
              <a:rPr lang="en-US" sz="2800" b="1" dirty="0" smtClean="0"/>
              <a:t>	</a:t>
            </a:r>
            <a:r>
              <a:rPr lang="th-TH" sz="2800" b="1" dirty="0" smtClean="0">
                <a:solidFill>
                  <a:srgbClr val="7030A0"/>
                </a:solidFill>
              </a:rPr>
              <a:t>หน่วยงานต้องแสดงหลักฐานคู่มือหรือประมวลจริยธรรมเกี่ยวกับการปฏิบัติงานเพื่อป้องกันผลประโยชน์ทับซ้อน ซึ่งอาจเป็นประมวลจริยธรรมของหน่วยงาน แต่ต้องมีเนื้อหาที่เกี่ยวกับเรื่องการป้องกันผลประโยชน์ทับซ้อน</a:t>
            </a:r>
          </a:p>
          <a:p>
            <a:pPr marL="0" indent="0" algn="thaiDist">
              <a:spcBef>
                <a:spcPts val="0"/>
              </a:spcBef>
              <a:buNone/>
            </a:pPr>
            <a:endParaRPr lang="th-TH" sz="1000" b="1" dirty="0" smtClean="0">
              <a:solidFill>
                <a:srgbClr val="7030A0"/>
              </a:solidFill>
            </a:endParaRPr>
          </a:p>
          <a:p>
            <a:pPr marL="0" indent="0" algn="thaiDist">
              <a:buNone/>
            </a:pPr>
            <a:r>
              <a:rPr lang="en-US" sz="3600" b="1" dirty="0" smtClean="0">
                <a:solidFill>
                  <a:srgbClr val="FF0000"/>
                </a:solidFill>
                <a:cs typeface="+mj-cs"/>
              </a:rPr>
              <a:t>EB9 </a:t>
            </a:r>
            <a:r>
              <a:rPr lang="en-US" sz="3600" b="1" dirty="0">
                <a:solidFill>
                  <a:srgbClr val="FF0000"/>
                </a:solidFill>
                <a:cs typeface="+mj-cs"/>
              </a:rPr>
              <a:t>: </a:t>
            </a:r>
            <a:r>
              <a:rPr lang="th-TH" sz="3600" b="1" dirty="0" smtClean="0">
                <a:solidFill>
                  <a:srgbClr val="FF0000"/>
                </a:solidFill>
                <a:cs typeface="+mj-cs"/>
              </a:rPr>
              <a:t>คำถามข้อที่ 3 </a:t>
            </a:r>
            <a:r>
              <a:rPr lang="en-US" sz="3600" b="1" dirty="0" smtClean="0">
                <a:cs typeface="+mj-cs"/>
              </a:rPr>
              <a:t>“</a:t>
            </a:r>
            <a:r>
              <a:rPr lang="th-TH" sz="3600" b="1" dirty="0" smtClean="0">
                <a:cs typeface="+mj-cs"/>
              </a:rPr>
              <a:t>มีการให้ความรู้ตามคู่มือหรือประมวลจริยธรรมเกี่ยวกับการป้องกันผลประโยชน์ทับซ้อนแก่เจ้าหน้าที่ หรือไม่</a:t>
            </a:r>
            <a:r>
              <a:rPr lang="en-US" sz="3600" b="1" dirty="0" smtClean="0">
                <a:cs typeface="+mj-cs"/>
              </a:rPr>
              <a:t>”</a:t>
            </a:r>
            <a:endParaRPr lang="th-TH" sz="3600" b="1" dirty="0" smtClean="0">
              <a:cs typeface="+mj-cs"/>
            </a:endParaRPr>
          </a:p>
          <a:p>
            <a:pPr marL="0" indent="0" algn="thaiDist">
              <a:buNone/>
            </a:pPr>
            <a:r>
              <a:rPr lang="th-TH" sz="2800" b="1" dirty="0"/>
              <a:t>	</a:t>
            </a:r>
            <a:r>
              <a:rPr lang="th-TH" sz="2800" b="1" dirty="0" smtClean="0">
                <a:solidFill>
                  <a:srgbClr val="7030A0"/>
                </a:solidFill>
              </a:rPr>
              <a:t>หน่วยงานต้องแสดงหลักฐานเกี่ยวกับรายงานการฝึกอบรม/สัมมนาเจ้าหน้าที่ภายในหน่วยงานตามคู่มือจริยธรรมเกี่ยวกับการปฏิบัติงานเพื่อป้องกันผลประโยชน์ทับซ้อน (ภาพถ่ายประกอบได้)</a:t>
            </a:r>
            <a:endParaRPr lang="th-TH" sz="2800" b="1" dirty="0">
              <a:solidFill>
                <a:srgbClr val="7030A0"/>
              </a:solidFill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0" y="-27"/>
            <a:ext cx="9144000" cy="584777"/>
          </a:xfrm>
          <a:prstGeom prst="rect">
            <a:avLst/>
          </a:prstGeom>
          <a:gradFill>
            <a:gsLst>
              <a:gs pos="0">
                <a:srgbClr val="5D417E"/>
              </a:gs>
              <a:gs pos="100000">
                <a:srgbClr val="7B58A6"/>
              </a:gs>
            </a:gsLst>
            <a:lin ang="16200000"/>
          </a:gradFill>
          <a:ln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anchorCtr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h-TH" sz="3200" b="1" kern="0" spc="50" dirty="0">
                <a:solidFill>
                  <a:srgbClr val="FCFCFD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ordia New" pitchFamily="34"/>
                <a:cs typeface="Cordia New"/>
              </a:rPr>
              <a:t>แบบ </a:t>
            </a:r>
            <a:r>
              <a:rPr lang="en-US" sz="3200" b="1" kern="0" spc="50" dirty="0">
                <a:solidFill>
                  <a:srgbClr val="FCFCFD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ordia New" pitchFamily="34"/>
                <a:cs typeface="+mn-cs"/>
              </a:rPr>
              <a:t>Evidence-Based &amp; Transparency Assessment: EBIT</a:t>
            </a:r>
            <a:endParaRPr lang="en-US" sz="3200" b="1" kern="0" spc="50" dirty="0">
              <a:solidFill>
                <a:srgbClr val="FCFCFD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Calibri"/>
              <a:cs typeface="+mn-cs"/>
            </a:endParaRPr>
          </a:p>
        </p:txBody>
      </p:sp>
      <p:pic>
        <p:nvPicPr>
          <p:cNvPr id="5" name="Picture 28" descr="logo1200t3 copy"/>
          <p:cNvPicPr>
            <a:picLocks noChangeAspect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146050" y="0"/>
            <a:ext cx="387350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980751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143000"/>
          </a:xfrm>
        </p:spPr>
        <p:txBody>
          <a:bodyPr/>
          <a:lstStyle/>
          <a:p>
            <a:pPr algn="l"/>
            <a:r>
              <a:rPr lang="en-US" sz="3200" b="1" dirty="0" smtClean="0">
                <a:solidFill>
                  <a:srgbClr val="FF0000"/>
                </a:solidFill>
              </a:rPr>
              <a:t>EB9 : </a:t>
            </a:r>
            <a:r>
              <a:rPr lang="th-TH" sz="3200" b="1" dirty="0" smtClean="0">
                <a:solidFill>
                  <a:srgbClr val="FF0000"/>
                </a:solidFill>
              </a:rPr>
              <a:t>คำถามข้อที่ 4  </a:t>
            </a:r>
            <a:r>
              <a:rPr lang="en-US" sz="3200" b="1" dirty="0" smtClean="0"/>
              <a:t>“</a:t>
            </a:r>
            <a:r>
              <a:rPr lang="th-TH" sz="3200" b="1" dirty="0" smtClean="0"/>
              <a:t>มีการปรับปรุงขั้นตอนการปฏิบัติงานหรือระเบียบเพื่อป้องกันผลประโยชน์ทับซ้อน หรือไม่</a:t>
            </a:r>
            <a:r>
              <a:rPr lang="en-US" sz="3200" b="1" dirty="0" smtClean="0"/>
              <a:t>”</a:t>
            </a:r>
            <a:endParaRPr lang="th-TH" sz="3200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92514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	</a:t>
            </a:r>
            <a:r>
              <a:rPr lang="th-TH" sz="2800" b="1" dirty="0" smtClean="0">
                <a:solidFill>
                  <a:srgbClr val="7030A0"/>
                </a:solidFill>
              </a:rPr>
              <a:t>หน่วยงานต้องแสดงหลักฐานเกี่ยวกับรายงานผลการดำเนินงานปรับปรุงการปฏิบัติงานหรือระเบียบในคู่มือหรือประมวลจริยธรรมของหน่วยงานที่มีเนื้อหาที่เกี่ยวกับการป้องกันผลประโยชน์ทับซ้อน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EB9 : </a:t>
            </a:r>
            <a:r>
              <a:rPr lang="th-TH" b="1" dirty="0" smtClean="0">
                <a:solidFill>
                  <a:srgbClr val="FF0000"/>
                </a:solidFill>
                <a:cs typeface="+mj-cs"/>
              </a:rPr>
              <a:t>คำถามข้อที่ 5 </a:t>
            </a:r>
            <a:r>
              <a:rPr lang="en-US" b="1" dirty="0" smtClean="0">
                <a:cs typeface="+mj-cs"/>
              </a:rPr>
              <a:t>“</a:t>
            </a:r>
            <a:r>
              <a:rPr lang="th-TH" b="1" dirty="0" smtClean="0">
                <a:cs typeface="+mj-cs"/>
              </a:rPr>
              <a:t>มีแนวทางการปฏิบัติงานในการตรวจสอบบุคลากรในหน่วยงานถึงความเกี่ยวข้องกับผู้เสนองานในการจัดซื้อจัดจ้าง หรือไม่</a:t>
            </a:r>
            <a:r>
              <a:rPr lang="en-US" b="1" dirty="0" smtClean="0">
                <a:cs typeface="+mj-cs"/>
              </a:rPr>
              <a:t>”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th-TH" sz="2800" b="1" dirty="0" smtClean="0">
                <a:solidFill>
                  <a:srgbClr val="7030A0"/>
                </a:solidFill>
              </a:rPr>
              <a:t>หน่วยงานต้องแสดงหลักฐานเกี่ยวกับแนวทางปฏิบัติงานเพื่อตรวจสอบเจ้าหน้าที่ในหน่วยงานถึงความเกี่ยวข้องกับผู้เสนองานหรือผู้ชนะการประกวดราคา หรือบันทึกผลการตรวจสอบเจ้าหน้าที่จัดซื้อจัดจ้างของหน่วยงานที่ระบุว่า เจ้าหน้าที่จัดซื้อจัดจ้างไม่มีความเกี่ยวข้องกับผู้เสนองานหรือผู้ชนะการประกวดราคา</a:t>
            </a:r>
            <a:endParaRPr lang="th-TH" sz="2800" b="1" dirty="0">
              <a:solidFill>
                <a:srgbClr val="7030A0"/>
              </a:solidFill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0" y="-27"/>
            <a:ext cx="9144000" cy="584777"/>
          </a:xfrm>
          <a:prstGeom prst="rect">
            <a:avLst/>
          </a:prstGeom>
          <a:gradFill>
            <a:gsLst>
              <a:gs pos="0">
                <a:srgbClr val="5D417E"/>
              </a:gs>
              <a:gs pos="100000">
                <a:srgbClr val="7B58A6"/>
              </a:gs>
            </a:gsLst>
            <a:lin ang="16200000"/>
          </a:gradFill>
          <a:ln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anchorCtr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h-TH" sz="3200" b="1" kern="0" spc="50" dirty="0">
                <a:solidFill>
                  <a:srgbClr val="FCFCFD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ordia New" pitchFamily="34"/>
                <a:cs typeface="Cordia New"/>
              </a:rPr>
              <a:t>แบบ </a:t>
            </a:r>
            <a:r>
              <a:rPr lang="en-US" sz="3200" b="1" kern="0" spc="50" dirty="0">
                <a:solidFill>
                  <a:srgbClr val="FCFCFD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ordia New" pitchFamily="34"/>
                <a:cs typeface="+mn-cs"/>
              </a:rPr>
              <a:t>Evidence-Based &amp; Transparency Assessment: EBIT</a:t>
            </a:r>
            <a:endParaRPr lang="en-US" sz="3200" b="1" kern="0" spc="50" dirty="0">
              <a:solidFill>
                <a:srgbClr val="FCFCFD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Calibri"/>
              <a:cs typeface="+mn-cs"/>
            </a:endParaRPr>
          </a:p>
        </p:txBody>
      </p:sp>
      <p:pic>
        <p:nvPicPr>
          <p:cNvPr id="5" name="Picture 28" descr="logo1200t3 copy"/>
          <p:cNvPicPr>
            <a:picLocks noChangeAspect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146050" y="0"/>
            <a:ext cx="387350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907284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584750"/>
            <a:ext cx="8229600" cy="1143000"/>
          </a:xfrm>
        </p:spPr>
        <p:txBody>
          <a:bodyPr/>
          <a:lstStyle/>
          <a:p>
            <a:pPr algn="thaiDist"/>
            <a:r>
              <a:rPr lang="en-US" sz="3200" b="1" dirty="0">
                <a:solidFill>
                  <a:srgbClr val="FF0000"/>
                </a:solidFill>
              </a:rPr>
              <a:t>EB9 : </a:t>
            </a:r>
            <a:r>
              <a:rPr lang="th-TH" sz="3200" b="1" dirty="0" smtClean="0">
                <a:solidFill>
                  <a:srgbClr val="FF0000"/>
                </a:solidFill>
              </a:rPr>
              <a:t>คำถามข้อที่ 6</a:t>
            </a:r>
            <a:r>
              <a:rPr lang="th-TH" sz="3200" b="1" dirty="0" smtClean="0"/>
              <a:t> </a:t>
            </a:r>
            <a:r>
              <a:rPr lang="en-US" sz="3200" b="1" dirty="0" smtClean="0"/>
              <a:t>“</a:t>
            </a:r>
            <a:r>
              <a:rPr lang="th-TH" sz="3200" b="1" dirty="0" smtClean="0"/>
              <a:t>มีรายงานผลการปฏิบัติงานเพื่อป้องกันผลประโยชน์ทับซ้อนและข้อเสนอแนะ หรือไม่</a:t>
            </a:r>
            <a:r>
              <a:rPr lang="en-US" sz="3200" b="1" dirty="0" smtClean="0"/>
              <a:t>”</a:t>
            </a:r>
            <a:endParaRPr lang="th-TH" sz="3200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112568"/>
          </a:xfrm>
        </p:spPr>
        <p:txBody>
          <a:bodyPr/>
          <a:lstStyle/>
          <a:p>
            <a:pPr marL="0" indent="0" algn="thaiDist">
              <a:buNone/>
            </a:pPr>
            <a:r>
              <a:rPr lang="en-US" dirty="0" smtClean="0"/>
              <a:t>	</a:t>
            </a:r>
            <a:r>
              <a:rPr lang="th-TH" sz="2800" b="1" dirty="0" smtClean="0">
                <a:solidFill>
                  <a:srgbClr val="7030A0"/>
                </a:solidFill>
              </a:rPr>
              <a:t>หน่วยงานต้องแสดงหลักฐานเกี่ยวกับรายงานผลการปฏิบัติงานเพื่อป้องกันผลประโยชน์ทับซ้อน ซึ่งเป็นลักษณะการรายงานที่วิเคราะห์ความเสี่ยงเกี่ยวกับผลประโยชน์ทับซ้อนของหน่วยงานพร้อมทั้งเสนอแนะวิธีการป้องกันผลประโยชน์ทับซ้อน ทั้งนี้เพื่อใช้เป็นแนวทางในการจัดทำแผนป้องกันผลประโยชน์ทับซ้อนในปีงบประมาณต่อไป</a:t>
            </a:r>
          </a:p>
          <a:p>
            <a:pPr marL="0" indent="0" algn="thaiDist">
              <a:buNone/>
            </a:pPr>
            <a:r>
              <a:rPr lang="en-US" b="1" dirty="0">
                <a:solidFill>
                  <a:srgbClr val="FF0000"/>
                </a:solidFill>
                <a:cs typeface="+mj-cs"/>
              </a:rPr>
              <a:t>EB9 : </a:t>
            </a:r>
            <a:r>
              <a:rPr lang="th-TH" b="1" dirty="0" smtClean="0">
                <a:solidFill>
                  <a:srgbClr val="FF0000"/>
                </a:solidFill>
                <a:cs typeface="+mj-cs"/>
              </a:rPr>
              <a:t>คำถามข้อที่ 7 </a:t>
            </a:r>
            <a:r>
              <a:rPr lang="en-US" b="1" dirty="0" smtClean="0">
                <a:cs typeface="+mj-cs"/>
              </a:rPr>
              <a:t>“</a:t>
            </a:r>
            <a:r>
              <a:rPr lang="th-TH" b="1" dirty="0" smtClean="0">
                <a:cs typeface="+mj-cs"/>
              </a:rPr>
              <a:t>มีการนำข้อเสนอแนะจากรายงานผลการปฏิบัติงานเพื่อป้องกันผลประโยชน์ทับซ้อนไปปรับปรุงระบบการทำงาน หรือไม่</a:t>
            </a:r>
            <a:r>
              <a:rPr lang="en-US" b="1" dirty="0" smtClean="0">
                <a:cs typeface="+mj-cs"/>
              </a:rPr>
              <a:t>”</a:t>
            </a:r>
          </a:p>
          <a:p>
            <a:pPr marL="0" indent="0" algn="thaiDist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th-TH" sz="2800" b="1" dirty="0" smtClean="0">
                <a:solidFill>
                  <a:srgbClr val="7030A0"/>
                </a:solidFill>
              </a:rPr>
              <a:t>หน่วยงานต้องแสดงหลักฐาน เกี่ยวกับการนำเอาข้อเสนอแนะและวิธีการป้องกันผลประโยชน์ทับซ้อน จากข้อคำถามที่ 6 มาปรับปรุง ซึ่งอาจจะอยู่ในรูปแบบของรายงานการปรับปรุงผลการปฏิบัติงานเพื่อป้องกันผลประโยชน์ทับซ้อน หรือในรูปแบบอื่นๆ</a:t>
            </a:r>
            <a:endParaRPr lang="th-TH" sz="2800" b="1" dirty="0">
              <a:solidFill>
                <a:srgbClr val="7030A0"/>
              </a:solidFill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0" y="-27"/>
            <a:ext cx="9144000" cy="584777"/>
          </a:xfrm>
          <a:prstGeom prst="rect">
            <a:avLst/>
          </a:prstGeom>
          <a:gradFill>
            <a:gsLst>
              <a:gs pos="0">
                <a:srgbClr val="5D417E"/>
              </a:gs>
              <a:gs pos="100000">
                <a:srgbClr val="7B58A6"/>
              </a:gs>
            </a:gsLst>
            <a:lin ang="16200000"/>
          </a:gradFill>
          <a:ln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anchorCtr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h-TH" sz="3200" b="1" kern="0" spc="50" dirty="0">
                <a:solidFill>
                  <a:srgbClr val="FCFCFD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ordia New" pitchFamily="34"/>
                <a:cs typeface="Cordia New"/>
              </a:rPr>
              <a:t>แบบ </a:t>
            </a:r>
            <a:r>
              <a:rPr lang="en-US" sz="3200" b="1" kern="0" spc="50" dirty="0">
                <a:solidFill>
                  <a:srgbClr val="FCFCFD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ordia New" pitchFamily="34"/>
                <a:cs typeface="+mn-cs"/>
              </a:rPr>
              <a:t>Evidence-Based &amp; Transparency Assessment: EBIT</a:t>
            </a:r>
            <a:endParaRPr lang="en-US" sz="3200" b="1" kern="0" spc="50" dirty="0">
              <a:solidFill>
                <a:srgbClr val="FCFCFD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Calibri"/>
              <a:cs typeface="+mn-cs"/>
            </a:endParaRPr>
          </a:p>
        </p:txBody>
      </p:sp>
      <p:pic>
        <p:nvPicPr>
          <p:cNvPr id="5" name="Picture 28" descr="logo1200t3 copy"/>
          <p:cNvPicPr>
            <a:picLocks noChangeAspect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146050" y="0"/>
            <a:ext cx="387350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072411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71438"/>
            <a:ext cx="9144000" cy="667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pic>
        <p:nvPicPr>
          <p:cNvPr id="7171" name="Picture 9" descr="ลูกศร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8" y="1000125"/>
            <a:ext cx="8964612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7"/>
          <p:cNvSpPr txBox="1"/>
          <p:nvPr/>
        </p:nvSpPr>
        <p:spPr>
          <a:xfrm>
            <a:off x="0" y="0"/>
            <a:ext cx="9144000" cy="584200"/>
          </a:xfrm>
          <a:prstGeom prst="rect">
            <a:avLst/>
          </a:prstGeom>
          <a:gradFill>
            <a:gsLst>
              <a:gs pos="0">
                <a:srgbClr val="5D417E"/>
              </a:gs>
              <a:gs pos="100000">
                <a:srgbClr val="7B58A6"/>
              </a:gs>
            </a:gsLst>
            <a:lin ang="16200000"/>
          </a:gradFill>
          <a:ln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anchorCtr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h-TH" sz="3200" b="1" kern="0">
                <a:solidFill>
                  <a:srgbClr val="FFFFFF"/>
                </a:solidFill>
                <a:latin typeface="TH SarabunIT๙" pitchFamily="34"/>
                <a:cs typeface="Cordia New"/>
              </a:rPr>
              <a:t>     </a:t>
            </a:r>
            <a:r>
              <a:rPr lang="th-TH" sz="2500" b="1" kern="0">
                <a:solidFill>
                  <a:srgbClr val="FFFFFF"/>
                </a:solidFill>
                <a:latin typeface="TH SarabunIT๙" pitchFamily="34"/>
                <a:cs typeface="Cordia New"/>
              </a:rPr>
              <a:t>ยุทธศาสตร์ชาติว่าด้วยการป้องกันและปราบปรามการทุจริตระยะที่ 2</a:t>
            </a:r>
            <a:r>
              <a:rPr lang="th-TH" sz="2500" b="1" kern="0">
                <a:solidFill>
                  <a:srgbClr val="FFFFFF"/>
                </a:solidFill>
                <a:effectLst>
                  <a:outerShdw dist="38096" dir="2700000">
                    <a:srgbClr val="000000"/>
                  </a:outerShdw>
                </a:effectLst>
                <a:latin typeface="TH SarabunIT๙" pitchFamily="34"/>
                <a:cs typeface="Cordia New"/>
              </a:rPr>
              <a:t>  (พ.ศ. 2556 – 2560)</a:t>
            </a:r>
            <a:endParaRPr lang="th-TH" sz="2500" b="1" kern="0">
              <a:solidFill>
                <a:srgbClr val="FFFFFF"/>
              </a:solidFill>
              <a:latin typeface="TH SarabunIT๙" pitchFamily="34"/>
              <a:cs typeface="Cordia New"/>
            </a:endParaRPr>
          </a:p>
        </p:txBody>
      </p:sp>
      <p:pic>
        <p:nvPicPr>
          <p:cNvPr id="5" name="Picture 28" descr="logo1200t3 copy"/>
          <p:cNvPicPr>
            <a:picLocks noChangeAspect="1"/>
          </p:cNvPicPr>
          <p:nvPr/>
        </p:nvPicPr>
        <p:blipFill>
          <a:blip r:embed="rId4">
            <a:lum bright="10000"/>
          </a:blip>
          <a:srcRect/>
          <a:stretch>
            <a:fillRect/>
          </a:stretch>
        </p:blipFill>
        <p:spPr bwMode="auto">
          <a:xfrm>
            <a:off x="146050" y="-26988"/>
            <a:ext cx="387350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4" name="TextBox 6"/>
          <p:cNvSpPr txBox="1">
            <a:spLocks noChangeArrowheads="1"/>
          </p:cNvSpPr>
          <p:nvPr/>
        </p:nvSpPr>
        <p:spPr bwMode="auto">
          <a:xfrm>
            <a:off x="8243888" y="5876925"/>
            <a:ext cx="288925" cy="5238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33400" y="584750"/>
            <a:ext cx="8229600" cy="1143000"/>
          </a:xfrm>
        </p:spPr>
        <p:txBody>
          <a:bodyPr/>
          <a:lstStyle/>
          <a:p>
            <a:pPr algn="thaiDist"/>
            <a:r>
              <a:rPr lang="en-US" sz="3600" b="1" dirty="0" smtClean="0">
                <a:solidFill>
                  <a:srgbClr val="FF0000"/>
                </a:solidFill>
              </a:rPr>
              <a:t>EB10 “</a:t>
            </a:r>
            <a:r>
              <a:rPr lang="th-TH" sz="3600" b="1" dirty="0" smtClean="0">
                <a:solidFill>
                  <a:srgbClr val="FF0000"/>
                </a:solidFill>
              </a:rPr>
              <a:t>หน่วยงานของท่านมีการดำเนินการด้านการป้องกันและปราบปรามการทุจริตเป็นอย่างไร</a:t>
            </a:r>
            <a:r>
              <a:rPr lang="en-US" sz="3600" b="1" dirty="0" smtClean="0">
                <a:solidFill>
                  <a:srgbClr val="FF0000"/>
                </a:solidFill>
              </a:rPr>
              <a:t>”</a:t>
            </a:r>
            <a:endParaRPr lang="th-TH" sz="3600" b="1" dirty="0">
              <a:solidFill>
                <a:srgbClr val="FF0000"/>
              </a:solidFill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824536"/>
          </a:xfrm>
        </p:spPr>
        <p:txBody>
          <a:bodyPr/>
          <a:lstStyle/>
          <a:p>
            <a:pPr marL="0" indent="0">
              <a:buNone/>
            </a:pPr>
            <a:r>
              <a:rPr lang="th-TH" b="1" u="sng" dirty="0" smtClean="0">
                <a:solidFill>
                  <a:srgbClr val="00B050"/>
                </a:solidFill>
              </a:rPr>
              <a:t>วัตถุประสงค์ของคำถาม</a:t>
            </a:r>
          </a:p>
          <a:p>
            <a:pPr marL="0" indent="0">
              <a:buNone/>
            </a:pPr>
            <a:r>
              <a:rPr lang="th-TH" dirty="0"/>
              <a:t>	</a:t>
            </a:r>
            <a:r>
              <a:rPr lang="th-TH" sz="2800" b="1" dirty="0" smtClean="0"/>
              <a:t>เพื่อส่งเสริมให้หน่วยงานสามารถป้องกันและปราบปรามการทุจริตภายในองค์กรได้อย่างเป็นรูปธรรมและต่อเนื่อง</a:t>
            </a:r>
          </a:p>
          <a:p>
            <a:pPr marL="0" indent="0">
              <a:buNone/>
            </a:pPr>
            <a:r>
              <a:rPr lang="th-TH" b="1" u="sng" dirty="0" smtClean="0">
                <a:solidFill>
                  <a:srgbClr val="00B050"/>
                </a:solidFill>
              </a:rPr>
              <a:t>คำอธิบาย</a:t>
            </a:r>
          </a:p>
          <a:p>
            <a:pPr marL="0" indent="0">
              <a:buNone/>
            </a:pPr>
            <a:r>
              <a:rPr lang="th-TH" dirty="0"/>
              <a:t>	</a:t>
            </a:r>
            <a:r>
              <a:rPr lang="th-TH" sz="2800" b="1" dirty="0" smtClean="0"/>
              <a:t>หน่วยงานควรมีการจัดทำแผนปฏิบัติการและควรมีการจัดโครงการ/กิจกรรมเกี่ยวกับการป้องกันและปราบปรามการทุจริตภายในหน่วยงาน ตลอดจนมีการวิเคราะห์ถึงปัญหา อุปสรรคในการดำเนินงานตามแผนปฏิบัติการป้องกันและปราบปรามการทุจริตเป็นประจำทุกปี เพื่อให้หน่วยงานสามารถป้องกันและปราบปรามการทุจริตจากจุดเริ่มต้นคือการดำเนินงานภายในหน่วยงานได้อย่างเป็นรูปธรรมมากยิ่งขึ้น</a:t>
            </a:r>
            <a:endParaRPr lang="th-TH" sz="2800" b="1" dirty="0"/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0" y="-27"/>
            <a:ext cx="9144000" cy="584777"/>
          </a:xfrm>
          <a:prstGeom prst="rect">
            <a:avLst/>
          </a:prstGeom>
          <a:gradFill>
            <a:gsLst>
              <a:gs pos="0">
                <a:srgbClr val="5D417E"/>
              </a:gs>
              <a:gs pos="100000">
                <a:srgbClr val="7B58A6"/>
              </a:gs>
            </a:gsLst>
            <a:lin ang="16200000"/>
          </a:gradFill>
          <a:ln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anchorCtr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h-TH" sz="3200" b="1" kern="0" spc="50" dirty="0">
                <a:solidFill>
                  <a:srgbClr val="FCFCFD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ordia New" pitchFamily="34"/>
                <a:cs typeface="Cordia New"/>
              </a:rPr>
              <a:t>แบบ </a:t>
            </a:r>
            <a:r>
              <a:rPr lang="en-US" sz="3200" b="1" kern="0" spc="50" dirty="0">
                <a:solidFill>
                  <a:srgbClr val="FCFCFD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ordia New" pitchFamily="34"/>
                <a:cs typeface="+mn-cs"/>
              </a:rPr>
              <a:t>Evidence-Based &amp; Transparency Assessment: EBIT</a:t>
            </a:r>
            <a:endParaRPr lang="en-US" sz="3200" b="1" kern="0" spc="50" dirty="0">
              <a:solidFill>
                <a:srgbClr val="FCFCFD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Calibri"/>
              <a:cs typeface="+mn-cs"/>
            </a:endParaRPr>
          </a:p>
        </p:txBody>
      </p:sp>
      <p:pic>
        <p:nvPicPr>
          <p:cNvPr id="5" name="Picture 28" descr="logo1200t3 copy"/>
          <p:cNvPicPr>
            <a:picLocks noChangeAspect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146050" y="0"/>
            <a:ext cx="387350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035816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440160"/>
          </a:xfrm>
        </p:spPr>
        <p:txBody>
          <a:bodyPr/>
          <a:lstStyle/>
          <a:p>
            <a:pPr algn="thaiDist"/>
            <a:r>
              <a:rPr lang="en-US" sz="3200" b="1" dirty="0" smtClean="0">
                <a:solidFill>
                  <a:srgbClr val="FF0000"/>
                </a:solidFill>
              </a:rPr>
              <a:t>EB10 </a:t>
            </a:r>
            <a:r>
              <a:rPr lang="en-US" sz="3200" b="1" dirty="0">
                <a:solidFill>
                  <a:srgbClr val="FF0000"/>
                </a:solidFill>
              </a:rPr>
              <a:t>: </a:t>
            </a:r>
            <a:r>
              <a:rPr lang="th-TH" sz="3200" b="1" dirty="0" smtClean="0">
                <a:solidFill>
                  <a:srgbClr val="FF0000"/>
                </a:solidFill>
              </a:rPr>
              <a:t>คำถามข้อที่ 1</a:t>
            </a:r>
            <a:r>
              <a:rPr lang="th-TH" sz="3200" b="1" dirty="0" smtClean="0"/>
              <a:t> </a:t>
            </a:r>
            <a:r>
              <a:rPr lang="en-US" sz="3200" b="1" dirty="0" smtClean="0"/>
              <a:t>“</a:t>
            </a:r>
            <a:r>
              <a:rPr lang="th-TH" sz="3200" b="1" dirty="0" smtClean="0"/>
              <a:t>มีการวิเคราะห์ผลการดำเนินการตามแผนปฏิบัติการป้องกันและปราบปรามการทุจริตของหน่วยงานประจำปีงบประมาณ พ.ศ. 2557 หรือไม่</a:t>
            </a:r>
            <a:r>
              <a:rPr lang="en-US" sz="3200" b="1" dirty="0" smtClean="0"/>
              <a:t>”</a:t>
            </a:r>
            <a:endParaRPr lang="th-TH" sz="3200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551324" y="2708920"/>
            <a:ext cx="8229600" cy="3124944"/>
          </a:xfrm>
        </p:spPr>
        <p:txBody>
          <a:bodyPr/>
          <a:lstStyle/>
          <a:p>
            <a:pPr marL="0" indent="0">
              <a:buNone/>
            </a:pPr>
            <a:r>
              <a:rPr lang="en-US" sz="3000" b="1" dirty="0" smtClean="0">
                <a:solidFill>
                  <a:srgbClr val="7030A0"/>
                </a:solidFill>
              </a:rPr>
              <a:t>	</a:t>
            </a:r>
            <a:r>
              <a:rPr lang="th-TH" sz="3000" b="1" dirty="0" smtClean="0">
                <a:solidFill>
                  <a:srgbClr val="7030A0"/>
                </a:solidFill>
              </a:rPr>
              <a:t>หน่วยงานต้องแสดงหลักฐานเกี่ยวกับรายงานการวิเคราะห์ผลการดำเนินงานตามแผนปฏิบัติการป้องกันและปราบปรามการทุจริตของหน่วยงานผู้ถูกประเมิน ซึ่งในหลักฐานดังกล่าวต้องมีการแสดงให้เห็นว่าในปีงบประมาณ พ.ศ. 2557 นั้น หน่วยงานได้ดำเนินการโครงการใดไปแล้ว จำนวนกี่โครงการ มีปัญหา อุปสรรค และแนวทางแก้ไขในการดำเนินการตามแผนปฏิบัติการป้องกันและปราบปรามการทุจริตอย่างไรบ้าง</a:t>
            </a:r>
            <a:endParaRPr lang="th-TH" sz="3000" b="1" dirty="0">
              <a:solidFill>
                <a:srgbClr val="7030A0"/>
              </a:solidFill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0" y="-27"/>
            <a:ext cx="9144000" cy="584777"/>
          </a:xfrm>
          <a:prstGeom prst="rect">
            <a:avLst/>
          </a:prstGeom>
          <a:gradFill>
            <a:gsLst>
              <a:gs pos="0">
                <a:srgbClr val="5D417E"/>
              </a:gs>
              <a:gs pos="100000">
                <a:srgbClr val="7B58A6"/>
              </a:gs>
            </a:gsLst>
            <a:lin ang="16200000"/>
          </a:gradFill>
          <a:ln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anchorCtr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h-TH" sz="3200" b="1" kern="0" spc="50" dirty="0">
                <a:solidFill>
                  <a:srgbClr val="FCFCFD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ordia New" pitchFamily="34"/>
                <a:cs typeface="Cordia New"/>
              </a:rPr>
              <a:t>แบบ </a:t>
            </a:r>
            <a:r>
              <a:rPr lang="en-US" sz="3200" b="1" kern="0" spc="50" dirty="0">
                <a:solidFill>
                  <a:srgbClr val="FCFCFD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ordia New" pitchFamily="34"/>
                <a:cs typeface="+mn-cs"/>
              </a:rPr>
              <a:t>Evidence-Based &amp; Transparency Assessment: EBIT</a:t>
            </a:r>
            <a:endParaRPr lang="en-US" sz="3200" b="1" kern="0" spc="50" dirty="0">
              <a:solidFill>
                <a:srgbClr val="FCFCFD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Calibri"/>
              <a:cs typeface="+mn-cs"/>
            </a:endParaRPr>
          </a:p>
        </p:txBody>
      </p:sp>
      <p:pic>
        <p:nvPicPr>
          <p:cNvPr id="5" name="Picture 28" descr="logo1200t3 copy"/>
          <p:cNvPicPr>
            <a:picLocks noChangeAspect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146050" y="0"/>
            <a:ext cx="387350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706676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143000"/>
          </a:xfrm>
        </p:spPr>
        <p:txBody>
          <a:bodyPr/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EB10 </a:t>
            </a:r>
            <a:r>
              <a:rPr lang="en-US" sz="3200" b="1" dirty="0">
                <a:solidFill>
                  <a:srgbClr val="FF0000"/>
                </a:solidFill>
              </a:rPr>
              <a:t>: </a:t>
            </a:r>
            <a:r>
              <a:rPr lang="th-TH" sz="3200" b="1" dirty="0" smtClean="0">
                <a:solidFill>
                  <a:srgbClr val="FF0000"/>
                </a:solidFill>
              </a:rPr>
              <a:t>คำถามข้อที่ 2 </a:t>
            </a:r>
            <a:r>
              <a:rPr lang="en-US" sz="3200" b="1" dirty="0" smtClean="0"/>
              <a:t>“</a:t>
            </a:r>
            <a:r>
              <a:rPr lang="th-TH" sz="3200" b="1" dirty="0" smtClean="0"/>
              <a:t>หน่วยงานของท่านมีการดำเนินการตามแผนการป้องกันและปราบปรามการทุจริตต่อในปีงบประมาณ พ.ศ. 2558 หรือไม่</a:t>
            </a:r>
            <a:r>
              <a:rPr lang="en-US" sz="3200" b="1" dirty="0" smtClean="0"/>
              <a:t>”</a:t>
            </a:r>
            <a:endParaRPr lang="th-TH" sz="3200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th-TH" dirty="0" smtClean="0"/>
              <a:t>	</a:t>
            </a:r>
            <a:r>
              <a:rPr lang="th-TH" sz="2800" b="1" dirty="0" smtClean="0">
                <a:solidFill>
                  <a:srgbClr val="7030A0"/>
                </a:solidFill>
              </a:rPr>
              <a:t>หน่วยงานต้องแสดงหลักฐานเกี่ยวกับแผนงาน/โครงการ/กิจกรรมที่หน่วยงานได้ดำเนินงานด้านการป้องกันและปราบปรามการทุจริตอย่างต่อเนื่อง ในปีงบประมาณ พ.ศ. 2558 (โครงการที่หน่วยงานได้ดำเนินการแล้วเสร็จ หรือ กำลังดำเนินการอยู่)</a:t>
            </a:r>
          </a:p>
          <a:p>
            <a:pPr marL="0" indent="0">
              <a:buNone/>
            </a:pPr>
            <a:endParaRPr lang="th-TH" sz="800" b="1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cs typeface="+mj-cs"/>
              </a:rPr>
              <a:t>EB10 : </a:t>
            </a:r>
            <a:r>
              <a:rPr lang="th-TH" b="1" dirty="0" smtClean="0">
                <a:solidFill>
                  <a:srgbClr val="FF0000"/>
                </a:solidFill>
                <a:cs typeface="+mj-cs"/>
              </a:rPr>
              <a:t>คำถามข้อที่ 3 </a:t>
            </a:r>
            <a:r>
              <a:rPr lang="en-US" b="1" dirty="0" smtClean="0">
                <a:cs typeface="+mj-cs"/>
              </a:rPr>
              <a:t>“</a:t>
            </a:r>
            <a:r>
              <a:rPr lang="th-TH" b="1" dirty="0" smtClean="0">
                <a:cs typeface="+mj-cs"/>
              </a:rPr>
              <a:t>มีแผนปฏิบัติการด้านการป้องกันและปราบปรามการทุจริต ประจำปีงบประมาณ พ.ศ. 2559 หรือไม่</a:t>
            </a:r>
            <a:r>
              <a:rPr lang="en-US" b="1" dirty="0" smtClean="0">
                <a:cs typeface="+mj-cs"/>
              </a:rPr>
              <a:t>”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th-TH" sz="2800" b="1" dirty="0" smtClean="0">
                <a:solidFill>
                  <a:srgbClr val="7030A0"/>
                </a:solidFill>
              </a:rPr>
              <a:t>หน่วยงานต้องแสดงหลักฐานเกี่ยวกับแผนปฏิบัติการป้องกันและปราบปรามการทุจริตที่หน่วยงานได้จัดทำไว้ในปีงบประมาณ พ.ศ. 2559 โดยอาจเป็นแผนระยะยาวก็ได้</a:t>
            </a:r>
            <a:endParaRPr lang="th-TH" sz="2800" b="1" dirty="0">
              <a:solidFill>
                <a:srgbClr val="7030A0"/>
              </a:solidFill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0" y="-27"/>
            <a:ext cx="9144000" cy="584777"/>
          </a:xfrm>
          <a:prstGeom prst="rect">
            <a:avLst/>
          </a:prstGeom>
          <a:gradFill>
            <a:gsLst>
              <a:gs pos="0">
                <a:srgbClr val="5D417E"/>
              </a:gs>
              <a:gs pos="100000">
                <a:srgbClr val="7B58A6"/>
              </a:gs>
            </a:gsLst>
            <a:lin ang="16200000"/>
          </a:gradFill>
          <a:ln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anchorCtr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h-TH" sz="3200" b="1" kern="0" spc="50" dirty="0">
                <a:solidFill>
                  <a:srgbClr val="FCFCFD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ordia New" pitchFamily="34"/>
                <a:cs typeface="Cordia New"/>
              </a:rPr>
              <a:t>แบบ </a:t>
            </a:r>
            <a:r>
              <a:rPr lang="en-US" sz="3200" b="1" kern="0" spc="50" dirty="0">
                <a:solidFill>
                  <a:srgbClr val="FCFCFD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ordia New" pitchFamily="34"/>
                <a:cs typeface="+mn-cs"/>
              </a:rPr>
              <a:t>Evidence-Based &amp; Transparency Assessment: EBIT</a:t>
            </a:r>
            <a:endParaRPr lang="en-US" sz="3200" b="1" kern="0" spc="50" dirty="0">
              <a:solidFill>
                <a:srgbClr val="FCFCFD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Calibri"/>
              <a:cs typeface="+mn-cs"/>
            </a:endParaRPr>
          </a:p>
        </p:txBody>
      </p:sp>
      <p:pic>
        <p:nvPicPr>
          <p:cNvPr id="5" name="Picture 28" descr="logo1200t3 copy"/>
          <p:cNvPicPr>
            <a:picLocks noChangeAspect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146050" y="0"/>
            <a:ext cx="387350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577458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143000"/>
          </a:xfrm>
        </p:spPr>
        <p:txBody>
          <a:bodyPr/>
          <a:lstStyle/>
          <a:p>
            <a:pPr algn="thaiDist"/>
            <a:r>
              <a:rPr lang="en-US" sz="3600" b="1" dirty="0" smtClean="0">
                <a:solidFill>
                  <a:srgbClr val="FF0000"/>
                </a:solidFill>
              </a:rPr>
              <a:t>EB11 “</a:t>
            </a:r>
            <a:r>
              <a:rPr lang="th-TH" sz="3600" b="1" dirty="0" smtClean="0">
                <a:solidFill>
                  <a:srgbClr val="FF0000"/>
                </a:solidFill>
              </a:rPr>
              <a:t>หน่วยงานของท่านมีการรวมกลุ่มของเจ้าหน้าที่ในหน่วยงานเพื่อการบริหารงานที่โปร่งใสอย่างไร</a:t>
            </a:r>
            <a:r>
              <a:rPr lang="en-US" sz="3600" b="1" dirty="0" smtClean="0">
                <a:solidFill>
                  <a:srgbClr val="FF0000"/>
                </a:solidFill>
              </a:rPr>
              <a:t>”</a:t>
            </a:r>
            <a:endParaRPr lang="th-TH" sz="3600" b="1" dirty="0">
              <a:solidFill>
                <a:srgbClr val="FF0000"/>
              </a:solidFill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1961456"/>
            <a:ext cx="8229600" cy="4896544"/>
          </a:xfrm>
        </p:spPr>
        <p:txBody>
          <a:bodyPr/>
          <a:lstStyle/>
          <a:p>
            <a:pPr marL="0" indent="0">
              <a:buNone/>
            </a:pPr>
            <a:r>
              <a:rPr lang="th-TH" b="1" u="sng" dirty="0" smtClean="0">
                <a:solidFill>
                  <a:srgbClr val="00B050"/>
                </a:solidFill>
              </a:rPr>
              <a:t>วัตถุประสงค์ของคำถาม</a:t>
            </a:r>
          </a:p>
          <a:p>
            <a:pPr marL="0" indent="0">
              <a:buNone/>
            </a:pPr>
            <a:r>
              <a:rPr lang="th-TH" dirty="0"/>
              <a:t>	</a:t>
            </a:r>
            <a:r>
              <a:rPr lang="th-TH" sz="2800" b="1" dirty="0" smtClean="0"/>
              <a:t>เพื่อส่งเสริมให้เจ้าหน้าที่ภายในหน่วยงานภาครัฐมีการรวมกลุ่มดำเนินกิจกรรมป้องกันการทุจริตภายในองค์กร</a:t>
            </a:r>
          </a:p>
          <a:p>
            <a:pPr marL="0" indent="0">
              <a:buNone/>
            </a:pPr>
            <a:r>
              <a:rPr lang="th-TH" b="1" u="sng" dirty="0" smtClean="0">
                <a:solidFill>
                  <a:srgbClr val="00B050"/>
                </a:solidFill>
              </a:rPr>
              <a:t>คำอธิบาย</a:t>
            </a:r>
          </a:p>
          <a:p>
            <a:pPr marL="0" indent="0" algn="thaiDist">
              <a:buNone/>
            </a:pPr>
            <a:r>
              <a:rPr lang="th-TH" dirty="0"/>
              <a:t>	</a:t>
            </a:r>
            <a:r>
              <a:rPr lang="th-TH" sz="2800" b="1" dirty="0" smtClean="0"/>
              <a:t>การรวมกลุ่มของเจ้าหน้าที่ภายในหน่วยงานสะท้อนถึงความริเริ่มในการเสริมสร้างคุณธรรม ความซื่อสัตย์สุจริต และพัฒนาความโปร่งใสในการปฏิบัติงานในหน้าที่ ผ่านกระบวนการจัดโครงการ/กิจกรรมหรือการฝึกอบรมรูปแบบต่างๆ ซึ่งจะส่งผลให้การให้บริการประชาชนหรือการปฏิบัติงานตามหน้าที่ของเจ้าหน้าที่ในหน่วยงานเป็นไปด้วยความซื่อสัตย์สุจริต มีความโปร่งใสและเป็นธรรมมากยิ่งขึ้น</a:t>
            </a:r>
            <a:endParaRPr lang="th-TH" sz="2800" b="1" dirty="0"/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0" y="-27"/>
            <a:ext cx="9144000" cy="584777"/>
          </a:xfrm>
          <a:prstGeom prst="rect">
            <a:avLst/>
          </a:prstGeom>
          <a:gradFill>
            <a:gsLst>
              <a:gs pos="0">
                <a:srgbClr val="5D417E"/>
              </a:gs>
              <a:gs pos="100000">
                <a:srgbClr val="7B58A6"/>
              </a:gs>
            </a:gsLst>
            <a:lin ang="16200000"/>
          </a:gradFill>
          <a:ln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anchorCtr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h-TH" sz="3200" b="1" kern="0" spc="50" dirty="0">
                <a:solidFill>
                  <a:srgbClr val="FCFCFD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ordia New" pitchFamily="34"/>
                <a:cs typeface="Cordia New"/>
              </a:rPr>
              <a:t>แบบ </a:t>
            </a:r>
            <a:r>
              <a:rPr lang="en-US" sz="3200" b="1" kern="0" spc="50" dirty="0">
                <a:solidFill>
                  <a:srgbClr val="FCFCFD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ordia New" pitchFamily="34"/>
                <a:cs typeface="+mn-cs"/>
              </a:rPr>
              <a:t>Evidence-Based &amp; Transparency Assessment: EBIT</a:t>
            </a:r>
            <a:endParaRPr lang="en-US" sz="3200" b="1" kern="0" spc="50" dirty="0">
              <a:solidFill>
                <a:srgbClr val="FCFCFD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Calibri"/>
              <a:cs typeface="+mn-cs"/>
            </a:endParaRPr>
          </a:p>
        </p:txBody>
      </p:sp>
      <p:pic>
        <p:nvPicPr>
          <p:cNvPr id="5" name="Picture 28" descr="logo1200t3 copy"/>
          <p:cNvPicPr>
            <a:picLocks noChangeAspect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146050" y="0"/>
            <a:ext cx="387350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183627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143000"/>
          </a:xfrm>
        </p:spPr>
        <p:txBody>
          <a:bodyPr/>
          <a:lstStyle/>
          <a:p>
            <a:pPr algn="thaiDist"/>
            <a:r>
              <a:rPr lang="en-US" sz="3200" b="1" dirty="0" smtClean="0">
                <a:solidFill>
                  <a:srgbClr val="FF0000"/>
                </a:solidFill>
              </a:rPr>
              <a:t>EB11 </a:t>
            </a:r>
            <a:r>
              <a:rPr lang="en-US" sz="3200" b="1" dirty="0">
                <a:solidFill>
                  <a:srgbClr val="FF0000"/>
                </a:solidFill>
              </a:rPr>
              <a:t>: </a:t>
            </a:r>
            <a:r>
              <a:rPr lang="th-TH" sz="3200" b="1" dirty="0" smtClean="0">
                <a:solidFill>
                  <a:srgbClr val="FF0000"/>
                </a:solidFill>
              </a:rPr>
              <a:t>คำถามข้อที่ 1</a:t>
            </a:r>
            <a:r>
              <a:rPr lang="th-TH" sz="3200" b="1" dirty="0" smtClean="0"/>
              <a:t> </a:t>
            </a:r>
            <a:r>
              <a:rPr lang="en-US" sz="3200" b="1" dirty="0" smtClean="0"/>
              <a:t>“</a:t>
            </a:r>
            <a:r>
              <a:rPr lang="th-TH" sz="3200" b="1" dirty="0" smtClean="0"/>
              <a:t>มีการรวมกลุ่มของเจ้าหน้าที่ในหน่วยงานเพื่อการบริหารงานที่โปร่งใสหรือไม่</a:t>
            </a:r>
            <a:r>
              <a:rPr lang="en-US" sz="3200" b="1" dirty="0" smtClean="0"/>
              <a:t>”</a:t>
            </a:r>
            <a:endParaRPr lang="th-TH" sz="3200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845024"/>
          </a:xfrm>
        </p:spPr>
        <p:txBody>
          <a:bodyPr/>
          <a:lstStyle/>
          <a:p>
            <a:pPr marL="0" indent="0" algn="thaiDist">
              <a:buNone/>
            </a:pPr>
            <a:r>
              <a:rPr lang="en-US" dirty="0" smtClean="0">
                <a:solidFill>
                  <a:srgbClr val="7030A0"/>
                </a:solidFill>
              </a:rPr>
              <a:t>	</a:t>
            </a:r>
            <a:r>
              <a:rPr lang="th-TH" sz="3000" b="1" dirty="0" smtClean="0">
                <a:solidFill>
                  <a:srgbClr val="7030A0"/>
                </a:solidFill>
              </a:rPr>
              <a:t>หน่วยงานต้องแสดงหลักฐาน เกี่ยวกับการรวมกลุ่มของเจ้าหน้าที่ในหน่วยงานเพื่อการบริหารงานที่โปร่งใส ซึ่งอาจจะเป็นการแต่งตั้งอย่างเป็นทางการ เช่น คำสั่งแต่งตั้งคณะทำงานเพื่อการบริหารงานที่โปร่งใส หรือ เป็นการจัดตั้งกลุ่มอย่างไม่เป็นทางการ เช่น การรวมตัวกันของเจ้าหน้าที่ภายในหน่วยงานเพื่อปฏิบัติงานที่เกี่ยวกับการบริหารงานที่โปร่งใส ซึ่งทั้ง 2 รูปแบบ จะต้องมีรายชื่อคณะกรรมการกลุ่ม สมาชิกกลุ่ม วัตถุประสงค์ และระเบียบหรือแนวทางการดำเนินงานของกลุ่มที่ชัดเจน</a:t>
            </a:r>
            <a:endParaRPr lang="th-TH" sz="3000" b="1" dirty="0">
              <a:solidFill>
                <a:srgbClr val="7030A0"/>
              </a:solidFill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0" y="-27"/>
            <a:ext cx="9144000" cy="584777"/>
          </a:xfrm>
          <a:prstGeom prst="rect">
            <a:avLst/>
          </a:prstGeom>
          <a:gradFill>
            <a:gsLst>
              <a:gs pos="0">
                <a:srgbClr val="5D417E"/>
              </a:gs>
              <a:gs pos="100000">
                <a:srgbClr val="7B58A6"/>
              </a:gs>
            </a:gsLst>
            <a:lin ang="16200000"/>
          </a:gradFill>
          <a:ln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anchorCtr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h-TH" sz="3200" b="1" kern="0" spc="50" dirty="0">
                <a:solidFill>
                  <a:srgbClr val="FCFCFD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ordia New" pitchFamily="34"/>
                <a:cs typeface="Cordia New"/>
              </a:rPr>
              <a:t>แบบ </a:t>
            </a:r>
            <a:r>
              <a:rPr lang="en-US" sz="3200" b="1" kern="0" spc="50" dirty="0">
                <a:solidFill>
                  <a:srgbClr val="FCFCFD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ordia New" pitchFamily="34"/>
                <a:cs typeface="+mn-cs"/>
              </a:rPr>
              <a:t>Evidence-Based &amp; Transparency Assessment: EBIT</a:t>
            </a:r>
            <a:endParaRPr lang="en-US" sz="3200" b="1" kern="0" spc="50" dirty="0">
              <a:solidFill>
                <a:srgbClr val="FCFCFD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Calibri"/>
              <a:cs typeface="+mn-cs"/>
            </a:endParaRPr>
          </a:p>
        </p:txBody>
      </p:sp>
      <p:pic>
        <p:nvPicPr>
          <p:cNvPr id="5" name="Picture 28" descr="logo1200t3 copy"/>
          <p:cNvPicPr>
            <a:picLocks noChangeAspect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146050" y="0"/>
            <a:ext cx="387350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122394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39725" y="1340768"/>
            <a:ext cx="8229600" cy="1935088"/>
          </a:xfrm>
        </p:spPr>
        <p:txBody>
          <a:bodyPr/>
          <a:lstStyle/>
          <a:p>
            <a:pPr algn="l"/>
            <a:r>
              <a:rPr lang="en-US" sz="3600" b="1" dirty="0">
                <a:solidFill>
                  <a:srgbClr val="FF0000"/>
                </a:solidFill>
              </a:rPr>
              <a:t>EB11 : </a:t>
            </a:r>
            <a:r>
              <a:rPr lang="th-TH" sz="3600" b="1" dirty="0" smtClean="0">
                <a:solidFill>
                  <a:srgbClr val="FF0000"/>
                </a:solidFill>
              </a:rPr>
              <a:t>คำถามข้อที่ 2 </a:t>
            </a:r>
            <a:r>
              <a:rPr lang="en-US" sz="3600" b="1" dirty="0" smtClean="0"/>
              <a:t>“</a:t>
            </a:r>
            <a:r>
              <a:rPr lang="th-TH" sz="3600" b="1" dirty="0" smtClean="0"/>
              <a:t>กรณีที่มีการรวมกลุ่มของเจ้าหน้าที่เพื่อการบริหารงานที่โปร่งใส กลุ่มดังกล่าวมีกิจกรรมที่แสดงถึงความพยายามที่จะปรับปรุงการบริหารงานของหน่วยงานให้มีความโปร่งใสยิ่งขึ้นหรือไม่</a:t>
            </a:r>
            <a:r>
              <a:rPr lang="en-US" sz="3600" b="1" dirty="0" smtClean="0"/>
              <a:t>”</a:t>
            </a:r>
            <a:br>
              <a:rPr lang="en-US" sz="3600" b="1" dirty="0" smtClean="0"/>
            </a:br>
            <a:endParaRPr lang="th-TH" sz="3600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3501008"/>
            <a:ext cx="8229600" cy="233285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	</a:t>
            </a:r>
            <a:r>
              <a:rPr lang="th-TH" sz="3000" b="1" dirty="0" smtClean="0">
                <a:solidFill>
                  <a:srgbClr val="7030A0"/>
                </a:solidFill>
              </a:rPr>
              <a:t>การรวมกลุ่มตามข้อคำถามที่ 1 นั้น จะต้องมีกิจกรรม/โครงการที่แสดงให้เห็นถึงความพยายามที่จะปรับปรุงการบริหารงานของหน่วยงานให้มีความโปร่งใสยิ่งขึ้น ซึ่งหน่วยงานต้องแสดงหลักฐานในรูปแบบของรายงานผลการดำเนินงานของกลุ่มและภาพถ่ายกิจกรรมกลุ่ม(ถ้ามี)</a:t>
            </a:r>
            <a:endParaRPr lang="th-TH" sz="3000" b="1" dirty="0">
              <a:solidFill>
                <a:srgbClr val="7030A0"/>
              </a:solidFill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0" y="-27"/>
            <a:ext cx="9144000" cy="584777"/>
          </a:xfrm>
          <a:prstGeom prst="rect">
            <a:avLst/>
          </a:prstGeom>
          <a:gradFill>
            <a:gsLst>
              <a:gs pos="0">
                <a:srgbClr val="5D417E"/>
              </a:gs>
              <a:gs pos="100000">
                <a:srgbClr val="7B58A6"/>
              </a:gs>
            </a:gsLst>
            <a:lin ang="16200000"/>
          </a:gradFill>
          <a:ln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anchorCtr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h-TH" sz="3200" b="1" kern="0" spc="50" dirty="0">
                <a:solidFill>
                  <a:srgbClr val="FCFCFD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ordia New" pitchFamily="34"/>
                <a:cs typeface="Cordia New"/>
              </a:rPr>
              <a:t>แบบ </a:t>
            </a:r>
            <a:r>
              <a:rPr lang="en-US" sz="3200" b="1" kern="0" spc="50" dirty="0">
                <a:solidFill>
                  <a:srgbClr val="FCFCFD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ordia New" pitchFamily="34"/>
                <a:cs typeface="+mn-cs"/>
              </a:rPr>
              <a:t>Evidence-Based &amp; Transparency Assessment: EBIT</a:t>
            </a:r>
            <a:endParaRPr lang="en-US" sz="3200" b="1" kern="0" spc="50" dirty="0">
              <a:solidFill>
                <a:srgbClr val="FCFCFD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Calibri"/>
              <a:cs typeface="+mn-cs"/>
            </a:endParaRPr>
          </a:p>
        </p:txBody>
      </p:sp>
      <p:pic>
        <p:nvPicPr>
          <p:cNvPr id="5" name="Picture 28" descr="logo1200t3 copy"/>
          <p:cNvPicPr>
            <a:picLocks noChangeAspect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146050" y="0"/>
            <a:ext cx="387350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698846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6"/>
          <p:cNvSpPr>
            <a:spLocks noChangeArrowheads="1"/>
          </p:cNvSpPr>
          <p:nvPr/>
        </p:nvSpPr>
        <p:spPr bwMode="auto">
          <a:xfrm>
            <a:off x="2884488" y="5926138"/>
            <a:ext cx="60452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80000"/>
              </a:lnSpc>
            </a:pPr>
            <a:r>
              <a:rPr lang="th-TH" b="1">
                <a:solidFill>
                  <a:srgbClr val="0000CC"/>
                </a:solidFill>
                <a:latin typeface="TH SarabunPSK" pitchFamily="34" charset="-34"/>
                <a:cs typeface="Tahoma" pitchFamily="34" charset="0"/>
              </a:rPr>
              <a:t>               </a:t>
            </a:r>
          </a:p>
        </p:txBody>
      </p:sp>
      <p:pic>
        <p:nvPicPr>
          <p:cNvPr id="44035" name="Picture 5" descr="logo1200t3 copy"/>
          <p:cNvPicPr>
            <a:picLocks noChangeAspect="1" noChangeArrowheads="1"/>
          </p:cNvPicPr>
          <p:nvPr/>
        </p:nvPicPr>
        <p:blipFill>
          <a:blip r:embed="rId3">
            <a:lum bright="10000"/>
          </a:blip>
          <a:srcRect/>
          <a:stretch>
            <a:fillRect/>
          </a:stretch>
        </p:blipFill>
        <p:spPr bwMode="auto">
          <a:xfrm>
            <a:off x="71438" y="71438"/>
            <a:ext cx="714375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28625" y="71438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z="3200" b="1" dirty="0" smtClean="0">
                <a:solidFill>
                  <a:srgbClr val="4105EB"/>
                </a:solidFill>
                <a:latin typeface="TH SarabunIT๙" pitchFamily="34" charset="-34"/>
                <a:cs typeface="TH SarabunIT๙" pitchFamily="34" charset="-34"/>
              </a:rPr>
              <a:t>ปฏิทินการประเมินคุณธรรมและความโปร่งใสในการดำเนินงานของหน่วยงานภาครัฐ </a:t>
            </a:r>
            <a:r>
              <a:rPr lang="en-US" sz="3200" b="1" dirty="0" smtClean="0">
                <a:solidFill>
                  <a:srgbClr val="4105EB"/>
                </a:solidFill>
                <a:latin typeface="TH SarabunIT๙" pitchFamily="34" charset="-34"/>
                <a:cs typeface="TH SarabunIT๙" pitchFamily="34" charset="-34"/>
              </a:rPr>
              <a:t>(integrity and Transparency Assessment: ITA) </a:t>
            </a:r>
            <a:r>
              <a:rPr sz="3200" b="1" dirty="0" smtClean="0">
                <a:solidFill>
                  <a:srgbClr val="4105EB"/>
                </a:solidFill>
                <a:latin typeface="TH SarabunIT๙" pitchFamily="34" charset="-34"/>
                <a:cs typeface="TH SarabunIT๙" pitchFamily="34" charset="-34"/>
              </a:rPr>
              <a:t/>
            </a:r>
            <a:br>
              <a:rPr sz="3200" b="1" dirty="0" smtClean="0">
                <a:solidFill>
                  <a:srgbClr val="4105EB"/>
                </a:solidFill>
                <a:latin typeface="TH SarabunIT๙" pitchFamily="34" charset="-34"/>
                <a:cs typeface="TH SarabunIT๙" pitchFamily="34" charset="-34"/>
              </a:rPr>
            </a:br>
            <a:r>
              <a:rPr sz="3200" b="1" dirty="0" smtClean="0">
                <a:solidFill>
                  <a:srgbClr val="4105EB"/>
                </a:solidFill>
                <a:latin typeface="TH SarabunIT๙" pitchFamily="34" charset="-34"/>
                <a:cs typeface="TH SarabunIT๙" pitchFamily="34" charset="-34"/>
              </a:rPr>
              <a:t>ประจำปีงบประมาณ พ.ศ. 2558  </a:t>
            </a:r>
            <a:endParaRPr sz="3200" b="1" dirty="0">
              <a:solidFill>
                <a:srgbClr val="4105EB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44037" name="Slide Number Placeholder 13"/>
          <p:cNvSpPr>
            <a:spLocks noGrp="1"/>
          </p:cNvSpPr>
          <p:nvPr>
            <p:ph type="sldNum" sz="quarter" idx="12"/>
          </p:nvPr>
        </p:nvSpPr>
        <p:spPr bwMode="auto">
          <a:xfrm>
            <a:off x="6786563" y="6492875"/>
            <a:ext cx="2133600" cy="365125"/>
          </a:xfrm>
          <a:noFill/>
          <a:ln>
            <a:miter lim="800000"/>
            <a:headEnd/>
            <a:tailEnd/>
          </a:ln>
        </p:spPr>
        <p:txBody>
          <a:bodyPr numCol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B7710E2-0839-42A6-B9F4-95F65CD34579}" type="slidenum">
              <a:rPr lang="en-US" smtClean="0">
                <a:latin typeface="Calibri" pitchFamily="34" charset="0"/>
                <a:cs typeface="Cordia New" pitchFamily="34" charset="-34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96</a:t>
            </a:fld>
            <a:endParaRPr smtClean="0">
              <a:latin typeface="Calibri" pitchFamily="34" charset="0"/>
              <a:cs typeface="Cordia New" pitchFamily="34" charset="-34"/>
            </a:endParaRPr>
          </a:p>
        </p:txBody>
      </p:sp>
      <p:graphicFrame>
        <p:nvGraphicFramePr>
          <p:cNvPr id="10" name="ตาราง 9"/>
          <p:cNvGraphicFramePr>
            <a:graphicFrameLocks noGrp="1"/>
          </p:cNvGraphicFramePr>
          <p:nvPr/>
        </p:nvGraphicFramePr>
        <p:xfrm>
          <a:off x="539750" y="1341438"/>
          <a:ext cx="8136904" cy="5275351"/>
        </p:xfrm>
        <a:graphic>
          <a:graphicData uri="http://schemas.openxmlformats.org/drawingml/2006/table">
            <a:tbl>
              <a:tblPr/>
              <a:tblGrid>
                <a:gridCol w="3279434"/>
                <a:gridCol w="4857470"/>
              </a:tblGrid>
              <a:tr h="3680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H SarabunIT๙"/>
                        </a:rPr>
                        <a:t>เดือน / ปี</a:t>
                      </a:r>
                      <a:endParaRPr lang="en-US" sz="2000" dirty="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H SarabunIT๙"/>
                        </a:rPr>
                        <a:t>การดำเนินการ</a:t>
                      </a:r>
                      <a:endParaRPr lang="en-US" sz="200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</a:tr>
              <a:tr h="6848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H SarabunIT๙"/>
                        </a:rPr>
                        <a:t>เดือนพฤษภาคม</a:t>
                      </a:r>
                      <a:r>
                        <a:rPr lang="en-US" sz="2000" b="1">
                          <a:solidFill>
                            <a:srgbClr val="000000"/>
                          </a:solidFill>
                          <a:latin typeface="TH SarabunIT๙"/>
                          <a:ea typeface="Times New Roman"/>
                          <a:cs typeface="Cordia New"/>
                        </a:rPr>
                        <a:t> 2558</a:t>
                      </a:r>
                      <a:endParaRPr lang="en-US" sz="200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H SarabunIT๙"/>
                        </a:rPr>
                        <a:t>●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H SarabunIT๙"/>
                          <a:ea typeface="Times New Roman"/>
                          <a:cs typeface="Cordia New"/>
                        </a:rPr>
                        <a:t> </a:t>
                      </a:r>
                      <a:r>
                        <a:rPr lang="th-TH" sz="2000" dirty="0">
                          <a:solidFill>
                            <a:srgbClr val="000000"/>
                          </a:solidFill>
                          <a:latin typeface="TH SarabunIT๙"/>
                          <a:ea typeface="Times New Roman"/>
                          <a:cs typeface="Cordia New"/>
                        </a:rPr>
                        <a:t>ประชุมชี้แจงระบบการประเมินคุณธรรมและความโปร่งใสฯ ให้กับหน่วยงานที่เข้ารับการประเมินฯ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H SarabunIT๙"/>
                          <a:ea typeface="Times New Roman"/>
                          <a:cs typeface="Cordia New"/>
                        </a:rPr>
                        <a:t> </a:t>
                      </a:r>
                      <a:endParaRPr lang="en-US" sz="2000" dirty="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6848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H SarabunIT๙"/>
                        </a:rPr>
                        <a:t>เดือนมิถุนายน </a:t>
                      </a:r>
                      <a:r>
                        <a:rPr lang="en-US" sz="2000" b="1">
                          <a:solidFill>
                            <a:srgbClr val="000000"/>
                          </a:solidFill>
                          <a:latin typeface="TH SarabunIT๙"/>
                          <a:ea typeface="Times New Roman"/>
                          <a:cs typeface="Cordia New"/>
                        </a:rPr>
                        <a:t>2558</a:t>
                      </a:r>
                      <a:endParaRPr lang="en-US" sz="200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H SarabunIT๙"/>
                        </a:rPr>
                        <a:t>●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H SarabunIT๙"/>
                          <a:ea typeface="Times New Roman"/>
                          <a:cs typeface="Cordia New"/>
                        </a:rPr>
                        <a:t> </a:t>
                      </a:r>
                      <a:r>
                        <a:rPr lang="th-TH" sz="2000" dirty="0">
                          <a:solidFill>
                            <a:srgbClr val="000000"/>
                          </a:solidFill>
                          <a:latin typeface="TH SarabunIT๙"/>
                          <a:ea typeface="Times New Roman"/>
                          <a:cs typeface="Cordia New"/>
                        </a:rPr>
                        <a:t>หน่วยงานที่เข้ารับการประเมินฯ จัดส่งข้อมูลบุคลากรภายในหน่วยงาน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H SarabunIT๙"/>
                          <a:ea typeface="Times New Roman"/>
                          <a:cs typeface="Cordia New"/>
                        </a:rPr>
                        <a:t>,</a:t>
                      </a:r>
                      <a:r>
                        <a:rPr lang="th-TH" sz="2000" dirty="0">
                          <a:solidFill>
                            <a:srgbClr val="000000"/>
                          </a:solidFill>
                          <a:latin typeface="TH SarabunIT๙"/>
                          <a:ea typeface="Times New Roman"/>
                          <a:cs typeface="Cordia New"/>
                        </a:rPr>
                        <a:t> ข้อมูลผู้มีส่วนได้เสีย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H SarabunIT๙"/>
                          <a:ea typeface="Times New Roman"/>
                          <a:cs typeface="Cordia New"/>
                        </a:rPr>
                        <a:t> </a:t>
                      </a:r>
                      <a:endParaRPr lang="en-US" sz="2000" dirty="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34240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H SarabunIT๙"/>
                        </a:rPr>
                        <a:t>เดือนมิถุนายน ถึง เดือนกรกฎาคม 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TH SarabunIT๙"/>
                          <a:ea typeface="Times New Roman"/>
                          <a:cs typeface="Cordia New"/>
                        </a:rPr>
                        <a:t>2558</a:t>
                      </a:r>
                      <a:endParaRPr lang="en-US" sz="2000" dirty="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H SarabunIT๙"/>
                        </a:rPr>
                        <a:t>●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H SarabunIT๙"/>
                          <a:ea typeface="Times New Roman"/>
                          <a:cs typeface="Cordia New"/>
                        </a:rPr>
                        <a:t> </a:t>
                      </a:r>
                      <a:r>
                        <a:rPr lang="th-TH" sz="2000" dirty="0">
                          <a:solidFill>
                            <a:srgbClr val="000000"/>
                          </a:solidFill>
                          <a:latin typeface="TH SarabunIT๙"/>
                          <a:ea typeface="Times New Roman"/>
                          <a:cs typeface="Cordia New"/>
                        </a:rPr>
                        <a:t>สัมภาษณ์หรือจัดส่งแบบประเมินการรับรู้สำหรับเจ้าหน้าที่ภายในหน่วยงาน 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H SarabunIT๙"/>
                          <a:ea typeface="Times New Roman"/>
                          <a:cs typeface="Cordia New"/>
                        </a:rPr>
                        <a:t>(</a:t>
                      </a:r>
                      <a:r>
                        <a:rPr lang="th-TH" sz="2000" dirty="0">
                          <a:solidFill>
                            <a:srgbClr val="000000"/>
                          </a:solidFill>
                          <a:latin typeface="TH SarabunIT๙"/>
                          <a:ea typeface="Times New Roman"/>
                          <a:cs typeface="Cordia New"/>
                        </a:rPr>
                        <a:t>แบบประเมิน 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H SarabunIT๙"/>
                          <a:ea typeface="Times New Roman"/>
                          <a:cs typeface="Cordia New"/>
                        </a:rPr>
                        <a:t>Internal) </a:t>
                      </a:r>
                      <a:r>
                        <a:rPr lang="th-TH" sz="2000" dirty="0">
                          <a:solidFill>
                            <a:srgbClr val="000000"/>
                          </a:solidFill>
                          <a:latin typeface="TH SarabunIT๙"/>
                          <a:ea typeface="Times New Roman"/>
                          <a:cs typeface="Cordia New"/>
                        </a:rPr>
                        <a:t>ไปยังบุคลากรภายในหน่วยงานที่เข้ารับการประเมินฯ 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H SarabunIT๙"/>
                          <a:ea typeface="Times New Roman"/>
                          <a:cs typeface="Cordia New"/>
                        </a:rPr>
                        <a:t>(</a:t>
                      </a:r>
                      <a:r>
                        <a:rPr lang="th-TH" sz="2000" dirty="0">
                          <a:solidFill>
                            <a:srgbClr val="000000"/>
                          </a:solidFill>
                          <a:latin typeface="TH SarabunIT๙"/>
                          <a:ea typeface="Times New Roman"/>
                          <a:cs typeface="Cordia New"/>
                        </a:rPr>
                        <a:t>โดยสำนักงาน ป.ป.ช. จ้างผู้รับจ้างดำเนินการจัดเก็บข้อมูลตามแบบประเมินฯ ณ สถานที่ตั้งของหน่วยงานที่เข้ารับการประเมินฯ)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H SarabunIT๙"/>
                          <a:ea typeface="Times New Roman"/>
                          <a:cs typeface="Cordia New"/>
                        </a:rPr>
                        <a:t/>
                      </a:r>
                      <a:br>
                        <a:rPr lang="en-US" sz="2000" dirty="0">
                          <a:solidFill>
                            <a:srgbClr val="000000"/>
                          </a:solidFill>
                          <a:latin typeface="TH SarabunIT๙"/>
                          <a:ea typeface="Times New Roman"/>
                          <a:cs typeface="Cordia New"/>
                        </a:rPr>
                      </a:br>
                      <a:r>
                        <a:rPr lang="en-US" sz="2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H SarabunIT๙"/>
                        </a:rPr>
                        <a:t>●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H SarabunIT๙"/>
                          <a:ea typeface="Times New Roman"/>
                          <a:cs typeface="Cordia New"/>
                        </a:rPr>
                        <a:t> </a:t>
                      </a:r>
                      <a:r>
                        <a:rPr lang="th-TH" sz="2000" dirty="0">
                          <a:solidFill>
                            <a:srgbClr val="000000"/>
                          </a:solidFill>
                          <a:latin typeface="TH SarabunIT๙"/>
                          <a:ea typeface="Times New Roman"/>
                          <a:cs typeface="Cordia New"/>
                        </a:rPr>
                        <a:t>สัมภาษณ์หรือจัดส่งแบบประเมินการรับรู้สำหรับผู้มีส่วนได้ส่วนเสีย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H SarabunIT๙"/>
                          <a:ea typeface="Times New Roman"/>
                          <a:cs typeface="Cordia New"/>
                        </a:rPr>
                        <a:t> </a:t>
                      </a:r>
                      <a:br>
                        <a:rPr lang="en-US" sz="2000" dirty="0">
                          <a:solidFill>
                            <a:srgbClr val="000000"/>
                          </a:solidFill>
                          <a:latin typeface="TH SarabunIT๙"/>
                          <a:ea typeface="Times New Roman"/>
                          <a:cs typeface="Cordia New"/>
                        </a:rPr>
                      </a:br>
                      <a:r>
                        <a:rPr lang="en-US" sz="2000" dirty="0">
                          <a:solidFill>
                            <a:srgbClr val="000000"/>
                          </a:solidFill>
                          <a:latin typeface="TH SarabunIT๙"/>
                          <a:ea typeface="Times New Roman"/>
                          <a:cs typeface="Cordia New"/>
                        </a:rPr>
                        <a:t>(</a:t>
                      </a:r>
                      <a:r>
                        <a:rPr lang="th-TH" sz="2000" dirty="0">
                          <a:solidFill>
                            <a:srgbClr val="000000"/>
                          </a:solidFill>
                          <a:latin typeface="TH SarabunIT๙"/>
                          <a:ea typeface="Times New Roman"/>
                          <a:cs typeface="Cordia New"/>
                        </a:rPr>
                        <a:t>แบบประเมิน 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H SarabunIT๙"/>
                          <a:ea typeface="Times New Roman"/>
                          <a:cs typeface="Cordia New"/>
                        </a:rPr>
                        <a:t>External) </a:t>
                      </a:r>
                      <a:r>
                        <a:rPr lang="th-TH" sz="2000" dirty="0">
                          <a:solidFill>
                            <a:srgbClr val="000000"/>
                          </a:solidFill>
                          <a:latin typeface="TH SarabunIT๙"/>
                          <a:ea typeface="Times New Roman"/>
                          <a:cs typeface="Cordia New"/>
                        </a:rPr>
                        <a:t>ไปยังผู้มีส่วนได้เสียของหน่วยงานที่เข้ารับการประเมินฯ 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H SarabunIT๙"/>
                          <a:ea typeface="Times New Roman"/>
                          <a:cs typeface="Cordia New"/>
                        </a:rPr>
                        <a:t>(</a:t>
                      </a:r>
                      <a:r>
                        <a:rPr lang="th-TH" sz="2000" dirty="0">
                          <a:solidFill>
                            <a:srgbClr val="000000"/>
                          </a:solidFill>
                          <a:latin typeface="TH SarabunIT๙"/>
                          <a:ea typeface="Times New Roman"/>
                          <a:cs typeface="Cordia New"/>
                        </a:rPr>
                        <a:t>โดยสำนักงาน ป.ป.ช. จ้างผู้รับจ้างดำเนินการจัดเก็บข้อมูลตามแบบประเมินฯ ณ สถานที่ตั้งของหน่วยงานที่เข้ารับการประเมินฯ หรือที่อยู่ของผู้มีส่วนได้เสีย)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H SarabunIT๙"/>
                          <a:ea typeface="Times New Roman"/>
                          <a:cs typeface="Cordia New"/>
                        </a:rPr>
                        <a:t> </a:t>
                      </a:r>
                      <a:endParaRPr lang="en-US" sz="2000" dirty="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6"/>
          <p:cNvSpPr>
            <a:spLocks noChangeArrowheads="1"/>
          </p:cNvSpPr>
          <p:nvPr/>
        </p:nvSpPr>
        <p:spPr bwMode="auto">
          <a:xfrm>
            <a:off x="2884488" y="5926138"/>
            <a:ext cx="60452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80000"/>
              </a:lnSpc>
            </a:pPr>
            <a:r>
              <a:rPr lang="th-TH" b="1">
                <a:solidFill>
                  <a:srgbClr val="0000CC"/>
                </a:solidFill>
                <a:latin typeface="TH SarabunPSK" pitchFamily="34" charset="-34"/>
                <a:cs typeface="Tahoma" pitchFamily="34" charset="0"/>
              </a:rPr>
              <a:t>               </a:t>
            </a:r>
          </a:p>
        </p:txBody>
      </p:sp>
      <p:pic>
        <p:nvPicPr>
          <p:cNvPr id="45059" name="Picture 5" descr="logo1200t3 copy"/>
          <p:cNvPicPr>
            <a:picLocks noChangeAspect="1" noChangeArrowheads="1"/>
          </p:cNvPicPr>
          <p:nvPr/>
        </p:nvPicPr>
        <p:blipFill>
          <a:blip r:embed="rId3">
            <a:lum bright="10000"/>
          </a:blip>
          <a:srcRect/>
          <a:stretch>
            <a:fillRect/>
          </a:stretch>
        </p:blipFill>
        <p:spPr bwMode="auto">
          <a:xfrm>
            <a:off x="71438" y="71438"/>
            <a:ext cx="714375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28625" y="142875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z="3200" b="1" dirty="0" smtClean="0">
                <a:solidFill>
                  <a:srgbClr val="4105EB"/>
                </a:solidFill>
                <a:latin typeface="TH SarabunIT๙" pitchFamily="34" charset="-34"/>
                <a:cs typeface="TH SarabunIT๙" pitchFamily="34" charset="-34"/>
              </a:rPr>
              <a:t>ปฏิทินการประเมินคุณธรรมและความโปร่งใสในการดำเนินงานของหน่วยงานภาครัฐ </a:t>
            </a:r>
            <a:r>
              <a:rPr lang="en-US" sz="3200" b="1" dirty="0" smtClean="0">
                <a:solidFill>
                  <a:srgbClr val="4105EB"/>
                </a:solidFill>
                <a:latin typeface="TH SarabunIT๙" pitchFamily="34" charset="-34"/>
                <a:cs typeface="TH SarabunIT๙" pitchFamily="34" charset="-34"/>
              </a:rPr>
              <a:t>(integrity and Transparency Assessment: ITA) </a:t>
            </a:r>
            <a:r>
              <a:rPr sz="3200" b="1" dirty="0" smtClean="0">
                <a:solidFill>
                  <a:srgbClr val="4105EB"/>
                </a:solidFill>
                <a:latin typeface="TH SarabunIT๙" pitchFamily="34" charset="-34"/>
                <a:cs typeface="TH SarabunIT๙" pitchFamily="34" charset="-34"/>
              </a:rPr>
              <a:t/>
            </a:r>
            <a:br>
              <a:rPr sz="3200" b="1" dirty="0" smtClean="0">
                <a:solidFill>
                  <a:srgbClr val="4105EB"/>
                </a:solidFill>
                <a:latin typeface="TH SarabunIT๙" pitchFamily="34" charset="-34"/>
                <a:cs typeface="TH SarabunIT๙" pitchFamily="34" charset="-34"/>
              </a:rPr>
            </a:br>
            <a:r>
              <a:rPr sz="3200" b="1" dirty="0" smtClean="0">
                <a:solidFill>
                  <a:srgbClr val="4105EB"/>
                </a:solidFill>
                <a:latin typeface="TH SarabunIT๙" pitchFamily="34" charset="-34"/>
                <a:cs typeface="TH SarabunIT๙" pitchFamily="34" charset="-34"/>
              </a:rPr>
              <a:t>ประจำปีงบประมาณ พ.ศ. 2558 (ต่อ)</a:t>
            </a:r>
            <a:endParaRPr sz="3200" b="1" dirty="0">
              <a:solidFill>
                <a:srgbClr val="4105EB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45061" name="Slide Number Placeholder 13"/>
          <p:cNvSpPr>
            <a:spLocks noGrp="1"/>
          </p:cNvSpPr>
          <p:nvPr>
            <p:ph type="sldNum" sz="quarter" idx="12"/>
          </p:nvPr>
        </p:nvSpPr>
        <p:spPr bwMode="auto">
          <a:xfrm>
            <a:off x="6786563" y="6492875"/>
            <a:ext cx="2133600" cy="365125"/>
          </a:xfrm>
          <a:noFill/>
          <a:ln>
            <a:miter lim="800000"/>
            <a:headEnd/>
            <a:tailEnd/>
          </a:ln>
        </p:spPr>
        <p:txBody>
          <a:bodyPr numCol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C30F134-D062-4256-9256-51BD6C54D83E}" type="slidenum">
              <a:rPr lang="en-US" smtClean="0">
                <a:latin typeface="Calibri" pitchFamily="34" charset="0"/>
                <a:cs typeface="Cordia New" pitchFamily="34" charset="-34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97</a:t>
            </a:fld>
            <a:endParaRPr smtClean="0">
              <a:latin typeface="Calibri" pitchFamily="34" charset="0"/>
              <a:cs typeface="Cordia New" pitchFamily="34" charset="-34"/>
            </a:endParaRPr>
          </a:p>
        </p:txBody>
      </p:sp>
      <p:graphicFrame>
        <p:nvGraphicFramePr>
          <p:cNvPr id="10" name="ตาราง 9"/>
          <p:cNvGraphicFramePr>
            <a:graphicFrameLocks noGrp="1"/>
          </p:cNvGraphicFramePr>
          <p:nvPr/>
        </p:nvGraphicFramePr>
        <p:xfrm>
          <a:off x="539750" y="1484313"/>
          <a:ext cx="8136904" cy="4968551"/>
        </p:xfrm>
        <a:graphic>
          <a:graphicData uri="http://schemas.openxmlformats.org/drawingml/2006/table">
            <a:tbl>
              <a:tblPr/>
              <a:tblGrid>
                <a:gridCol w="3279434"/>
                <a:gridCol w="4857470"/>
              </a:tblGrid>
              <a:tr h="7643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H SarabunIT๙"/>
                        </a:rPr>
                        <a:t>เดือนกรกฎาคม ถึง เดือนสิงหาคม 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H SarabunIT๙"/>
                          <a:ea typeface="Times New Roman"/>
                          <a:cs typeface="Cordia New"/>
                        </a:rPr>
                        <a:t>2558</a:t>
                      </a:r>
                      <a:endParaRPr lang="en-US" sz="1800" dirty="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H SarabunIT๙"/>
                        </a:rPr>
                        <a:t>●</a:t>
                      </a:r>
                      <a:r>
                        <a:rPr lang="en-US" sz="1800">
                          <a:solidFill>
                            <a:srgbClr val="000000"/>
                          </a:solidFill>
                          <a:latin typeface="TH SarabunIT๙"/>
                          <a:ea typeface="Times New Roman"/>
                          <a:cs typeface="Cordia New"/>
                        </a:rPr>
                        <a:t> </a:t>
                      </a:r>
                      <a:r>
                        <a:rPr lang="th-TH" sz="1800">
                          <a:solidFill>
                            <a:srgbClr val="000000"/>
                          </a:solidFill>
                          <a:latin typeface="TH SarabunIT๙"/>
                          <a:ea typeface="Times New Roman"/>
                          <a:cs typeface="Cordia New"/>
                        </a:rPr>
                        <a:t>ตรวจสอบและประเมินผลคะแนนจากแบบประเมิน </a:t>
                      </a:r>
                      <a:r>
                        <a:rPr lang="en-US" sz="1800">
                          <a:solidFill>
                            <a:srgbClr val="000000"/>
                          </a:solidFill>
                          <a:latin typeface="TH SarabunIT๙"/>
                          <a:ea typeface="Times New Roman"/>
                          <a:cs typeface="Cordia New"/>
                        </a:rPr>
                        <a:t>Internal, </a:t>
                      </a:r>
                      <a:r>
                        <a:rPr lang="th-TH" sz="1800">
                          <a:solidFill>
                            <a:srgbClr val="000000"/>
                          </a:solidFill>
                          <a:latin typeface="TH SarabunIT๙"/>
                          <a:ea typeface="Times New Roman"/>
                          <a:cs typeface="Cordia New"/>
                        </a:rPr>
                        <a:t>แบบประเมิน </a:t>
                      </a:r>
                      <a:r>
                        <a:rPr lang="en-US" sz="1800">
                          <a:solidFill>
                            <a:srgbClr val="000000"/>
                          </a:solidFill>
                          <a:latin typeface="TH SarabunIT๙"/>
                          <a:ea typeface="Times New Roman"/>
                          <a:cs typeface="Cordia New"/>
                        </a:rPr>
                        <a:t>External </a:t>
                      </a:r>
                      <a:r>
                        <a:rPr lang="th-TH" sz="1800">
                          <a:solidFill>
                            <a:srgbClr val="000000"/>
                          </a:solidFill>
                          <a:latin typeface="TH SarabunIT๙"/>
                          <a:ea typeface="Times New Roman"/>
                          <a:cs typeface="Cordia New"/>
                        </a:rPr>
                        <a:t>ของหน่วยงานที่เข้ารับการประเมินฯ</a:t>
                      </a:r>
                      <a:r>
                        <a:rPr lang="en-US" sz="1800">
                          <a:solidFill>
                            <a:srgbClr val="000000"/>
                          </a:solidFill>
                          <a:latin typeface="TH SarabunIT๙"/>
                          <a:ea typeface="Times New Roman"/>
                          <a:cs typeface="Cordia New"/>
                        </a:rPr>
                        <a:t>  </a:t>
                      </a:r>
                      <a:endParaRPr lang="en-US" sz="180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</a:tr>
              <a:tr h="11465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H SarabunIT๙"/>
                        </a:rPr>
                        <a:t>เดือนกรกฎาคม ถึง เดือนสิงหาคม 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H SarabunIT๙"/>
                          <a:ea typeface="Times New Roman"/>
                          <a:cs typeface="Cordia New"/>
                        </a:rPr>
                        <a:t>2558</a:t>
                      </a:r>
                      <a:endParaRPr lang="en-US" sz="1800" dirty="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H SarabunIT๙"/>
                        </a:rPr>
                        <a:t>●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H SarabunIT๙"/>
                          <a:ea typeface="Times New Roman"/>
                          <a:cs typeface="Cordia New"/>
                        </a:rPr>
                        <a:t> </a:t>
                      </a:r>
                      <a:r>
                        <a:rPr lang="th-TH" sz="1800" dirty="0">
                          <a:solidFill>
                            <a:srgbClr val="000000"/>
                          </a:solidFill>
                          <a:latin typeface="TH SarabunIT๙"/>
                          <a:ea typeface="Times New Roman"/>
                          <a:cs typeface="Cordia New"/>
                        </a:rPr>
                        <a:t>หน่วยงานที่เข้ารับการประเมินฯ ส่งแบบประเมินเชิงประจักษ์สำหรับหน่วยงาน พร้อมแนบเอกสารหลักฐานประกอบข้อคำถามส่งให้สำนักงาน ป.ป.ช. ตามระยะเวลาที่กำหนด</a:t>
                      </a:r>
                      <a:endParaRPr lang="en-US" sz="1800" dirty="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</a:tr>
              <a:tr h="19109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H SarabunIT๙"/>
                        </a:rPr>
                        <a:t>เดือนกรกฎาคม ถึง เดือนกันยายน 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H SarabunIT๙"/>
                          <a:ea typeface="Times New Roman"/>
                          <a:cs typeface="Cordia New"/>
                        </a:rPr>
                        <a:t>2558</a:t>
                      </a:r>
                      <a:endParaRPr lang="en-US" sz="1800" dirty="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H SarabunIT๙"/>
                        </a:rPr>
                        <a:t>●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H SarabunIT๙"/>
                          <a:ea typeface="Times New Roman"/>
                          <a:cs typeface="Cordia New"/>
                        </a:rPr>
                        <a:t> </a:t>
                      </a:r>
                      <a:r>
                        <a:rPr lang="th-TH" sz="1800" dirty="0">
                          <a:solidFill>
                            <a:srgbClr val="000000"/>
                          </a:solidFill>
                          <a:latin typeface="TH SarabunIT๙"/>
                          <a:ea typeface="Times New Roman"/>
                          <a:cs typeface="Cordia New"/>
                        </a:rPr>
                        <a:t>ตรวจสอบและประเมินผลคะแนนจากแบบประเมินเชิงประจักษ์สำหรับหน่วยงาน (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H SarabunIT๙"/>
                          <a:ea typeface="Times New Roman"/>
                          <a:cs typeface="Cordia New"/>
                        </a:rPr>
                        <a:t>Evidence-Base) </a:t>
                      </a:r>
                      <a:r>
                        <a:rPr lang="th-TH" sz="1800" dirty="0">
                          <a:solidFill>
                            <a:srgbClr val="000000"/>
                          </a:solidFill>
                          <a:latin typeface="TH SarabunIT๙"/>
                          <a:ea typeface="Times New Roman"/>
                          <a:cs typeface="Cordia New"/>
                        </a:rPr>
                        <a:t>และเอกสารหลักฐานประกอบข้อคำถาม ตามที่หน่วยงานที่เข้ารับการประเมินฯ ส่งมา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H SarabunIT๙"/>
                          <a:ea typeface="Times New Roman"/>
                          <a:cs typeface="Cordia New"/>
                        </a:rPr>
                        <a:t> </a:t>
                      </a:r>
                      <a:br>
                        <a:rPr lang="en-US" sz="1800" dirty="0">
                          <a:solidFill>
                            <a:srgbClr val="000000"/>
                          </a:solidFill>
                          <a:latin typeface="TH SarabunIT๙"/>
                          <a:ea typeface="Times New Roman"/>
                          <a:cs typeface="Cordia New"/>
                        </a:rPr>
                      </a:b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H SarabunIT๙"/>
                        </a:rPr>
                        <a:t>●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H SarabunIT๙"/>
                          <a:ea typeface="Times New Roman"/>
                          <a:cs typeface="Cordia New"/>
                        </a:rPr>
                        <a:t> </a:t>
                      </a:r>
                      <a:r>
                        <a:rPr lang="th-TH" sz="1800" dirty="0">
                          <a:solidFill>
                            <a:srgbClr val="000000"/>
                          </a:solidFill>
                          <a:latin typeface="TH SarabunIT๙"/>
                          <a:ea typeface="Times New Roman"/>
                          <a:cs typeface="Cordia New"/>
                        </a:rPr>
                        <a:t>ประมวลผลคะแนนระดับคุณธรรมและความโปร่งใสฯ จากแบบประเมิน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H SarabunIT๙"/>
                          <a:ea typeface="Times New Roman"/>
                          <a:cs typeface="Cordia New"/>
                        </a:rPr>
                        <a:t> Internal, External, Evidence-Base</a:t>
                      </a:r>
                      <a:endParaRPr lang="en-US" sz="1800" dirty="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</a:tr>
              <a:tr h="11465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H SarabunIT๙"/>
                        </a:rPr>
                        <a:t>เดือนพฤศจิกายน ถึง เดือนธันวาคม </a:t>
                      </a:r>
                      <a:r>
                        <a:rPr lang="en-US" sz="1800" b="1">
                          <a:solidFill>
                            <a:srgbClr val="000000"/>
                          </a:solidFill>
                          <a:latin typeface="TH SarabunIT๙"/>
                          <a:ea typeface="Times New Roman"/>
                          <a:cs typeface="Cordia New"/>
                        </a:rPr>
                        <a:t>2558</a:t>
                      </a:r>
                      <a:endParaRPr lang="en-US" sz="180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H SarabunIT๙"/>
                        </a:rPr>
                        <a:t>●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H SarabunIT๙"/>
                          <a:ea typeface="Times New Roman"/>
                          <a:cs typeface="Cordia New"/>
                        </a:rPr>
                        <a:t> </a:t>
                      </a:r>
                      <a:r>
                        <a:rPr lang="th-TH" sz="1800" dirty="0">
                          <a:solidFill>
                            <a:srgbClr val="000000"/>
                          </a:solidFill>
                          <a:latin typeface="TH SarabunIT๙"/>
                          <a:ea typeface="Times New Roman"/>
                          <a:cs typeface="Cordia New"/>
                        </a:rPr>
                        <a:t>จัดส่งผลการประเมินคุณธรรมและความโปร่งใสฯ </a:t>
                      </a:r>
                      <a:r>
                        <a:rPr lang="th-TH" sz="1800" u="sng" dirty="0">
                          <a:solidFill>
                            <a:srgbClr val="000000"/>
                          </a:solidFill>
                          <a:latin typeface="TH SarabunIT๙"/>
                          <a:ea typeface="Times New Roman"/>
                          <a:cs typeface="Cordia New"/>
                        </a:rPr>
                        <a:t>เบื้องต้น</a:t>
                      </a:r>
                      <a:r>
                        <a:rPr lang="th-TH" sz="1800" dirty="0">
                          <a:solidFill>
                            <a:srgbClr val="000000"/>
                          </a:solidFill>
                          <a:latin typeface="TH SarabunIT๙"/>
                          <a:ea typeface="Times New Roman"/>
                          <a:cs typeface="Cordia New"/>
                        </a:rPr>
                        <a:t> ให้กับหน่วยงานที่เข้ารับการประเมินฯ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H SarabunIT๙"/>
                          <a:ea typeface="Times New Roman"/>
                          <a:cs typeface="Cordia New"/>
                        </a:rPr>
                        <a:t> </a:t>
                      </a:r>
                      <a:br>
                        <a:rPr lang="en-US" sz="1800" dirty="0">
                          <a:solidFill>
                            <a:srgbClr val="000000"/>
                          </a:solidFill>
                          <a:latin typeface="TH SarabunIT๙"/>
                          <a:ea typeface="Times New Roman"/>
                          <a:cs typeface="Cordia New"/>
                        </a:rPr>
                      </a:b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H SarabunIT๙"/>
                        </a:rPr>
                        <a:t>●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H SarabunIT๙"/>
                          <a:ea typeface="Times New Roman"/>
                          <a:cs typeface="Cordia New"/>
                        </a:rPr>
                        <a:t> </a:t>
                      </a:r>
                      <a:r>
                        <a:rPr lang="th-TH" sz="1800" dirty="0">
                          <a:solidFill>
                            <a:srgbClr val="000000"/>
                          </a:solidFill>
                          <a:latin typeface="TH SarabunIT๙"/>
                          <a:ea typeface="Times New Roman"/>
                          <a:cs typeface="Cordia New"/>
                        </a:rPr>
                        <a:t>รับและพิจารณาการอุทธรณ์จากหน่วยงานที่เข้ารับการประเมินฯ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H SarabunIT๙"/>
                          <a:ea typeface="Times New Roman"/>
                          <a:cs typeface="Cordia New"/>
                        </a:rPr>
                        <a:t> </a:t>
                      </a:r>
                      <a:endParaRPr lang="en-US" sz="1800" dirty="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6"/>
          <p:cNvSpPr>
            <a:spLocks noChangeArrowheads="1"/>
          </p:cNvSpPr>
          <p:nvPr/>
        </p:nvSpPr>
        <p:spPr bwMode="auto">
          <a:xfrm>
            <a:off x="2884488" y="5926138"/>
            <a:ext cx="60452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80000"/>
              </a:lnSpc>
            </a:pPr>
            <a:r>
              <a:rPr lang="th-TH" b="1">
                <a:solidFill>
                  <a:srgbClr val="0000CC"/>
                </a:solidFill>
                <a:latin typeface="TH SarabunPSK" pitchFamily="34" charset="-34"/>
                <a:cs typeface="Tahoma" pitchFamily="34" charset="0"/>
              </a:rPr>
              <a:t>               </a:t>
            </a:r>
          </a:p>
        </p:txBody>
      </p:sp>
      <p:pic>
        <p:nvPicPr>
          <p:cNvPr id="46083" name="Picture 5" descr="logo1200t3 copy"/>
          <p:cNvPicPr>
            <a:picLocks noChangeAspect="1" noChangeArrowheads="1"/>
          </p:cNvPicPr>
          <p:nvPr/>
        </p:nvPicPr>
        <p:blipFill>
          <a:blip r:embed="rId3">
            <a:lum bright="10000"/>
          </a:blip>
          <a:srcRect/>
          <a:stretch>
            <a:fillRect/>
          </a:stretch>
        </p:blipFill>
        <p:spPr bwMode="auto">
          <a:xfrm>
            <a:off x="257175" y="398463"/>
            <a:ext cx="714375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63575" y="414338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z="3200" b="1" dirty="0" smtClean="0">
                <a:solidFill>
                  <a:srgbClr val="4105EB"/>
                </a:solidFill>
                <a:latin typeface="TH SarabunIT๙" pitchFamily="34" charset="-34"/>
                <a:cs typeface="TH SarabunIT๙" pitchFamily="34" charset="-34"/>
              </a:rPr>
              <a:t>ปฏิทินการประเมินคุณธรรมและความโปร่งใสในการดำเนินงานของหน่วยงานภาครัฐ </a:t>
            </a:r>
            <a:r>
              <a:rPr lang="en-US" sz="3200" b="1" dirty="0" smtClean="0">
                <a:solidFill>
                  <a:srgbClr val="4105EB"/>
                </a:solidFill>
                <a:latin typeface="TH SarabunIT๙" pitchFamily="34" charset="-34"/>
                <a:cs typeface="TH SarabunIT๙" pitchFamily="34" charset="-34"/>
              </a:rPr>
              <a:t>(integrity and Transparency Assessment: ITA) </a:t>
            </a:r>
            <a:r>
              <a:rPr sz="3200" b="1" dirty="0" smtClean="0">
                <a:solidFill>
                  <a:srgbClr val="4105EB"/>
                </a:solidFill>
                <a:latin typeface="TH SarabunIT๙" pitchFamily="34" charset="-34"/>
                <a:cs typeface="TH SarabunIT๙" pitchFamily="34" charset="-34"/>
              </a:rPr>
              <a:t/>
            </a:r>
            <a:br>
              <a:rPr sz="3200" b="1" dirty="0" smtClean="0">
                <a:solidFill>
                  <a:srgbClr val="4105EB"/>
                </a:solidFill>
                <a:latin typeface="TH SarabunIT๙" pitchFamily="34" charset="-34"/>
                <a:cs typeface="TH SarabunIT๙" pitchFamily="34" charset="-34"/>
              </a:rPr>
            </a:br>
            <a:r>
              <a:rPr sz="3200" b="1" dirty="0" smtClean="0">
                <a:solidFill>
                  <a:srgbClr val="4105EB"/>
                </a:solidFill>
                <a:latin typeface="TH SarabunIT๙" pitchFamily="34" charset="-34"/>
                <a:cs typeface="TH SarabunIT๙" pitchFamily="34" charset="-34"/>
              </a:rPr>
              <a:t>ประจำปีงบประมาณ พ.ศ. 2558  </a:t>
            </a:r>
            <a:r>
              <a:rPr lang="en-US" sz="3200" b="1" dirty="0" smtClean="0">
                <a:solidFill>
                  <a:srgbClr val="4105EB"/>
                </a:solidFill>
                <a:latin typeface="TH SarabunIT๙" pitchFamily="34" charset="-34"/>
                <a:cs typeface="TH SarabunIT๙" pitchFamily="34" charset="-34"/>
              </a:rPr>
              <a:t>(</a:t>
            </a:r>
            <a:r>
              <a:rPr sz="3200" b="1" dirty="0" smtClean="0">
                <a:solidFill>
                  <a:srgbClr val="4105EB"/>
                </a:solidFill>
                <a:latin typeface="TH SarabunIT๙" pitchFamily="34" charset="-34"/>
                <a:cs typeface="TH SarabunIT๙" pitchFamily="34" charset="-34"/>
              </a:rPr>
              <a:t>ต่อ</a:t>
            </a:r>
            <a:r>
              <a:rPr lang="en-US" sz="3200" b="1" dirty="0" smtClean="0">
                <a:solidFill>
                  <a:srgbClr val="4105EB"/>
                </a:solidFill>
                <a:latin typeface="TH SarabunIT๙" pitchFamily="34" charset="-34"/>
                <a:cs typeface="TH SarabunIT๙" pitchFamily="34" charset="-34"/>
              </a:rPr>
              <a:t>)</a:t>
            </a:r>
            <a:endParaRPr sz="3200" b="1" dirty="0">
              <a:solidFill>
                <a:srgbClr val="4105EB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46085" name="Slide Number Placeholder 13"/>
          <p:cNvSpPr>
            <a:spLocks noGrp="1"/>
          </p:cNvSpPr>
          <p:nvPr>
            <p:ph type="sldNum" sz="quarter" idx="12"/>
          </p:nvPr>
        </p:nvSpPr>
        <p:spPr bwMode="auto">
          <a:xfrm>
            <a:off x="6786563" y="6492875"/>
            <a:ext cx="2133600" cy="365125"/>
          </a:xfrm>
          <a:noFill/>
          <a:ln>
            <a:miter lim="800000"/>
            <a:headEnd/>
            <a:tailEnd/>
          </a:ln>
        </p:spPr>
        <p:txBody>
          <a:bodyPr numCol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0957D40-5C3A-4F19-B54F-32B1C1A70D39}" type="slidenum">
              <a:rPr lang="en-US" smtClean="0">
                <a:latin typeface="Calibri" pitchFamily="34" charset="0"/>
                <a:cs typeface="Cordia New" pitchFamily="34" charset="-34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98</a:t>
            </a:fld>
            <a:endParaRPr smtClean="0">
              <a:latin typeface="Calibri" pitchFamily="34" charset="0"/>
              <a:cs typeface="Cordia New" pitchFamily="34" charset="-34"/>
            </a:endParaRPr>
          </a:p>
        </p:txBody>
      </p:sp>
      <p:graphicFrame>
        <p:nvGraphicFramePr>
          <p:cNvPr id="9" name="ตาราง 8"/>
          <p:cNvGraphicFramePr>
            <a:graphicFrameLocks noGrp="1"/>
          </p:cNvGraphicFramePr>
          <p:nvPr/>
        </p:nvGraphicFramePr>
        <p:xfrm>
          <a:off x="395288" y="1652588"/>
          <a:ext cx="8352928" cy="3505200"/>
        </p:xfrm>
        <a:graphic>
          <a:graphicData uri="http://schemas.openxmlformats.org/drawingml/2006/table">
            <a:tbl>
              <a:tblPr/>
              <a:tblGrid>
                <a:gridCol w="3366498"/>
                <a:gridCol w="4986430"/>
              </a:tblGrid>
              <a:tr h="9729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H SarabunIT๙"/>
                        </a:rPr>
                        <a:t>ภายในเดือนธันวาคม 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TH SarabunIT๙"/>
                          <a:ea typeface="Times New Roman"/>
                          <a:cs typeface="Cordia New"/>
                        </a:rPr>
                        <a:t>2558</a:t>
                      </a:r>
                      <a:endParaRPr lang="en-US" sz="2000" dirty="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H SarabunIT๙"/>
                        </a:rPr>
                        <a:t>●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H SarabunIT๙"/>
                          <a:ea typeface="Times New Roman"/>
                          <a:cs typeface="Cordia New"/>
                        </a:rPr>
                        <a:t> </a:t>
                      </a:r>
                      <a:r>
                        <a:rPr lang="th-TH" sz="2000" dirty="0">
                          <a:solidFill>
                            <a:srgbClr val="000000"/>
                          </a:solidFill>
                          <a:latin typeface="TH SarabunIT๙"/>
                          <a:ea typeface="Times New Roman"/>
                          <a:cs typeface="Cordia New"/>
                        </a:rPr>
                        <a:t>จัดส่งผลคะแนนระดับคุณธรรมและความโปร่งใสฯ ให้กับสำนักงาน </a:t>
                      </a:r>
                      <a:r>
                        <a:rPr lang="th-TH" sz="2000" dirty="0" err="1">
                          <a:solidFill>
                            <a:srgbClr val="000000"/>
                          </a:solidFill>
                          <a:latin typeface="TH SarabunIT๙"/>
                          <a:ea typeface="Times New Roman"/>
                          <a:cs typeface="Cordia New"/>
                        </a:rPr>
                        <a:t>ก.พ.ร.</a:t>
                      </a:r>
                      <a:r>
                        <a:rPr lang="th-TH" sz="2000" dirty="0">
                          <a:solidFill>
                            <a:srgbClr val="000000"/>
                          </a:solidFill>
                          <a:latin typeface="TH SarabunIT๙"/>
                          <a:ea typeface="Times New Roman"/>
                          <a:cs typeface="Cordia New"/>
                        </a:rPr>
                        <a:t> 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H SarabunIT๙"/>
                          <a:ea typeface="Times New Roman"/>
                          <a:cs typeface="Cordia New"/>
                        </a:rPr>
                        <a:t>(</a:t>
                      </a:r>
                      <a:r>
                        <a:rPr lang="th-TH" sz="2000" dirty="0">
                          <a:solidFill>
                            <a:srgbClr val="000000"/>
                          </a:solidFill>
                          <a:latin typeface="TH SarabunIT๙"/>
                          <a:ea typeface="Times New Roman"/>
                          <a:cs typeface="Cordia New"/>
                        </a:rPr>
                        <a:t>เฉพาะหน่วยงานที่สำนักงาน </a:t>
                      </a:r>
                      <a:r>
                        <a:rPr lang="th-TH" sz="2000" dirty="0" err="1">
                          <a:solidFill>
                            <a:srgbClr val="000000"/>
                          </a:solidFill>
                          <a:latin typeface="TH SarabunIT๙"/>
                          <a:ea typeface="Times New Roman"/>
                          <a:cs typeface="Cordia New"/>
                        </a:rPr>
                        <a:t>ก.พ.ร.</a:t>
                      </a:r>
                      <a:r>
                        <a:rPr lang="th-TH" sz="2000" dirty="0">
                          <a:solidFill>
                            <a:srgbClr val="000000"/>
                          </a:solidFill>
                          <a:latin typeface="TH SarabunIT๙"/>
                          <a:ea typeface="Times New Roman"/>
                          <a:cs typeface="Cordia New"/>
                        </a:rPr>
                        <a:t> ได้กำหนดกรอบการประเมินผลการปฏิบัติราชการ ประจำปีงบประมาณ พ.ศ. 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H SarabunIT๙"/>
                          <a:ea typeface="Times New Roman"/>
                          <a:cs typeface="Cordia New"/>
                        </a:rPr>
                        <a:t>2558 )</a:t>
                      </a:r>
                      <a:endParaRPr lang="en-US" sz="2000" dirty="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</a:tr>
              <a:tr h="16215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H SarabunIT๙"/>
                        </a:rPr>
                        <a:t>เดือนธันวาคม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TH SarabunIT๙"/>
                          <a:ea typeface="Times New Roman"/>
                          <a:cs typeface="Cordia New"/>
                        </a:rPr>
                        <a:t> 2558 </a:t>
                      </a:r>
                      <a:r>
                        <a:rPr lang="th-TH" sz="2000" b="1" dirty="0">
                          <a:solidFill>
                            <a:srgbClr val="000000"/>
                          </a:solidFill>
                          <a:latin typeface="TH SarabunIT๙"/>
                          <a:ea typeface="Times New Roman"/>
                          <a:cs typeface="Cordia New"/>
                        </a:rPr>
                        <a:t>ถึง เดือนมกราคม 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TH SarabunIT๙"/>
                          <a:ea typeface="Times New Roman"/>
                          <a:cs typeface="Cordia New"/>
                        </a:rPr>
                        <a:t>2559</a:t>
                      </a:r>
                      <a:endParaRPr lang="en-US" sz="2000" dirty="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H SarabunIT๙"/>
                        </a:rPr>
                        <a:t>●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H SarabunIT๙"/>
                          <a:ea typeface="Times New Roman"/>
                          <a:cs typeface="Cordia New"/>
                        </a:rPr>
                        <a:t> </a:t>
                      </a:r>
                      <a:r>
                        <a:rPr lang="th-TH" sz="2000" dirty="0">
                          <a:solidFill>
                            <a:srgbClr val="000000"/>
                          </a:solidFill>
                          <a:latin typeface="TH SarabunIT๙"/>
                          <a:ea typeface="Times New Roman"/>
                          <a:cs typeface="Cordia New"/>
                        </a:rPr>
                        <a:t>จัดส่งผลการประเมินคุณธรรมและความโปร่งใสฯ พร้อมข้อเสนอแนะในการพัฒนาการดำเนินงานให้กับหน่วยงานที่เข้ารับการประเมินฯ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H SarabunIT๙"/>
                          <a:ea typeface="Times New Roman"/>
                          <a:cs typeface="Cordia New"/>
                        </a:rPr>
                        <a:t> </a:t>
                      </a:r>
                      <a:br>
                        <a:rPr lang="en-US" sz="2000" dirty="0">
                          <a:solidFill>
                            <a:srgbClr val="000000"/>
                          </a:solidFill>
                          <a:latin typeface="TH SarabunIT๙"/>
                          <a:ea typeface="Times New Roman"/>
                          <a:cs typeface="Cordia New"/>
                        </a:rPr>
                      </a:br>
                      <a:r>
                        <a:rPr lang="en-US" sz="2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H SarabunIT๙"/>
                        </a:rPr>
                        <a:t>●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H SarabunIT๙"/>
                          <a:ea typeface="Times New Roman"/>
                          <a:cs typeface="Cordia New"/>
                        </a:rPr>
                        <a:t> </a:t>
                      </a:r>
                      <a:r>
                        <a:rPr lang="th-TH" sz="2000" dirty="0">
                          <a:solidFill>
                            <a:srgbClr val="000000"/>
                          </a:solidFill>
                          <a:latin typeface="TH SarabunIT๙"/>
                          <a:ea typeface="Times New Roman"/>
                          <a:cs typeface="Cordia New"/>
                        </a:rPr>
                        <a:t>ประกาศคะแนนผลการประเมินคุณธรรมและความโปร่งใสฯ ต่อสาธารณะผ่านทางเว็บไซต์ สำนักงาน ป.ป.ช. และหน่วยงานที่เข้ารับการประเมินฯ</a:t>
                      </a:r>
                      <a:endParaRPr lang="en-US" sz="2000" dirty="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</a:tr>
              <a:tr h="6486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H SarabunIT๙"/>
                        </a:rPr>
                        <a:t>เดือนเมษายน</a:t>
                      </a:r>
                      <a:r>
                        <a:rPr lang="en-US" sz="2000" b="1">
                          <a:solidFill>
                            <a:srgbClr val="000000"/>
                          </a:solidFill>
                          <a:latin typeface="TH SarabunIT๙"/>
                          <a:ea typeface="Times New Roman"/>
                          <a:cs typeface="Cordia New"/>
                        </a:rPr>
                        <a:t> 2559</a:t>
                      </a:r>
                      <a:endParaRPr lang="en-US" sz="200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H SarabunIT๙"/>
                        </a:rPr>
                        <a:t>●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H SarabunIT๙"/>
                          <a:ea typeface="Times New Roman"/>
                          <a:cs typeface="Cordia New"/>
                        </a:rPr>
                        <a:t> </a:t>
                      </a:r>
                      <a:r>
                        <a:rPr lang="th-TH" sz="2000" dirty="0">
                          <a:solidFill>
                            <a:srgbClr val="000000"/>
                          </a:solidFill>
                          <a:latin typeface="TH SarabunIT๙"/>
                          <a:ea typeface="Times New Roman"/>
                          <a:cs typeface="Cordia New"/>
                        </a:rPr>
                        <a:t>พิธีมอบรางวัลให้กับหน่วยงานที่เข้ารับการประเมินฯ ที่มีผลคะแนนตามที่ สำนักงาน ป.ป.ช. กำหนด</a:t>
                      </a:r>
                      <a:endParaRPr lang="en-US" sz="2000" dirty="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ตาราง 9"/>
          <p:cNvGraphicFramePr>
            <a:graphicFrameLocks noGrp="1"/>
          </p:cNvGraphicFramePr>
          <p:nvPr/>
        </p:nvGraphicFramePr>
        <p:xfrm>
          <a:off x="466725" y="5286375"/>
          <a:ext cx="9001188" cy="1493880"/>
        </p:xfrm>
        <a:graphic>
          <a:graphicData uri="http://schemas.openxmlformats.org/drawingml/2006/table">
            <a:tbl>
              <a:tblPr/>
              <a:tblGrid>
                <a:gridCol w="9001188"/>
              </a:tblGrid>
              <a:tr h="142876"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หมายเหตุ  * ชื่อผู้ประสานงาน มีความสำคัญมากต่อความสำเร็จในการดำเนินงานประเมินคุณธรรมและความโปร่งใสฯ ให้เป็นไปตามกำหนด</a:t>
                      </a:r>
                      <a:r>
                        <a:rPr lang="th-TH" sz="1600" b="1" i="0" u="none" strike="noStrike" dirty="0" smtClean="0">
                          <a:solidFill>
                            <a:srgbClr val="000000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ระยะเวลา </a:t>
                      </a:r>
                    </a:p>
                    <a:p>
                      <a:pPr algn="l" fontAlgn="t"/>
                      <a:r>
                        <a:rPr lang="th-TH" sz="1600" b="1" i="0" u="none" strike="noStrike" baseline="0" dirty="0" smtClean="0">
                          <a:solidFill>
                            <a:srgbClr val="000000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                 </a:t>
                      </a:r>
                      <a:r>
                        <a:rPr lang="th-TH" sz="1600" b="1" i="0" u="none" strike="noStrike" dirty="0" smtClean="0">
                          <a:solidFill>
                            <a:srgbClr val="000000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โดย</a:t>
                      </a:r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มีข้อแนะนำ ดังนี้ </a:t>
                      </a:r>
                    </a:p>
                  </a:txBody>
                  <a:tcPr marL="7710" marR="7710" marT="771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909"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i="0" u="none" strike="noStrike" dirty="0" smtClean="0">
                          <a:solidFill>
                            <a:srgbClr val="000000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      </a:t>
                      </a:r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- หน่วยงานหลักในระดับกระทรวง คือ ศูนย์ปฏิบัติการต่อต้านการ</a:t>
                      </a:r>
                      <a:r>
                        <a:rPr lang="th-TH" sz="1600" b="1" i="0" u="none" strike="noStrike" dirty="0" smtClean="0">
                          <a:solidFill>
                            <a:srgbClr val="000000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ทุจริต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 marL="7710" marR="7710" marT="771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6948"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  </a:t>
                      </a:r>
                      <a:r>
                        <a:rPr lang="th-TH" sz="1600" b="1" i="0" u="none" strike="noStrike" dirty="0" smtClean="0">
                          <a:solidFill>
                            <a:srgbClr val="000000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    - </a:t>
                      </a:r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หน่วยงานหลักในระดับกรม คือ กลุ่มงานคุ้มครองจริยธรรม โดยรับผิดชอบในการประสานงาน เร่งรัดและกำกับการดำเนินงานให้เป็นไป</a:t>
                      </a:r>
                      <a:r>
                        <a:rPr lang="th-TH" sz="1600" b="1" i="0" u="none" strike="noStrike" dirty="0" smtClean="0">
                          <a:solidFill>
                            <a:srgbClr val="000000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ตามแนวทาง</a:t>
                      </a:r>
                    </a:p>
                    <a:p>
                      <a:pPr algn="l" fontAlgn="t"/>
                      <a:r>
                        <a:rPr lang="th-TH" sz="1600" b="1" i="0" u="none" strike="noStrike" dirty="0" smtClean="0">
                          <a:solidFill>
                            <a:srgbClr val="000000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        การประเมินคุณธรรม</a:t>
                      </a:r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และความโปร่งใสในการดำเนินงานของหน่วยงานภาครัฐ</a:t>
                      </a:r>
                    </a:p>
                  </a:txBody>
                  <a:tcPr marL="7710" marR="7710" marT="771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5039"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  </a:t>
                      </a:r>
                      <a:r>
                        <a:rPr lang="th-TH" sz="1600" b="1" i="0" u="none" strike="noStrike" baseline="0" dirty="0" smtClean="0">
                          <a:solidFill>
                            <a:srgbClr val="000000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 </a:t>
                      </a:r>
                      <a:r>
                        <a:rPr lang="th-TH" sz="1600" b="1" i="0" u="none" strike="noStrike" dirty="0" smtClean="0">
                          <a:solidFill>
                            <a:srgbClr val="000000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ทั้งนี้  </a:t>
                      </a:r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ปฏิทินอาจมีการปรับเปลี่ยนตามความเหมาะสมของสถานการณ์และข้อเท็จจริงทางปฏิบัติ โดยจะแจ้งการปรับเปลี่ยนให้ทราบ (ถ้ามี)</a:t>
                      </a:r>
                    </a:p>
                  </a:txBody>
                  <a:tcPr marL="7710" marR="7710" marT="771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/>
          <p:cNvSpPr/>
          <p:nvPr/>
        </p:nvSpPr>
        <p:spPr>
          <a:xfrm>
            <a:off x="642938" y="1571625"/>
            <a:ext cx="7848600" cy="3500438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anchor="b" anchorCtr="1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4400" b="1" kern="0">
              <a:solidFill>
                <a:srgbClr val="3333CC"/>
              </a:solidFill>
              <a:effectLst>
                <a:outerShdw dist="38096" dir="2700000">
                  <a:srgbClr val="C0C0C0"/>
                </a:outerShdw>
              </a:effectLst>
              <a:latin typeface="TH SarabunPSK" pitchFamily="34"/>
              <a:ea typeface="Tahoma" pitchFamily="34"/>
              <a:cs typeface="Cordia New"/>
            </a:endParaRP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4400" b="1" kern="0">
              <a:solidFill>
                <a:srgbClr val="3333CC"/>
              </a:solidFill>
              <a:effectLst>
                <a:outerShdw dist="38096" dir="2700000">
                  <a:srgbClr val="C0C0C0"/>
                </a:outerShdw>
              </a:effectLst>
              <a:latin typeface="TH SarabunPSK" pitchFamily="34"/>
              <a:ea typeface="Tahoma" pitchFamily="34"/>
              <a:cs typeface="Cordia New"/>
            </a:endParaRPr>
          </a:p>
        </p:txBody>
      </p:sp>
      <p:sp>
        <p:nvSpPr>
          <p:cNvPr id="47107" name="Rectangle 16"/>
          <p:cNvSpPr>
            <a:spLocks noChangeArrowheads="1"/>
          </p:cNvSpPr>
          <p:nvPr/>
        </p:nvSpPr>
        <p:spPr bwMode="auto">
          <a:xfrm>
            <a:off x="2884488" y="5926138"/>
            <a:ext cx="60452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80000"/>
              </a:lnSpc>
            </a:pPr>
            <a:r>
              <a:rPr lang="th-TH" b="1">
                <a:solidFill>
                  <a:srgbClr val="0000CC"/>
                </a:solidFill>
                <a:latin typeface="TH SarabunPSK" pitchFamily="34" charset="-34"/>
                <a:cs typeface="Tahoma" pitchFamily="34" charset="0"/>
              </a:rPr>
              <a:t>               </a:t>
            </a:r>
          </a:p>
        </p:txBody>
      </p:sp>
      <p:sp>
        <p:nvSpPr>
          <p:cNvPr id="47108" name="Slide Number Placeholder 13"/>
          <p:cNvSpPr txBox="1">
            <a:spLocks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735C72DF-86A5-462B-930F-2635345F0463}" type="slidenum">
              <a:rPr lang="en-US" sz="1200">
                <a:solidFill>
                  <a:srgbClr val="898989"/>
                </a:solidFill>
                <a:latin typeface="Calibri" pitchFamily="34" charset="0"/>
                <a:cs typeface="Cordia New" pitchFamily="34" charset="-34"/>
              </a:rPr>
              <a:pPr algn="r"/>
              <a:t>99</a:t>
            </a:fld>
            <a:endParaRPr lang="th-TH" sz="1200">
              <a:solidFill>
                <a:srgbClr val="898989"/>
              </a:solidFill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6" name="สี่เหลี่ยมผืนผ้า 9"/>
          <p:cNvSpPr/>
          <p:nvPr/>
        </p:nvSpPr>
        <p:spPr>
          <a:xfrm>
            <a:off x="0" y="0"/>
            <a:ext cx="9144000" cy="554038"/>
          </a:xfrm>
          <a:prstGeom prst="rect">
            <a:avLst/>
          </a:prstGeom>
          <a:gradFill>
            <a:gsLst>
              <a:gs pos="0">
                <a:srgbClr val="5D417E"/>
              </a:gs>
              <a:gs pos="100000">
                <a:srgbClr val="7B58A6"/>
              </a:gs>
            </a:gsLst>
            <a:lin ang="16200000"/>
          </a:gradFill>
          <a:ln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anchorCtr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h-TH" sz="3000" b="1" kern="0" dirty="0">
                <a:solidFill>
                  <a:srgbClr val="FFFFFF"/>
                </a:solidFill>
                <a:latin typeface="TH SarabunPSK" pitchFamily="34"/>
                <a:cs typeface="Cordia New"/>
              </a:rPr>
              <a:t>     ข้อแนะนำ</a:t>
            </a:r>
            <a:endParaRPr lang="en-US" sz="3000" b="1" kern="0" spc="150" dirty="0">
              <a:solidFill>
                <a:srgbClr val="FFFFFF"/>
              </a:solidFill>
              <a:effectLst>
                <a:outerShdw>
                  <a:srgbClr val="000000"/>
                </a:outerShdw>
              </a:effectLst>
              <a:latin typeface="Calibri"/>
              <a:cs typeface="+mn-cs"/>
            </a:endParaRPr>
          </a:p>
        </p:txBody>
      </p:sp>
      <p:pic>
        <p:nvPicPr>
          <p:cNvPr id="7" name="Picture 28" descr="logo1200t3 copy"/>
          <p:cNvPicPr>
            <a:picLocks noChangeAspect="1"/>
          </p:cNvPicPr>
          <p:nvPr/>
        </p:nvPicPr>
        <p:blipFill>
          <a:blip r:embed="rId3">
            <a:lum bright="10000"/>
          </a:blip>
          <a:srcRect/>
          <a:stretch>
            <a:fillRect/>
          </a:stretch>
        </p:blipFill>
        <p:spPr bwMode="auto">
          <a:xfrm>
            <a:off x="138113" y="44450"/>
            <a:ext cx="546100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ตัวยึดเนื้อหา 7"/>
          <p:cNvSpPr>
            <a:spLocks noGrp="1"/>
          </p:cNvSpPr>
          <p:nvPr>
            <p:ph idx="1"/>
          </p:nvPr>
        </p:nvSpPr>
        <p:spPr>
          <a:xfrm>
            <a:off x="611188" y="1268413"/>
            <a:ext cx="8229600" cy="5473700"/>
          </a:xfrm>
        </p:spPr>
        <p:txBody>
          <a:bodyPr/>
          <a:lstStyle/>
          <a:p>
            <a:pPr marL="514350" indent="-514350" algn="thaiDist">
              <a:buFont typeface="Arial" pitchFamily="34" charset="0"/>
              <a:buNone/>
              <a:defRPr/>
            </a:pPr>
            <a:r>
              <a:rPr sz="2600" dirty="0" smtClean="0">
                <a:cs typeface="+mn-cs"/>
              </a:rPr>
              <a:t>1.    ควรจัดทำระบบในการจัดเก็บฐานข้อมูล</a:t>
            </a:r>
            <a:r>
              <a:rPr sz="2600" dirty="0" smtClean="0"/>
              <a:t>ของบุคลากรภายในหน่วยงานรวมทั้งผู้รับบริการและผู้มีส่วนได้ส่วนเสียของหน่วยงาน </a:t>
            </a:r>
            <a:r>
              <a:rPr sz="2600" dirty="0" smtClean="0">
                <a:cs typeface="+mn-cs"/>
              </a:rPr>
              <a:t>ให้เป็นปัจจุบัน เช่น ชื่อ-นามสกุล, สถานที่ทำงาน, สังกัด, ระดับตำแหน่งงาน, ที่อยู่, และเบอร์โทรศัพท์ และ</a:t>
            </a:r>
            <a:r>
              <a:rPr lang="en-US" sz="2000" dirty="0" smtClean="0">
                <a:cs typeface="+mn-cs"/>
              </a:rPr>
              <a:t>E-mail</a:t>
            </a:r>
            <a:r>
              <a:rPr sz="2000" dirty="0" smtClean="0">
                <a:cs typeface="+mn-cs"/>
              </a:rPr>
              <a:t> </a:t>
            </a:r>
            <a:r>
              <a:rPr sz="2600" dirty="0" smtClean="0">
                <a:cs typeface="+mn-cs"/>
              </a:rPr>
              <a:t>เพื่อให้ผู้ประเมินติดต่อกลุ่มเป้าหมายในการสุ่มจัดเก็บแบบสำรวจ</a:t>
            </a:r>
            <a:r>
              <a:rPr sz="2000" dirty="0" smtClean="0">
                <a:cs typeface="+mn-cs"/>
              </a:rPr>
              <a:t> </a:t>
            </a:r>
            <a:r>
              <a:rPr lang="en-US" sz="2000" dirty="0" smtClean="0">
                <a:cs typeface="+mn-cs"/>
              </a:rPr>
              <a:t>Internal </a:t>
            </a:r>
            <a:r>
              <a:rPr sz="2600" dirty="0" smtClean="0">
                <a:cs typeface="+mn-cs"/>
              </a:rPr>
              <a:t>และ </a:t>
            </a:r>
            <a:r>
              <a:rPr lang="en-US" sz="2000" dirty="0" smtClean="0">
                <a:cs typeface="+mn-cs"/>
              </a:rPr>
              <a:t>External </a:t>
            </a:r>
            <a:r>
              <a:rPr sz="2600" dirty="0" smtClean="0">
                <a:cs typeface="+mn-cs"/>
              </a:rPr>
              <a:t>ได้</a:t>
            </a:r>
          </a:p>
          <a:p>
            <a:pPr marL="514350" indent="-514350" algn="thaiDist">
              <a:buFont typeface="Arial" pitchFamily="34" charset="0"/>
              <a:buNone/>
              <a:defRPr/>
            </a:pPr>
            <a:r>
              <a:rPr sz="2600" dirty="0" smtClean="0">
                <a:cs typeface="+mn-cs"/>
              </a:rPr>
              <a:t>2.     ควรจัดทำระบบฐานข้อมูลที่เกี่ยวข้องกับการประเมินคุณธรรมและความโปร่งใสในการดำเนินงานของหน่วยงานภาครัฐให้เป็นมาตรฐาน เช่น ผลการประเมิน เอกสาร/หลักฐานและเอกสารอื่นๆ ที่เกี่ยวข้อง เนื่องจากหน่วยงานจะต้องเข้ารับการประเมิน </a:t>
            </a:r>
            <a:r>
              <a:rPr lang="en-US" sz="2000" dirty="0" smtClean="0">
                <a:cs typeface="+mn-cs"/>
              </a:rPr>
              <a:t>ITA</a:t>
            </a:r>
            <a:r>
              <a:rPr lang="en-US" sz="2600" dirty="0" smtClean="0">
                <a:cs typeface="+mn-cs"/>
              </a:rPr>
              <a:t> </a:t>
            </a:r>
            <a:r>
              <a:rPr sz="2600" dirty="0" smtClean="0">
                <a:cs typeface="+mn-cs"/>
              </a:rPr>
              <a:t>ทุกปีงบประมาณ</a:t>
            </a:r>
          </a:p>
          <a:p>
            <a:pPr marL="514350" indent="-514350" algn="thaiDist">
              <a:buFont typeface="Arial" pitchFamily="34" charset="0"/>
              <a:buNone/>
              <a:defRPr/>
            </a:pPr>
            <a:r>
              <a:rPr sz="2600" dirty="0" smtClean="0"/>
              <a:t>3.     ควรกำหนดหน่วยงานภายในสังกัด และผู้รับผิดชอบการประเมินคุณธรรมและความโปร่งใสในการดำเนินของหน่วยงานภาครัฐให้ชัดเจน </a:t>
            </a:r>
          </a:p>
          <a:p>
            <a:pPr marL="514350" indent="-514350" algn="thaiDist">
              <a:buFont typeface="Arial" pitchFamily="34" charset="0"/>
              <a:buNone/>
              <a:defRPr/>
            </a:pPr>
            <a:endParaRPr lang="en-US" sz="2600" dirty="0" smtClean="0">
              <a:cs typeface="+mn-cs"/>
            </a:endParaRPr>
          </a:p>
          <a:p>
            <a:pPr>
              <a:defRPr/>
            </a:pPr>
            <a:endParaRPr sz="2400" dirty="0">
              <a:cs typeface="+mn-cs"/>
            </a:endParaRPr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4675</TotalTime>
  <Words>5660</Words>
  <Application>Microsoft Office PowerPoint</Application>
  <PresentationFormat>นำเสนอทางหน้าจอ (4:3)</PresentationFormat>
  <Paragraphs>648</Paragraphs>
  <Slides>103</Slides>
  <Notes>13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103</vt:i4>
      </vt:variant>
    </vt:vector>
  </HeadingPairs>
  <TitlesOfParts>
    <vt:vector size="104" baseType="lpstr">
      <vt:lpstr>ชุดรูปแบบของ Office</vt:lpstr>
      <vt:lpstr>งานนำเสนอ PowerPoint</vt:lpstr>
      <vt:lpstr>งานนำเสนอ PowerPoint</vt:lpstr>
      <vt:lpstr>งานนำเสนอ PowerPoint</vt:lpstr>
      <vt:lpstr> ดัชนีชี้วัดสภาพการณ์ปัญหาทุจริตปี พ.ศ. 2557 (Corruption Perceptions Index 2014)</vt:lpstr>
      <vt:lpstr>งานนำเสนอ PowerPoint</vt:lpstr>
      <vt:lpstr>ทำอย่างไรที่จะทำให้หน่วยงานภาครัฐรับรู้ถึงสถานการณ์ของตนเอง เพื่อกำหนดแนวทางการพัฒนาปรับปรุงให้เป็นหน่วยงานที่โปร่งใส และเป็นที่พึ่งของประชาชน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แนวทางการตอบแบบสำรวจใช้หลักฐานเชิงประจักษ์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EB2 “ในปีงบประมาณ พ.ศ. 2558 หน่วยงานของท่านมีการดำเนินงานเกี่ยวกับการเปิดเผยข้อมูลผลการจัดซื้อจัดจ้างแต่ละโครงการให้สาธารณชนทราบ โดยผ่านเว็บไซต์หรือสื่ออื่นๆ อย่างไร</vt:lpstr>
      <vt:lpstr>คำอธิบาย</vt:lpstr>
      <vt:lpstr>งานนำเสนอ PowerPoint</vt:lpstr>
      <vt:lpstr>คำแนะนำการตอบ</vt:lpstr>
      <vt:lpstr>EB2 : คำถามข้อที่ 1 “มีการประกาศเผยแพร่การจัดซื้อจัดจ้างแต่ละโครงการล่วงหน้าไม่น้อยกว่าระยะเวลาตามที่กฎหมายของแต่ละหน่วยงานกำหนด หรือไม่”</vt:lpstr>
      <vt:lpstr>EB2 : คำถามที่ 2 “มีการประกาศเผยแพร่หลักเกณฑ์ในการพิจารณาคัดเลือกตัดสินผลการจัดซื้อจัดจ้างแต่ละโครงการ หรือไม่” </vt:lpstr>
      <vt:lpstr>EB2 : คำถามข้อที่ 3 “ การประกาศวิธีการคำนวณราคากลางของแต่ละโครงการ หรือไม่”</vt:lpstr>
      <vt:lpstr>EB2 : คำถามข้อที่ 4 “มีการประกาศรายชื่อผู้เสนอราคา/งานที่มีสิทธิได้รับการคัดเลือกแต่ละโครงการ หรือไม่”</vt:lpstr>
      <vt:lpstr>EB2 : คำถามข้อที่ 5 “มีการรายงานผลการจัดซื้อจัดจ้างแต่ละโครงการ พร้อมระบุวิธีการจัดซื้อจัดจ้างและเหตุผลที่ใช้ในการตัดสินผลการจัดซื้อจัดจ้าง หรือไม่”</vt:lpstr>
      <vt:lpstr>EB3 “การวิเคราะห์ การพัฒนาแผน และกระบวนการจัดซื้อจัดจ้าง”</vt:lpstr>
      <vt:lpstr>EB3 : คำถามข้อที่ 1 “มีการจัดทำรายงานผลการจัดซื้อจัดจ้าง ประจำปีงบประมาณ พ.ศ. 2557 หรือไม่”</vt:lpstr>
      <vt:lpstr>EB3 : คำถามข้อที่ 2 “มีการจัดทำรายงานการวิเคราะห์ผลการจัดซื้อจัดจ้างประจำปีงบประมาณ พ.ศ. 2557 หรือไม่”</vt:lpstr>
      <vt:lpstr>EB3 : คำถามข้อที่ 3 “มีการวิเคราะห์ผลการดำเนินงานจัดซื้อจัดจ้าง ในปีงบประมาณ พ.ศ. 2557 ในลักษณะดังต่อไปนี้หรือไม่”  3.1 ร้อยละของจำนวนโครงการ จำแนกตามวิธีการจัดซื้อจัดจ้าง ประจำปีงบประมาณ พ.ศ. 2557  3.2 ร้อยละของจำนวนงบประมาณจำแนกตามวิธีการจัดซื้อจัดจ้าง ประจำปีงบประมาณ พ.ศ. 2557</vt:lpstr>
      <vt:lpstr>EB3: คำถามข้อที่ 4 “มีการปรับปรุงการดำเนินงานด้านการจัดซื้อจัดจ้าง ในปีงบประมาณ พ.ศ. 2558 ตามรายงานการวิเคราะห์ผลการจัดซื้อจัดจ้างในปีที่ผ่านๆ มา หรือไม่”</vt:lpstr>
      <vt:lpstr>EB4 “การดำเนินงานตามคู่มือกำหนดมาตรฐานการปฏิบัติงานตามภารกิจหลัก”</vt:lpstr>
      <vt:lpstr>EB4 : คำถามข้อที่ 1 “หน่วยงานของท่านมีแนวทางการปฏิบัติงานหรือคู่มือกำหนดมาตรฐานการปฏิบัติงานตามภารกิจหลัก หรือไม่”</vt:lpstr>
      <vt:lpstr>EB4 : คำถามข้อที่ 2 “หน่วยงานของท่านมีรายงานผลการปฏิบัติงานตามแนวทางการปฏิบัติงาน หรือคู่มือกำหนดมาตรฐานการปฏิบัติงานตามภารกิจหลัก หรือไม่”</vt:lpstr>
      <vt:lpstr>EB5 “ความเป็นธรรมในการปฏิบัติงานตามภารกิจหลัก”</vt:lpstr>
      <vt:lpstr>EB5 : คำถามข้อที่ 1 “หน่วยงานของท่านมีระบบ เกณฑ์ หรือเครื่องมือการปฏิบัติงานตามภารกิจหลักที่มีความเป็นธรรม/ไม่เลือกปฏิบัติ เป็นมาตรฐานเดียวกัน โปร่งใสและมีประสิทธิภาพ หรือไม่ (เช่นมีเกณฑ์ที่ชัดเจนเพื่อลดการใช้ดุลพินิจของเจ้าหน้าที่ มีระบบการให้บริการออนไลน์ มีระบบบัตรคิว เป็นต้น)</vt:lpstr>
      <vt:lpstr>EB5 : คำถามข้อที่ 2 “หน่วยงานของท่านมีการแสดงขั้นตอนการปฏิบัติงานตามภารกิจหลัก อัตราค่าบริการ(ถ้ามี) และระยะเวลาที่ใช้ในการดำเนินการให้ผู้ใช้บริการ หรือให้ผู้มีส่วนได้ส่วนเสียทราบอย่างชัดเจน หรือไม่”</vt:lpstr>
      <vt:lpstr>EB5 : คำถามข้อที่ 3 “หน่วยงานของท่านมีระบบการป้องกัน หรือการตรวจสอบเพื่อป้องกันการละเว้นการปฏิบัติหน้าที่ในภารกิจหลัก หรือไม่”</vt:lpstr>
      <vt:lpstr>EB6 “ผู้มีส่วนได้ส่วนเสียมีโอกาสเข้ามามีส่วนร่วมในการปฏิบัติราชการตามภารกิจหลักของหน่วยงาน”</vt:lpstr>
      <vt:lpstr>EB6 : คำถามข้อที่ 1 “ผู้มีส่วนได้ส่วนเสียเข้ามามีส่วนร่วมในการแสดงความคิดเห็นเกี่ยวกับการปฏิบัติราชการหรือ การปรับปรุงแก้ไขพัฒนาการปฏิบัติราชการในภารกิจหลัก หรือไม่”</vt:lpstr>
      <vt:lpstr>EB6 : คำถามข้อที่ 2 “ผู้มีส่วนได้ส่วนเสียเข้ามามีส่วนร่วมในการจัดทำแผนงาน/โครงการ หรือปรับปรุงแก้ไขพัฒนาการปฏิบัติราชการในภารกิจหลัก หรือไม่”</vt:lpstr>
      <vt:lpstr>EB6 : คำถามข้อที่ 3 “ผู้มีส่วนได้ส่วนเสียเข้ามามีส่วนร่วมดำเนินการตามโครงการหรือปรับปรุงแก้ไขพัฒนาการปฏิบัติราชการในภารกิจหลัก หรือไม่”</vt:lpstr>
      <vt:lpstr>EB6 : คำถามข้อที่ 4 “ผู้มีส่วนได้ส่วนเสียเข้ามามีส่วนร่วมตรวจสอบติดตามประเมินผลโครงการหรือประเมินผลการปรับปรุงแก้ไขพัฒนาการปฏิบัติราชการในภารกิจหลัก หรือไม่”</vt:lpstr>
      <vt:lpstr>EB6 : คำถามข้อที่ 5  “ผู้มีส่วนได้ส่วนเสียเข้ามามีส่วนร่วมในการปรับปรุงแก้ไขพัฒนาโครงการในภารกิจหลักอย่างต่อเนื่องเมื่อสิ้นสุดโครงการ หรือไม่”</vt:lpstr>
      <vt:lpstr>EB7 “หน่วยงานของท่านมีช่องทางที่ให้ประชาชนเข้าถึงข้อมูลตามภารกิจหลักต่อไปนี้ หรือไม่”</vt:lpstr>
      <vt:lpstr>EB7 : คำถามข้อที่ 1 “มีหน่วยประชาสัมพันธ์ ณ  ที่ทำการของหน่วยงาน หรือไม่”</vt:lpstr>
      <vt:lpstr>EB7 : คำถามข้อที่ 2 “มีข้อมูลตามภารกิจหลักตามที่กฎหมายกำหนดทางเว็บไซต์ของหน่วยงาน หรือสื่อสังคม Social Media หรือไม่</vt:lpstr>
      <vt:lpstr>EB7 : คำถามข้อที่ 3 “มีระบบการให้ข้อมูลตามภารกิจหลักผ่านหมายเลขโทรศัพท์เฉพาะหรือระบบ call center โดยมีระบบตอบรับอัตโนมัติหรือมีเจ้าหน้าที่ของหน่วยงานให้บริการข้อมูลตลอดเวลาทำการของหน่วยงาน หรือไม่”</vt:lpstr>
      <vt:lpstr>EB7 : คำถามข้อที่ 4 “มีการเผยแพร่ข้อมูลตามภารกิจหลักทางสื่อต่อไปนี้ หรือไม่”  4.1 หนังสือพิมพ์  4.2 วารสาร  4.3 จุลสาร  4.4 แผ่นพับ  4.5 โทรทัศน์  4.6 วิทยุ  4.7 สื่อสังคม  4.8 อื่นๆ โปรดระบุ</vt:lpstr>
      <vt:lpstr>EB8 “หน่วยงานของท่านมีการดำเนินการเรื่องร้องเรียนอย่างไร”</vt:lpstr>
      <vt:lpstr>EB8 : คำถามข้อที่ 1 “การกำหนดขั้นตอน/กระบวนการเรื่องร้องเรียนและการตอบสนองหรือรายงานให้ผู้ร้องเรียนทราบ หรือไม่”</vt:lpstr>
      <vt:lpstr>EB8 : คำถามข้อที่ 3 “หน่วยงานของท่านมีการกำหนดหน่วยงานหรือผู้รับผิดชอบเรื่องร้องเรียนหรือไม่”</vt:lpstr>
      <vt:lpstr>EB8 : คำถามข้อที่ 5 “รายงานสรุปผลการดำเนินการเรื่องร้องเรียนทั่วไป พร้อมทั้งระบุปัญหาอุปสรรค และแนวทางแก้ไขหรือไม่”</vt:lpstr>
      <vt:lpstr>EB9 “หน่วยงานของท่านมีการดำเนินการเรื่องผลประโยชน์ทับซ้อนอย่างไร”</vt:lpstr>
      <vt:lpstr>คำนิยาม “ผลประโยชน์ทับซ้อน”</vt:lpstr>
      <vt:lpstr>EB9 : คำถามข้อที่ 1 “มีการประชุมหรือสัมมนาภายในองค์กรเพื่อให้ความรู้เรื่องการป้องกันผลประโยชน์ทับซ้อนแก่เจ้าหน้าที่หรือไม่”</vt:lpstr>
      <vt:lpstr>EB9 : คำถามข้อที่ 2 “มีการจัดทำคู่มือหรือประมวลจริยธรรมเกี่ยวกับการปฏิบัติงานเพื่อป้องกันผลประโยชน์ทับซ้อน หรือไม่”</vt:lpstr>
      <vt:lpstr>EB9 : คำถามข้อที่ 4  “มีการปรับปรุงขั้นตอนการปฏิบัติงานหรือระเบียบเพื่อป้องกันผลประโยชน์ทับซ้อน หรือไม่”</vt:lpstr>
      <vt:lpstr>EB9 : คำถามข้อที่ 6 “มีรายงานผลการปฏิบัติงานเพื่อป้องกันผลประโยชน์ทับซ้อนและข้อเสนอแนะ หรือไม่”</vt:lpstr>
      <vt:lpstr>EB10 “หน่วยงานของท่านมีการดำเนินการด้านการป้องกันและปราบปรามการทุจริตเป็นอย่างไร”</vt:lpstr>
      <vt:lpstr>EB10 : คำถามข้อที่ 1 “มีการวิเคราะห์ผลการดำเนินการตามแผนปฏิบัติการป้องกันและปราบปรามการทุจริตของหน่วยงานประจำปีงบประมาณ พ.ศ. 2557 หรือไม่”</vt:lpstr>
      <vt:lpstr>EB10 : คำถามข้อที่ 2 “หน่วยงานของท่านมีการดำเนินการตามแผนการป้องกันและปราบปรามการทุจริตต่อในปีงบประมาณ พ.ศ. 2558 หรือไม่”</vt:lpstr>
      <vt:lpstr>EB11 “หน่วยงานของท่านมีการรวมกลุ่มของเจ้าหน้าที่ในหน่วยงานเพื่อการบริหารงานที่โปร่งใสอย่างไร”</vt:lpstr>
      <vt:lpstr>EB11 : คำถามข้อที่ 1 “มีการรวมกลุ่มของเจ้าหน้าที่ในหน่วยงานเพื่อการบริหารงานที่โปร่งใสหรือไม่”</vt:lpstr>
      <vt:lpstr>EB11 : คำถามข้อที่ 2 “กรณีที่มีการรวมกลุ่มของเจ้าหน้าที่เพื่อการบริหารงานที่โปร่งใส กลุ่มดังกล่าวมีกิจกรรมที่แสดงถึงความพยายามที่จะปรับปรุงการบริหารงานของหน่วยงานให้มีความโปร่งใสยิ่งขึ้นหรือไม่” </vt:lpstr>
      <vt:lpstr>ปฏิทินการประเมินคุณธรรมและความโปร่งใสในการดำเนินงานของหน่วยงานภาครัฐ (integrity and Transparency Assessment: ITA)  ประจำปีงบประมาณ พ.ศ. 2558  </vt:lpstr>
      <vt:lpstr>ปฏิทินการประเมินคุณธรรมและความโปร่งใสในการดำเนินงานของหน่วยงานภาครัฐ (integrity and Transparency Assessment: ITA)  ประจำปีงบประมาณ พ.ศ. 2558 (ต่อ)</vt:lpstr>
      <vt:lpstr>ปฏิทินการประเมินคุณธรรมและความโปร่งใสในการดำเนินงานของหน่วยงานภาครัฐ (integrity and Transparency Assessment: ITA)  ประจำปีงบประมาณ พ.ศ. 2558  (ต่อ)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ภาพนิ่ง 1</dc:title>
  <dc:creator>tmp_05</dc:creator>
  <cp:lastModifiedBy>Ratsuda Odthoeng</cp:lastModifiedBy>
  <cp:revision>439</cp:revision>
  <cp:lastPrinted>2015-07-20T04:03:59Z</cp:lastPrinted>
  <dcterms:created xsi:type="dcterms:W3CDTF">2014-12-11T03:05:20Z</dcterms:created>
  <dcterms:modified xsi:type="dcterms:W3CDTF">2015-09-06T06:33:50Z</dcterms:modified>
</cp:coreProperties>
</file>